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60" r:id="rId1"/>
  </p:sldMasterIdLst>
  <p:notesMasterIdLst>
    <p:notesMasterId r:id="rId52"/>
  </p:notesMasterIdLst>
  <p:handoutMasterIdLst>
    <p:handoutMasterId r:id="rId53"/>
  </p:handoutMasterIdLst>
  <p:sldIdLst>
    <p:sldId id="258" r:id="rId2"/>
    <p:sldId id="401" r:id="rId3"/>
    <p:sldId id="400" r:id="rId4"/>
    <p:sldId id="358" r:id="rId5"/>
    <p:sldId id="261" r:id="rId6"/>
    <p:sldId id="393" r:id="rId7"/>
    <p:sldId id="403" r:id="rId8"/>
    <p:sldId id="395" r:id="rId9"/>
    <p:sldId id="417" r:id="rId10"/>
    <p:sldId id="394" r:id="rId11"/>
    <p:sldId id="374" r:id="rId12"/>
    <p:sldId id="361" r:id="rId13"/>
    <p:sldId id="391" r:id="rId14"/>
    <p:sldId id="299" r:id="rId15"/>
    <p:sldId id="300" r:id="rId16"/>
    <p:sldId id="292" r:id="rId17"/>
    <p:sldId id="397" r:id="rId18"/>
    <p:sldId id="301" r:id="rId19"/>
    <p:sldId id="302" r:id="rId20"/>
    <p:sldId id="303" r:id="rId21"/>
    <p:sldId id="304" r:id="rId22"/>
    <p:sldId id="305" r:id="rId23"/>
    <p:sldId id="307" r:id="rId24"/>
    <p:sldId id="415" r:id="rId25"/>
    <p:sldId id="308" r:id="rId26"/>
    <p:sldId id="280" r:id="rId27"/>
    <p:sldId id="396" r:id="rId28"/>
    <p:sldId id="285" r:id="rId29"/>
    <p:sldId id="309" r:id="rId30"/>
    <p:sldId id="377" r:id="rId31"/>
    <p:sldId id="385" r:id="rId32"/>
    <p:sldId id="286" r:id="rId33"/>
    <p:sldId id="284" r:id="rId34"/>
    <p:sldId id="390" r:id="rId35"/>
    <p:sldId id="289" r:id="rId36"/>
    <p:sldId id="402" r:id="rId37"/>
    <p:sldId id="347" r:id="rId38"/>
    <p:sldId id="340" r:id="rId39"/>
    <p:sldId id="281" r:id="rId40"/>
    <p:sldId id="341" r:id="rId41"/>
    <p:sldId id="342" r:id="rId42"/>
    <p:sldId id="343" r:id="rId43"/>
    <p:sldId id="310" r:id="rId44"/>
    <p:sldId id="380" r:id="rId45"/>
    <p:sldId id="344" r:id="rId46"/>
    <p:sldId id="348" r:id="rId47"/>
    <p:sldId id="404" r:id="rId48"/>
    <p:sldId id="382" r:id="rId49"/>
    <p:sldId id="416" r:id="rId50"/>
    <p:sldId id="297"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oncoeur, Olivier Dorian" initials="BOD" lastIdx="2" clrIdx="0">
    <p:extLst>
      <p:ext uri="{19B8F6BF-5375-455C-9EA6-DF929625EA0E}">
        <p15:presenceInfo xmlns:p15="http://schemas.microsoft.com/office/powerpoint/2012/main" userId="S::odb160030@utdallas.edu::c406624a-b74a-493f-a066-04dda251d0a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75B12"/>
    <a:srgbClr val="0085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986" autoAdjust="0"/>
    <p:restoredTop sz="96208"/>
  </p:normalViewPr>
  <p:slideViewPr>
    <p:cSldViewPr snapToGrid="0">
      <p:cViewPr varScale="1">
        <p:scale>
          <a:sx n="124" d="100"/>
          <a:sy n="124" d="100"/>
        </p:scale>
        <p:origin x="304" y="176"/>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94" d="100"/>
          <a:sy n="94" d="100"/>
        </p:scale>
        <p:origin x="3752"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40564DE-9998-42B5-8F3F-4D0AEC8D2E9E}" type="doc">
      <dgm:prSet loTypeId="urn:microsoft.com/office/officeart/2005/8/layout/matrix1" loCatId="pyramid" qsTypeId="urn:microsoft.com/office/officeart/2005/8/quickstyle/simple3" qsCatId="simple" csTypeId="urn:microsoft.com/office/officeart/2005/8/colors/accent6_3" csCatId="accent6" phldr="1"/>
      <dgm:spPr/>
      <dgm:t>
        <a:bodyPr/>
        <a:lstStyle/>
        <a:p>
          <a:endParaRPr lang="en-US"/>
        </a:p>
      </dgm:t>
    </dgm:pt>
    <dgm:pt modelId="{8637F779-3EB1-47AC-852B-9F43EC9CED94}">
      <dgm:prSet phldrT="[Text]" custT="1"/>
      <dgm:spPr/>
      <dgm:t>
        <a:bodyPr/>
        <a:lstStyle/>
        <a:p>
          <a:r>
            <a:rPr lang="en-US" sz="2800" dirty="0"/>
            <a:t>My research interests</a:t>
          </a:r>
        </a:p>
      </dgm:t>
    </dgm:pt>
    <dgm:pt modelId="{40D31238-6008-441C-9780-07BE00A241E7}" type="sibTrans" cxnId="{42B4EA39-A5BB-49D5-B4ED-395F65744356}">
      <dgm:prSet/>
      <dgm:spPr/>
      <dgm:t>
        <a:bodyPr/>
        <a:lstStyle/>
        <a:p>
          <a:endParaRPr lang="en-US" sz="2800"/>
        </a:p>
      </dgm:t>
    </dgm:pt>
    <dgm:pt modelId="{9A7CF398-CF69-4524-92A9-8DF47BA7F46C}" type="parTrans" cxnId="{42B4EA39-A5BB-49D5-B4ED-395F65744356}">
      <dgm:prSet/>
      <dgm:spPr/>
      <dgm:t>
        <a:bodyPr/>
        <a:lstStyle/>
        <a:p>
          <a:endParaRPr lang="en-US" sz="2800"/>
        </a:p>
      </dgm:t>
    </dgm:pt>
    <dgm:pt modelId="{EA834E87-2B42-EE41-890C-512DE4BB9605}">
      <dgm:prSet phldrT="[Text]" custT="1"/>
      <dgm:spPr/>
      <dgm:t>
        <a:bodyPr/>
        <a:lstStyle/>
        <a:p>
          <a:pPr algn="ctr"/>
          <a:r>
            <a:rPr lang="en-US" sz="2400" b="1" dirty="0"/>
            <a:t>Promises of Diversity and Inclusion</a:t>
          </a:r>
        </a:p>
      </dgm:t>
    </dgm:pt>
    <dgm:pt modelId="{0921FB8F-393D-3446-8EA1-19E79CA90DFE}" type="parTrans" cxnId="{71E1AAD8-550E-C94A-9D11-62173455841E}">
      <dgm:prSet/>
      <dgm:spPr/>
      <dgm:t>
        <a:bodyPr/>
        <a:lstStyle/>
        <a:p>
          <a:endParaRPr lang="en-US"/>
        </a:p>
      </dgm:t>
    </dgm:pt>
    <dgm:pt modelId="{28B38579-4F17-374A-ADAD-4043D4F13D79}" type="sibTrans" cxnId="{71E1AAD8-550E-C94A-9D11-62173455841E}">
      <dgm:prSet/>
      <dgm:spPr/>
      <dgm:t>
        <a:bodyPr/>
        <a:lstStyle/>
        <a:p>
          <a:endParaRPr lang="en-US"/>
        </a:p>
      </dgm:t>
    </dgm:pt>
    <dgm:pt modelId="{4953A572-C2D0-DF47-958F-51A8294FB47B}">
      <dgm:prSet phldrT="[Text]" custT="1"/>
      <dgm:spPr/>
      <dgm:t>
        <a:bodyPr/>
        <a:lstStyle/>
        <a:p>
          <a:pPr algn="ctr"/>
          <a:r>
            <a:rPr lang="en-US" sz="2400" b="1" dirty="0"/>
            <a:t>Sleep and Work (Dissertation)</a:t>
          </a:r>
        </a:p>
      </dgm:t>
    </dgm:pt>
    <dgm:pt modelId="{D87EB032-9E8F-1543-B22F-5B71E3BF004D}" type="parTrans" cxnId="{565B7CF8-9876-264D-BE9E-13CC2D8341C1}">
      <dgm:prSet/>
      <dgm:spPr/>
      <dgm:t>
        <a:bodyPr/>
        <a:lstStyle/>
        <a:p>
          <a:endParaRPr lang="en-US"/>
        </a:p>
      </dgm:t>
    </dgm:pt>
    <dgm:pt modelId="{460C9E54-8E7A-BE48-80E9-6FCC0ABC10F6}" type="sibTrans" cxnId="{565B7CF8-9876-264D-BE9E-13CC2D8341C1}">
      <dgm:prSet/>
      <dgm:spPr/>
      <dgm:t>
        <a:bodyPr/>
        <a:lstStyle/>
        <a:p>
          <a:endParaRPr lang="en-US"/>
        </a:p>
      </dgm:t>
    </dgm:pt>
    <dgm:pt modelId="{278A033F-DBB2-C046-A21D-88EB71057651}">
      <dgm:prSet phldrT="[Text]" custT="1"/>
      <dgm:spPr/>
      <dgm:t>
        <a:bodyPr/>
        <a:lstStyle/>
        <a:p>
          <a:pPr algn="ctr"/>
          <a:r>
            <a:rPr lang="en-US" sz="2400" b="1" dirty="0"/>
            <a:t>Perils of Incivility at Work</a:t>
          </a:r>
        </a:p>
      </dgm:t>
    </dgm:pt>
    <dgm:pt modelId="{ADF20808-D2D3-E44E-B5A4-26810C1DB6AC}" type="parTrans" cxnId="{437B1284-25BC-574C-866B-A78C75338359}">
      <dgm:prSet/>
      <dgm:spPr/>
      <dgm:t>
        <a:bodyPr/>
        <a:lstStyle/>
        <a:p>
          <a:endParaRPr lang="en-US"/>
        </a:p>
      </dgm:t>
    </dgm:pt>
    <dgm:pt modelId="{51975E93-83D3-7D45-83A9-0F94488218EC}" type="sibTrans" cxnId="{437B1284-25BC-574C-866B-A78C75338359}">
      <dgm:prSet/>
      <dgm:spPr/>
      <dgm:t>
        <a:bodyPr/>
        <a:lstStyle/>
        <a:p>
          <a:endParaRPr lang="en-US"/>
        </a:p>
      </dgm:t>
    </dgm:pt>
    <dgm:pt modelId="{51FD8BFF-0146-9042-A361-995CC2D4BD82}">
      <dgm:prSet phldrT="[Text]" custT="1"/>
      <dgm:spPr/>
      <dgm:t>
        <a:bodyPr/>
        <a:lstStyle/>
        <a:p>
          <a:pPr algn="ctr"/>
          <a:r>
            <a:rPr lang="en-US" sz="2400" b="1" dirty="0"/>
            <a:t>Affective Processes</a:t>
          </a:r>
        </a:p>
      </dgm:t>
    </dgm:pt>
    <dgm:pt modelId="{BF4C2A59-7BC9-B849-B42B-C6FAC9E7DFA0}" type="parTrans" cxnId="{6040F757-7DC2-364D-92B6-A0F707589A4C}">
      <dgm:prSet/>
      <dgm:spPr/>
      <dgm:t>
        <a:bodyPr/>
        <a:lstStyle/>
        <a:p>
          <a:endParaRPr lang="en-US"/>
        </a:p>
      </dgm:t>
    </dgm:pt>
    <dgm:pt modelId="{C3902A8B-C9A6-4746-AE81-9E7EFED95698}" type="sibTrans" cxnId="{6040F757-7DC2-364D-92B6-A0F707589A4C}">
      <dgm:prSet/>
      <dgm:spPr/>
      <dgm:t>
        <a:bodyPr/>
        <a:lstStyle/>
        <a:p>
          <a:endParaRPr lang="en-US"/>
        </a:p>
      </dgm:t>
    </dgm:pt>
    <dgm:pt modelId="{A583BEA6-EEEB-B94B-AE86-C9657359C35E}">
      <dgm:prSet phldrT="[Text]" custT="1"/>
      <dgm:spPr/>
      <dgm:t>
        <a:bodyPr/>
        <a:lstStyle/>
        <a:p>
          <a:pPr algn="l"/>
          <a:r>
            <a:rPr lang="en-US" sz="2400" dirty="0"/>
            <a:t>Abusive supervision &amp; deviance</a:t>
          </a:r>
          <a:br>
            <a:rPr lang="en-US" sz="2400" dirty="0"/>
          </a:br>
          <a:r>
            <a:rPr lang="en-US" sz="2400" dirty="0"/>
            <a:t>(</a:t>
          </a:r>
          <a:r>
            <a:rPr lang="en-US" sz="2400" u="sng" dirty="0"/>
            <a:t>JBE, 2020</a:t>
          </a:r>
          <a:r>
            <a:rPr lang="en-US" sz="2400" dirty="0"/>
            <a:t>)</a:t>
          </a:r>
        </a:p>
      </dgm:t>
    </dgm:pt>
    <dgm:pt modelId="{4112AED4-3CB9-6744-8F49-C1C8E7516C80}" type="parTrans" cxnId="{2E521818-212F-8943-9B75-1863D197C382}">
      <dgm:prSet/>
      <dgm:spPr/>
      <dgm:t>
        <a:bodyPr/>
        <a:lstStyle/>
        <a:p>
          <a:endParaRPr lang="en-US"/>
        </a:p>
      </dgm:t>
    </dgm:pt>
    <dgm:pt modelId="{C1BB442A-7C51-1844-905B-04DA974DD5A7}" type="sibTrans" cxnId="{2E521818-212F-8943-9B75-1863D197C382}">
      <dgm:prSet/>
      <dgm:spPr/>
      <dgm:t>
        <a:bodyPr/>
        <a:lstStyle/>
        <a:p>
          <a:endParaRPr lang="en-US"/>
        </a:p>
      </dgm:t>
    </dgm:pt>
    <dgm:pt modelId="{179E3A34-501A-9C4B-821B-54CB8735EDFF}">
      <dgm:prSet phldrT="[Text]" custT="1"/>
      <dgm:spPr/>
      <dgm:t>
        <a:bodyPr/>
        <a:lstStyle/>
        <a:p>
          <a:pPr algn="l"/>
          <a:r>
            <a:rPr lang="en-US" sz="2300" dirty="0"/>
            <a:t>REM sleep &amp; job burnout (</a:t>
          </a:r>
          <a:r>
            <a:rPr lang="en-US" sz="2300" i="1" dirty="0"/>
            <a:t>writing</a:t>
          </a:r>
          <a:r>
            <a:rPr lang="en-US" sz="2300" dirty="0"/>
            <a:t>)</a:t>
          </a:r>
        </a:p>
      </dgm:t>
    </dgm:pt>
    <dgm:pt modelId="{D9412EAF-33D1-8C4B-9BA7-14963C976279}" type="parTrans" cxnId="{D13D6573-FEBD-434D-853B-5984211DBA3C}">
      <dgm:prSet/>
      <dgm:spPr/>
      <dgm:t>
        <a:bodyPr/>
        <a:lstStyle/>
        <a:p>
          <a:endParaRPr lang="en-US"/>
        </a:p>
      </dgm:t>
    </dgm:pt>
    <dgm:pt modelId="{982B7A8D-7BC7-C24A-BD74-66DFAC40CA8B}" type="sibTrans" cxnId="{D13D6573-FEBD-434D-853B-5984211DBA3C}">
      <dgm:prSet/>
      <dgm:spPr/>
      <dgm:t>
        <a:bodyPr/>
        <a:lstStyle/>
        <a:p>
          <a:endParaRPr lang="en-US"/>
        </a:p>
      </dgm:t>
    </dgm:pt>
    <dgm:pt modelId="{4111D887-C73A-A446-BBA9-44FAFA77FF90}">
      <dgm:prSet phldrT="[Text]" custT="1"/>
      <dgm:spPr/>
      <dgm:t>
        <a:bodyPr/>
        <a:lstStyle/>
        <a:p>
          <a:pPr algn="l"/>
          <a:r>
            <a:rPr lang="en-US" sz="2400" dirty="0"/>
            <a:t>Diversity climate &amp; creativity </a:t>
          </a:r>
          <a:br>
            <a:rPr lang="en-US" sz="2400" dirty="0"/>
          </a:br>
          <a:r>
            <a:rPr lang="en-US" sz="2400" dirty="0"/>
            <a:t>(</a:t>
          </a:r>
          <a:r>
            <a:rPr lang="en-US" sz="2400" u="sng" dirty="0"/>
            <a:t>Personnel Psychology, 2019</a:t>
          </a:r>
          <a:r>
            <a:rPr lang="en-US" sz="2400" dirty="0"/>
            <a:t>)</a:t>
          </a:r>
        </a:p>
      </dgm:t>
    </dgm:pt>
    <dgm:pt modelId="{C0ADC3DB-D45C-C84D-915F-3F8416D7A550}" type="parTrans" cxnId="{42834E74-67A7-B247-892D-3993882F1C3C}">
      <dgm:prSet/>
      <dgm:spPr/>
      <dgm:t>
        <a:bodyPr/>
        <a:lstStyle/>
        <a:p>
          <a:endParaRPr lang="en-US"/>
        </a:p>
      </dgm:t>
    </dgm:pt>
    <dgm:pt modelId="{D97EB5F0-3ECE-2D4C-A5B9-467BAD7E55E4}" type="sibTrans" cxnId="{42834E74-67A7-B247-892D-3993882F1C3C}">
      <dgm:prSet/>
      <dgm:spPr/>
      <dgm:t>
        <a:bodyPr/>
        <a:lstStyle/>
        <a:p>
          <a:endParaRPr lang="en-US"/>
        </a:p>
      </dgm:t>
    </dgm:pt>
    <dgm:pt modelId="{5212C8D0-8F97-CA44-9C41-AD4C3ECD50BD}">
      <dgm:prSet phldrT="[Text]" custT="1"/>
      <dgm:spPr/>
      <dgm:t>
        <a:bodyPr/>
        <a:lstStyle/>
        <a:p>
          <a:pPr algn="l"/>
          <a:r>
            <a:rPr lang="en-US" sz="2300" dirty="0"/>
            <a:t>REM sleep &amp; job </a:t>
          </a:r>
          <a:r>
            <a:rPr lang="en-US" sz="2300"/>
            <a:t>performance (</a:t>
          </a:r>
          <a:r>
            <a:rPr lang="en-US" sz="2300" i="1"/>
            <a:t>analysis</a:t>
          </a:r>
          <a:r>
            <a:rPr lang="en-US" sz="2300"/>
            <a:t>)</a:t>
          </a:r>
          <a:endParaRPr lang="en-US" sz="2300" dirty="0"/>
        </a:p>
      </dgm:t>
    </dgm:pt>
    <dgm:pt modelId="{7DBE233C-17AE-E843-A05C-A305101B4CB1}" type="parTrans" cxnId="{F801897A-6B84-7C46-894F-636AC65B69C4}">
      <dgm:prSet/>
      <dgm:spPr/>
      <dgm:t>
        <a:bodyPr/>
        <a:lstStyle/>
        <a:p>
          <a:endParaRPr lang="en-US"/>
        </a:p>
      </dgm:t>
    </dgm:pt>
    <dgm:pt modelId="{532307D7-63DE-5D42-BAED-822076BEE21B}" type="sibTrans" cxnId="{F801897A-6B84-7C46-894F-636AC65B69C4}">
      <dgm:prSet/>
      <dgm:spPr/>
      <dgm:t>
        <a:bodyPr/>
        <a:lstStyle/>
        <a:p>
          <a:endParaRPr lang="en-US"/>
        </a:p>
      </dgm:t>
    </dgm:pt>
    <dgm:pt modelId="{BF20B1E3-B17F-2044-955C-6EF2D42D8C22}">
      <dgm:prSet phldrT="[Text]" custT="1"/>
      <dgm:spPr/>
      <dgm:t>
        <a:bodyPr/>
        <a:lstStyle/>
        <a:p>
          <a:pPr algn="l"/>
          <a:r>
            <a:rPr lang="en-US" sz="2300" dirty="0"/>
            <a:t>Sleep states &amp; energy (</a:t>
          </a:r>
          <a:r>
            <a:rPr lang="en-US" sz="2300" i="1" dirty="0"/>
            <a:t>data collection</a:t>
          </a:r>
          <a:r>
            <a:rPr lang="en-US" sz="2300" dirty="0"/>
            <a:t>)</a:t>
          </a:r>
        </a:p>
      </dgm:t>
    </dgm:pt>
    <dgm:pt modelId="{1F0DE794-C9EC-9A43-BFB8-25228918290C}" type="parTrans" cxnId="{59829CAA-88B9-5341-8432-0EEE891A3DFE}">
      <dgm:prSet/>
      <dgm:spPr/>
      <dgm:t>
        <a:bodyPr/>
        <a:lstStyle/>
        <a:p>
          <a:endParaRPr lang="en-US"/>
        </a:p>
      </dgm:t>
    </dgm:pt>
    <dgm:pt modelId="{F1BCB065-E410-0540-B31E-2CB9D365A198}" type="sibTrans" cxnId="{59829CAA-88B9-5341-8432-0EEE891A3DFE}">
      <dgm:prSet/>
      <dgm:spPr/>
      <dgm:t>
        <a:bodyPr/>
        <a:lstStyle/>
        <a:p>
          <a:endParaRPr lang="en-US"/>
        </a:p>
      </dgm:t>
    </dgm:pt>
    <dgm:pt modelId="{15BB092A-E5D8-E143-868E-CFADD7383709}">
      <dgm:prSet phldrT="[Text]" custT="1"/>
      <dgm:spPr/>
      <dgm:t>
        <a:bodyPr/>
        <a:lstStyle/>
        <a:p>
          <a:pPr algn="l"/>
          <a:r>
            <a:rPr lang="en-US" sz="2400" dirty="0"/>
            <a:t>Engagement &amp; counterproductive work behavior (</a:t>
          </a:r>
          <a:r>
            <a:rPr lang="en-US" sz="2400" u="sng" dirty="0"/>
            <a:t>JBR, 2020</a:t>
          </a:r>
          <a:r>
            <a:rPr lang="en-US" sz="1800" dirty="0"/>
            <a:t>)</a:t>
          </a:r>
          <a:endParaRPr lang="en-US" sz="2000" dirty="0"/>
        </a:p>
      </dgm:t>
    </dgm:pt>
    <dgm:pt modelId="{6FA26F97-6DDE-0243-B8A4-A672E9C9C324}" type="parTrans" cxnId="{457D12F2-1886-1A42-B5B2-290463A14E2B}">
      <dgm:prSet/>
      <dgm:spPr/>
      <dgm:t>
        <a:bodyPr/>
        <a:lstStyle/>
        <a:p>
          <a:endParaRPr lang="en-US"/>
        </a:p>
      </dgm:t>
    </dgm:pt>
    <dgm:pt modelId="{DC5055E2-0E90-1840-81C0-B2C53FAE4C6C}" type="sibTrans" cxnId="{457D12F2-1886-1A42-B5B2-290463A14E2B}">
      <dgm:prSet/>
      <dgm:spPr/>
      <dgm:t>
        <a:bodyPr/>
        <a:lstStyle/>
        <a:p>
          <a:endParaRPr lang="en-US"/>
        </a:p>
      </dgm:t>
    </dgm:pt>
    <dgm:pt modelId="{CA6ED217-6C68-3A41-B44F-C663DBC73DF5}">
      <dgm:prSet phldrT="[Text]" custT="1"/>
      <dgm:spPr/>
      <dgm:t>
        <a:bodyPr/>
        <a:lstStyle/>
        <a:p>
          <a:pPr algn="l"/>
          <a:r>
            <a:rPr lang="en-US" sz="2400" dirty="0"/>
            <a:t>Receiving gratitude in inclusive climates &amp; work withdrawal </a:t>
          </a:r>
          <a:br>
            <a:rPr lang="en-US" sz="2400" dirty="0"/>
          </a:br>
          <a:r>
            <a:rPr lang="en-US" sz="2400" dirty="0"/>
            <a:t>(</a:t>
          </a:r>
          <a:r>
            <a:rPr lang="en-US" sz="2400" u="sng" dirty="0"/>
            <a:t>Under review, OBHDP</a:t>
          </a:r>
          <a:r>
            <a:rPr lang="en-US" sz="2400" dirty="0"/>
            <a:t>)</a:t>
          </a:r>
        </a:p>
      </dgm:t>
    </dgm:pt>
    <dgm:pt modelId="{583DC828-F035-B747-B83E-9A52607D72DE}" type="parTrans" cxnId="{1A85909E-8E89-E846-B0EC-EFE70A8D2205}">
      <dgm:prSet/>
      <dgm:spPr/>
      <dgm:t>
        <a:bodyPr/>
        <a:lstStyle/>
        <a:p>
          <a:endParaRPr lang="en-US"/>
        </a:p>
      </dgm:t>
    </dgm:pt>
    <dgm:pt modelId="{7E648B67-5B3A-5943-ACC7-AA0EB65D909F}" type="sibTrans" cxnId="{1A85909E-8E89-E846-B0EC-EFE70A8D2205}">
      <dgm:prSet/>
      <dgm:spPr/>
      <dgm:t>
        <a:bodyPr/>
        <a:lstStyle/>
        <a:p>
          <a:endParaRPr lang="en-US"/>
        </a:p>
      </dgm:t>
    </dgm:pt>
    <dgm:pt modelId="{05FAF0A2-FD78-9C4E-BA84-3A4D8C35349A}" type="pres">
      <dgm:prSet presAssocID="{040564DE-9998-42B5-8F3F-4D0AEC8D2E9E}" presName="diagram" presStyleCnt="0">
        <dgm:presLayoutVars>
          <dgm:chMax val="1"/>
          <dgm:dir/>
          <dgm:animLvl val="ctr"/>
          <dgm:resizeHandles val="exact"/>
        </dgm:presLayoutVars>
      </dgm:prSet>
      <dgm:spPr/>
    </dgm:pt>
    <dgm:pt modelId="{90A55B63-7A73-D149-8940-DD71A3D0695B}" type="pres">
      <dgm:prSet presAssocID="{040564DE-9998-42B5-8F3F-4D0AEC8D2E9E}" presName="matrix" presStyleCnt="0"/>
      <dgm:spPr/>
    </dgm:pt>
    <dgm:pt modelId="{7082CF4C-840F-5344-87E4-183F0261D95F}" type="pres">
      <dgm:prSet presAssocID="{040564DE-9998-42B5-8F3F-4D0AEC8D2E9E}" presName="tile1" presStyleLbl="node1" presStyleIdx="0" presStyleCnt="4" custLinFactNeighborY="382"/>
      <dgm:spPr/>
    </dgm:pt>
    <dgm:pt modelId="{43B2CAD9-3890-444E-BCB0-D9E6B2AE1208}" type="pres">
      <dgm:prSet presAssocID="{040564DE-9998-42B5-8F3F-4D0AEC8D2E9E}" presName="tile1text" presStyleLbl="node1" presStyleIdx="0" presStyleCnt="4">
        <dgm:presLayoutVars>
          <dgm:chMax val="0"/>
          <dgm:chPref val="0"/>
          <dgm:bulletEnabled val="1"/>
        </dgm:presLayoutVars>
      </dgm:prSet>
      <dgm:spPr/>
    </dgm:pt>
    <dgm:pt modelId="{794FD6EA-973A-974B-B0CF-48760EEFA2C9}" type="pres">
      <dgm:prSet presAssocID="{040564DE-9998-42B5-8F3F-4D0AEC8D2E9E}" presName="tile2" presStyleLbl="node1" presStyleIdx="1" presStyleCnt="4"/>
      <dgm:spPr/>
    </dgm:pt>
    <dgm:pt modelId="{82287225-1210-064A-AA79-7F86103DD338}" type="pres">
      <dgm:prSet presAssocID="{040564DE-9998-42B5-8F3F-4D0AEC8D2E9E}" presName="tile2text" presStyleLbl="node1" presStyleIdx="1" presStyleCnt="4">
        <dgm:presLayoutVars>
          <dgm:chMax val="0"/>
          <dgm:chPref val="0"/>
          <dgm:bulletEnabled val="1"/>
        </dgm:presLayoutVars>
      </dgm:prSet>
      <dgm:spPr/>
    </dgm:pt>
    <dgm:pt modelId="{8F55FD6C-7F6A-094A-918C-65DB61A380BD}" type="pres">
      <dgm:prSet presAssocID="{040564DE-9998-42B5-8F3F-4D0AEC8D2E9E}" presName="tile3" presStyleLbl="node1" presStyleIdx="2" presStyleCnt="4"/>
      <dgm:spPr/>
    </dgm:pt>
    <dgm:pt modelId="{2DA92FD0-D58D-204A-96E6-E3BAC0E6778E}" type="pres">
      <dgm:prSet presAssocID="{040564DE-9998-42B5-8F3F-4D0AEC8D2E9E}" presName="tile3text" presStyleLbl="node1" presStyleIdx="2" presStyleCnt="4">
        <dgm:presLayoutVars>
          <dgm:chMax val="0"/>
          <dgm:chPref val="0"/>
          <dgm:bulletEnabled val="1"/>
        </dgm:presLayoutVars>
      </dgm:prSet>
      <dgm:spPr/>
    </dgm:pt>
    <dgm:pt modelId="{44C09E46-52C8-B941-A56B-9971213AC173}" type="pres">
      <dgm:prSet presAssocID="{040564DE-9998-42B5-8F3F-4D0AEC8D2E9E}" presName="tile4" presStyleLbl="node1" presStyleIdx="3" presStyleCnt="4"/>
      <dgm:spPr/>
    </dgm:pt>
    <dgm:pt modelId="{3232580C-AA2C-9941-B07B-069147773C66}" type="pres">
      <dgm:prSet presAssocID="{040564DE-9998-42B5-8F3F-4D0AEC8D2E9E}" presName="tile4text" presStyleLbl="node1" presStyleIdx="3" presStyleCnt="4">
        <dgm:presLayoutVars>
          <dgm:chMax val="0"/>
          <dgm:chPref val="0"/>
          <dgm:bulletEnabled val="1"/>
        </dgm:presLayoutVars>
      </dgm:prSet>
      <dgm:spPr/>
    </dgm:pt>
    <dgm:pt modelId="{D31E4531-37E3-A24E-8057-06D62E4E0E32}" type="pres">
      <dgm:prSet presAssocID="{040564DE-9998-42B5-8F3F-4D0AEC8D2E9E}" presName="centerTile" presStyleLbl="fgShp" presStyleIdx="0" presStyleCnt="1" custScaleX="118902">
        <dgm:presLayoutVars>
          <dgm:chMax val="0"/>
          <dgm:chPref val="0"/>
        </dgm:presLayoutVars>
      </dgm:prSet>
      <dgm:spPr/>
    </dgm:pt>
  </dgm:ptLst>
  <dgm:cxnLst>
    <dgm:cxn modelId="{4757B109-46C5-F04C-9E68-D80376461F92}" type="presOf" srcId="{15BB092A-E5D8-E143-868E-CFADD7383709}" destId="{82287225-1210-064A-AA79-7F86103DD338}" srcOrd="1" destOrd="2" presId="urn:microsoft.com/office/officeart/2005/8/layout/matrix1"/>
    <dgm:cxn modelId="{23324A0B-7BAE-4144-BA47-A45A3D013282}" type="presOf" srcId="{278A033F-DBB2-C046-A21D-88EB71057651}" destId="{794FD6EA-973A-974B-B0CF-48760EEFA2C9}" srcOrd="0" destOrd="0" presId="urn:microsoft.com/office/officeart/2005/8/layout/matrix1"/>
    <dgm:cxn modelId="{2E521818-212F-8943-9B75-1863D197C382}" srcId="{278A033F-DBB2-C046-A21D-88EB71057651}" destId="{A583BEA6-EEEB-B94B-AE86-C9657359C35E}" srcOrd="0" destOrd="0" parTransId="{4112AED4-3CB9-6744-8F49-C1C8E7516C80}" sibTransId="{C1BB442A-7C51-1844-905B-04DA974DD5A7}"/>
    <dgm:cxn modelId="{C39AED1E-2712-B54E-8642-A303A826592B}" type="presOf" srcId="{5212C8D0-8F97-CA44-9C41-AD4C3ECD50BD}" destId="{3232580C-AA2C-9941-B07B-069147773C66}" srcOrd="1" destOrd="2" presId="urn:microsoft.com/office/officeart/2005/8/layout/matrix1"/>
    <dgm:cxn modelId="{3FCA1E2A-7C93-BE4A-A065-C477E23E1715}" type="presOf" srcId="{278A033F-DBB2-C046-A21D-88EB71057651}" destId="{82287225-1210-064A-AA79-7F86103DD338}" srcOrd="1" destOrd="0" presId="urn:microsoft.com/office/officeart/2005/8/layout/matrix1"/>
    <dgm:cxn modelId="{0B818833-17C0-A94D-9AB4-46970AD02DD0}" type="presOf" srcId="{4953A572-C2D0-DF47-958F-51A8294FB47B}" destId="{3232580C-AA2C-9941-B07B-069147773C66}" srcOrd="1" destOrd="0" presId="urn:microsoft.com/office/officeart/2005/8/layout/matrix1"/>
    <dgm:cxn modelId="{42B4EA39-A5BB-49D5-B4ED-395F65744356}" srcId="{040564DE-9998-42B5-8F3F-4D0AEC8D2E9E}" destId="{8637F779-3EB1-47AC-852B-9F43EC9CED94}" srcOrd="0" destOrd="0" parTransId="{9A7CF398-CF69-4524-92A9-8DF47BA7F46C}" sibTransId="{40D31238-6008-441C-9780-07BE00A241E7}"/>
    <dgm:cxn modelId="{80B2B945-A851-7144-BF92-3B636BC6384A}" type="presOf" srcId="{A583BEA6-EEEB-B94B-AE86-C9657359C35E}" destId="{794FD6EA-973A-974B-B0CF-48760EEFA2C9}" srcOrd="0" destOrd="1" presId="urn:microsoft.com/office/officeart/2005/8/layout/matrix1"/>
    <dgm:cxn modelId="{4048534D-03C2-E944-AC6C-ADFD66CB41E4}" type="presOf" srcId="{15BB092A-E5D8-E143-868E-CFADD7383709}" destId="{794FD6EA-973A-974B-B0CF-48760EEFA2C9}" srcOrd="0" destOrd="2" presId="urn:microsoft.com/office/officeart/2005/8/layout/matrix1"/>
    <dgm:cxn modelId="{6040F757-7DC2-364D-92B6-A0F707589A4C}" srcId="{8637F779-3EB1-47AC-852B-9F43EC9CED94}" destId="{51FD8BFF-0146-9042-A361-995CC2D4BD82}" srcOrd="2" destOrd="0" parTransId="{BF4C2A59-7BC9-B849-B42B-C6FAC9E7DFA0}" sibTransId="{C3902A8B-C9A6-4746-AE81-9E7EFED95698}"/>
    <dgm:cxn modelId="{D13D6573-FEBD-434D-853B-5984211DBA3C}" srcId="{4953A572-C2D0-DF47-958F-51A8294FB47B}" destId="{179E3A34-501A-9C4B-821B-54CB8735EDFF}" srcOrd="0" destOrd="0" parTransId="{D9412EAF-33D1-8C4B-9BA7-14963C976279}" sibTransId="{982B7A8D-7BC7-C24A-BD74-66DFAC40CA8B}"/>
    <dgm:cxn modelId="{42834E74-67A7-B247-892D-3993882F1C3C}" srcId="{EA834E87-2B42-EE41-890C-512DE4BB9605}" destId="{4111D887-C73A-A446-BBA9-44FAFA77FF90}" srcOrd="0" destOrd="0" parTransId="{C0ADC3DB-D45C-C84D-915F-3F8416D7A550}" sibTransId="{D97EB5F0-3ECE-2D4C-A5B9-467BAD7E55E4}"/>
    <dgm:cxn modelId="{F801897A-6B84-7C46-894F-636AC65B69C4}" srcId="{4953A572-C2D0-DF47-958F-51A8294FB47B}" destId="{5212C8D0-8F97-CA44-9C41-AD4C3ECD50BD}" srcOrd="1" destOrd="0" parTransId="{7DBE233C-17AE-E843-A05C-A305101B4CB1}" sibTransId="{532307D7-63DE-5D42-BAED-822076BEE21B}"/>
    <dgm:cxn modelId="{31CD697E-6D44-994E-ADAE-26067DAB8782}" type="presOf" srcId="{CA6ED217-6C68-3A41-B44F-C663DBC73DF5}" destId="{8F55FD6C-7F6A-094A-918C-65DB61A380BD}" srcOrd="0" destOrd="1" presId="urn:microsoft.com/office/officeart/2005/8/layout/matrix1"/>
    <dgm:cxn modelId="{CBB4F880-CB3A-DF40-95BC-F7A0989DFA71}" type="presOf" srcId="{51FD8BFF-0146-9042-A361-995CC2D4BD82}" destId="{2DA92FD0-D58D-204A-96E6-E3BAC0E6778E}" srcOrd="1" destOrd="0" presId="urn:microsoft.com/office/officeart/2005/8/layout/matrix1"/>
    <dgm:cxn modelId="{437B1284-25BC-574C-866B-A78C75338359}" srcId="{8637F779-3EB1-47AC-852B-9F43EC9CED94}" destId="{278A033F-DBB2-C046-A21D-88EB71057651}" srcOrd="1" destOrd="0" parTransId="{ADF20808-D2D3-E44E-B5A4-26810C1DB6AC}" sibTransId="{51975E93-83D3-7D45-83A9-0F94488218EC}"/>
    <dgm:cxn modelId="{4592D085-B680-6C4E-BA8E-7F54ACB8D172}" type="presOf" srcId="{51FD8BFF-0146-9042-A361-995CC2D4BD82}" destId="{8F55FD6C-7F6A-094A-918C-65DB61A380BD}" srcOrd="0" destOrd="0" presId="urn:microsoft.com/office/officeart/2005/8/layout/matrix1"/>
    <dgm:cxn modelId="{E8B6D38A-FF66-9546-9CAF-C6AE0AFF835C}" type="presOf" srcId="{A583BEA6-EEEB-B94B-AE86-C9657359C35E}" destId="{82287225-1210-064A-AA79-7F86103DD338}" srcOrd="1" destOrd="1" presId="urn:microsoft.com/office/officeart/2005/8/layout/matrix1"/>
    <dgm:cxn modelId="{1A85909E-8E89-E846-B0EC-EFE70A8D2205}" srcId="{51FD8BFF-0146-9042-A361-995CC2D4BD82}" destId="{CA6ED217-6C68-3A41-B44F-C663DBC73DF5}" srcOrd="0" destOrd="0" parTransId="{583DC828-F035-B747-B83E-9A52607D72DE}" sibTransId="{7E648B67-5B3A-5943-ACC7-AA0EB65D909F}"/>
    <dgm:cxn modelId="{004E2DA1-ABD2-AE45-AF10-84FB9A5D8DD4}" type="presOf" srcId="{BF20B1E3-B17F-2044-955C-6EF2D42D8C22}" destId="{3232580C-AA2C-9941-B07B-069147773C66}" srcOrd="1" destOrd="3" presId="urn:microsoft.com/office/officeart/2005/8/layout/matrix1"/>
    <dgm:cxn modelId="{59829CAA-88B9-5341-8432-0EEE891A3DFE}" srcId="{4953A572-C2D0-DF47-958F-51A8294FB47B}" destId="{BF20B1E3-B17F-2044-955C-6EF2D42D8C22}" srcOrd="2" destOrd="0" parTransId="{1F0DE794-C9EC-9A43-BFB8-25228918290C}" sibTransId="{F1BCB065-E410-0540-B31E-2CB9D365A198}"/>
    <dgm:cxn modelId="{27A344B8-9AA3-0347-9176-67FB63F67E5C}" type="presOf" srcId="{179E3A34-501A-9C4B-821B-54CB8735EDFF}" destId="{3232580C-AA2C-9941-B07B-069147773C66}" srcOrd="1" destOrd="1" presId="urn:microsoft.com/office/officeart/2005/8/layout/matrix1"/>
    <dgm:cxn modelId="{6C7559BC-59D3-6C4C-9E97-4C5AE4AA1EC8}" type="presOf" srcId="{040564DE-9998-42B5-8F3F-4D0AEC8D2E9E}" destId="{05FAF0A2-FD78-9C4E-BA84-3A4D8C35349A}" srcOrd="0" destOrd="0" presId="urn:microsoft.com/office/officeart/2005/8/layout/matrix1"/>
    <dgm:cxn modelId="{4722C5BF-537D-F04E-A23A-70414E992EAE}" type="presOf" srcId="{EA834E87-2B42-EE41-890C-512DE4BB9605}" destId="{7082CF4C-840F-5344-87E4-183F0261D95F}" srcOrd="0" destOrd="0" presId="urn:microsoft.com/office/officeart/2005/8/layout/matrix1"/>
    <dgm:cxn modelId="{0A6F93C5-617F-444B-98EB-B7116DEA3CAE}" type="presOf" srcId="{5212C8D0-8F97-CA44-9C41-AD4C3ECD50BD}" destId="{44C09E46-52C8-B941-A56B-9971213AC173}" srcOrd="0" destOrd="2" presId="urn:microsoft.com/office/officeart/2005/8/layout/matrix1"/>
    <dgm:cxn modelId="{6DE0BCC6-E839-BE48-9FBE-C1BBD8309D24}" type="presOf" srcId="{EA834E87-2B42-EE41-890C-512DE4BB9605}" destId="{43B2CAD9-3890-444E-BCB0-D9E6B2AE1208}" srcOrd="1" destOrd="0" presId="urn:microsoft.com/office/officeart/2005/8/layout/matrix1"/>
    <dgm:cxn modelId="{4CD624D6-F816-DB47-B940-6DC14AF8BFAB}" type="presOf" srcId="{4111D887-C73A-A446-BBA9-44FAFA77FF90}" destId="{7082CF4C-840F-5344-87E4-183F0261D95F}" srcOrd="0" destOrd="1" presId="urn:microsoft.com/office/officeart/2005/8/layout/matrix1"/>
    <dgm:cxn modelId="{71E1AAD8-550E-C94A-9D11-62173455841E}" srcId="{8637F779-3EB1-47AC-852B-9F43EC9CED94}" destId="{EA834E87-2B42-EE41-890C-512DE4BB9605}" srcOrd="0" destOrd="0" parTransId="{0921FB8F-393D-3446-8EA1-19E79CA90DFE}" sibTransId="{28B38579-4F17-374A-ADAD-4043D4F13D79}"/>
    <dgm:cxn modelId="{1204BEDA-65A6-334D-BF9C-8798F950B6F9}" type="presOf" srcId="{BF20B1E3-B17F-2044-955C-6EF2D42D8C22}" destId="{44C09E46-52C8-B941-A56B-9971213AC173}" srcOrd="0" destOrd="3" presId="urn:microsoft.com/office/officeart/2005/8/layout/matrix1"/>
    <dgm:cxn modelId="{F62AA7E2-2982-C543-90D5-16BBCEDD388A}" type="presOf" srcId="{4953A572-C2D0-DF47-958F-51A8294FB47B}" destId="{44C09E46-52C8-B941-A56B-9971213AC173}" srcOrd="0" destOrd="0" presId="urn:microsoft.com/office/officeart/2005/8/layout/matrix1"/>
    <dgm:cxn modelId="{8D99C9EA-97FF-E74F-AB56-25749C3187DE}" type="presOf" srcId="{179E3A34-501A-9C4B-821B-54CB8735EDFF}" destId="{44C09E46-52C8-B941-A56B-9971213AC173}" srcOrd="0" destOrd="1" presId="urn:microsoft.com/office/officeart/2005/8/layout/matrix1"/>
    <dgm:cxn modelId="{C2CB16EB-C0DE-C348-98F1-BDA9F2246A20}" type="presOf" srcId="{8637F779-3EB1-47AC-852B-9F43EC9CED94}" destId="{D31E4531-37E3-A24E-8057-06D62E4E0E32}" srcOrd="0" destOrd="0" presId="urn:microsoft.com/office/officeart/2005/8/layout/matrix1"/>
    <dgm:cxn modelId="{7A267CEC-74B4-0043-AEEB-684C7CC80D82}" type="presOf" srcId="{CA6ED217-6C68-3A41-B44F-C663DBC73DF5}" destId="{2DA92FD0-D58D-204A-96E6-E3BAC0E6778E}" srcOrd="1" destOrd="1" presId="urn:microsoft.com/office/officeart/2005/8/layout/matrix1"/>
    <dgm:cxn modelId="{457D12F2-1886-1A42-B5B2-290463A14E2B}" srcId="{278A033F-DBB2-C046-A21D-88EB71057651}" destId="{15BB092A-E5D8-E143-868E-CFADD7383709}" srcOrd="1" destOrd="0" parTransId="{6FA26F97-6DDE-0243-B8A4-A672E9C9C324}" sibTransId="{DC5055E2-0E90-1840-81C0-B2C53FAE4C6C}"/>
    <dgm:cxn modelId="{1EED55F2-8E20-FC4A-97E7-5B965CD72171}" type="presOf" srcId="{4111D887-C73A-A446-BBA9-44FAFA77FF90}" destId="{43B2CAD9-3890-444E-BCB0-D9E6B2AE1208}" srcOrd="1" destOrd="1" presId="urn:microsoft.com/office/officeart/2005/8/layout/matrix1"/>
    <dgm:cxn modelId="{565B7CF8-9876-264D-BE9E-13CC2D8341C1}" srcId="{8637F779-3EB1-47AC-852B-9F43EC9CED94}" destId="{4953A572-C2D0-DF47-958F-51A8294FB47B}" srcOrd="3" destOrd="0" parTransId="{D87EB032-9E8F-1543-B22F-5B71E3BF004D}" sibTransId="{460C9E54-8E7A-BE48-80E9-6FCC0ABC10F6}"/>
    <dgm:cxn modelId="{89C300E2-D3E4-3C45-97EE-93E869EC5FBD}" type="presParOf" srcId="{05FAF0A2-FD78-9C4E-BA84-3A4D8C35349A}" destId="{90A55B63-7A73-D149-8940-DD71A3D0695B}" srcOrd="0" destOrd="0" presId="urn:microsoft.com/office/officeart/2005/8/layout/matrix1"/>
    <dgm:cxn modelId="{93E589AB-784B-6749-AD46-52045B599352}" type="presParOf" srcId="{90A55B63-7A73-D149-8940-DD71A3D0695B}" destId="{7082CF4C-840F-5344-87E4-183F0261D95F}" srcOrd="0" destOrd="0" presId="urn:microsoft.com/office/officeart/2005/8/layout/matrix1"/>
    <dgm:cxn modelId="{21892D7C-BC0F-8747-AED0-93576E5722D8}" type="presParOf" srcId="{90A55B63-7A73-D149-8940-DD71A3D0695B}" destId="{43B2CAD9-3890-444E-BCB0-D9E6B2AE1208}" srcOrd="1" destOrd="0" presId="urn:microsoft.com/office/officeart/2005/8/layout/matrix1"/>
    <dgm:cxn modelId="{8A14E4B5-C04A-8042-A589-F609B40D0352}" type="presParOf" srcId="{90A55B63-7A73-D149-8940-DD71A3D0695B}" destId="{794FD6EA-973A-974B-B0CF-48760EEFA2C9}" srcOrd="2" destOrd="0" presId="urn:microsoft.com/office/officeart/2005/8/layout/matrix1"/>
    <dgm:cxn modelId="{4494B47B-C40C-6D48-9B7B-83006E125804}" type="presParOf" srcId="{90A55B63-7A73-D149-8940-DD71A3D0695B}" destId="{82287225-1210-064A-AA79-7F86103DD338}" srcOrd="3" destOrd="0" presId="urn:microsoft.com/office/officeart/2005/8/layout/matrix1"/>
    <dgm:cxn modelId="{81D7E77A-B3C2-D940-9BCC-DFC35AAA681B}" type="presParOf" srcId="{90A55B63-7A73-D149-8940-DD71A3D0695B}" destId="{8F55FD6C-7F6A-094A-918C-65DB61A380BD}" srcOrd="4" destOrd="0" presId="urn:microsoft.com/office/officeart/2005/8/layout/matrix1"/>
    <dgm:cxn modelId="{88672F0D-A744-4C48-B4E9-F55FA4B5522D}" type="presParOf" srcId="{90A55B63-7A73-D149-8940-DD71A3D0695B}" destId="{2DA92FD0-D58D-204A-96E6-E3BAC0E6778E}" srcOrd="5" destOrd="0" presId="urn:microsoft.com/office/officeart/2005/8/layout/matrix1"/>
    <dgm:cxn modelId="{F3D04AB6-0D85-5F43-8432-3EE7754D9F02}" type="presParOf" srcId="{90A55B63-7A73-D149-8940-DD71A3D0695B}" destId="{44C09E46-52C8-B941-A56B-9971213AC173}" srcOrd="6" destOrd="0" presId="urn:microsoft.com/office/officeart/2005/8/layout/matrix1"/>
    <dgm:cxn modelId="{D9A5FA1F-9748-414B-B028-27EE49511450}" type="presParOf" srcId="{90A55B63-7A73-D149-8940-DD71A3D0695B}" destId="{3232580C-AA2C-9941-B07B-069147773C66}" srcOrd="7" destOrd="0" presId="urn:microsoft.com/office/officeart/2005/8/layout/matrix1"/>
    <dgm:cxn modelId="{23D90523-C61F-544C-A223-AA62440293C9}" type="presParOf" srcId="{05FAF0A2-FD78-9C4E-BA84-3A4D8C35349A}" destId="{D31E4531-37E3-A24E-8057-06D62E4E0E32}"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40564DE-9998-42B5-8F3F-4D0AEC8D2E9E}" type="doc">
      <dgm:prSet loTypeId="urn:microsoft.com/office/officeart/2005/8/layout/matrix1" loCatId="pyramid" qsTypeId="urn:microsoft.com/office/officeart/2005/8/quickstyle/simple3" qsCatId="simple" csTypeId="urn:microsoft.com/office/officeart/2005/8/colors/accent6_3" csCatId="accent6" phldr="1"/>
      <dgm:spPr/>
      <dgm:t>
        <a:bodyPr/>
        <a:lstStyle/>
        <a:p>
          <a:endParaRPr lang="en-US"/>
        </a:p>
      </dgm:t>
    </dgm:pt>
    <dgm:pt modelId="{8637F779-3EB1-47AC-852B-9F43EC9CED94}">
      <dgm:prSet phldrT="[Text]" custT="1"/>
      <dgm:spPr/>
      <dgm:t>
        <a:bodyPr/>
        <a:lstStyle/>
        <a:p>
          <a:r>
            <a:rPr lang="en-US" sz="2000" dirty="0"/>
            <a:t>My on-going program of research </a:t>
          </a:r>
        </a:p>
      </dgm:t>
    </dgm:pt>
    <dgm:pt modelId="{40D31238-6008-441C-9780-07BE00A241E7}" type="sibTrans" cxnId="{42B4EA39-A5BB-49D5-B4ED-395F65744356}">
      <dgm:prSet/>
      <dgm:spPr/>
      <dgm:t>
        <a:bodyPr/>
        <a:lstStyle/>
        <a:p>
          <a:endParaRPr lang="en-US" sz="2800"/>
        </a:p>
      </dgm:t>
    </dgm:pt>
    <dgm:pt modelId="{9A7CF398-CF69-4524-92A9-8DF47BA7F46C}" type="parTrans" cxnId="{42B4EA39-A5BB-49D5-B4ED-395F65744356}">
      <dgm:prSet/>
      <dgm:spPr/>
      <dgm:t>
        <a:bodyPr/>
        <a:lstStyle/>
        <a:p>
          <a:endParaRPr lang="en-US" sz="2800"/>
        </a:p>
      </dgm:t>
    </dgm:pt>
    <dgm:pt modelId="{EA834E87-2B42-EE41-890C-512DE4BB9605}">
      <dgm:prSet phldrT="[Text]" custT="1"/>
      <dgm:spPr/>
      <dgm:t>
        <a:bodyPr/>
        <a:lstStyle/>
        <a:p>
          <a:r>
            <a:rPr lang="en-US" sz="2000" b="1" dirty="0"/>
            <a:t>Promises of diversity and inclusion</a:t>
          </a:r>
        </a:p>
      </dgm:t>
    </dgm:pt>
    <dgm:pt modelId="{0921FB8F-393D-3446-8EA1-19E79CA90DFE}" type="parTrans" cxnId="{71E1AAD8-550E-C94A-9D11-62173455841E}">
      <dgm:prSet/>
      <dgm:spPr/>
      <dgm:t>
        <a:bodyPr/>
        <a:lstStyle/>
        <a:p>
          <a:endParaRPr lang="en-US"/>
        </a:p>
      </dgm:t>
    </dgm:pt>
    <dgm:pt modelId="{28B38579-4F17-374A-ADAD-4043D4F13D79}" type="sibTrans" cxnId="{71E1AAD8-550E-C94A-9D11-62173455841E}">
      <dgm:prSet/>
      <dgm:spPr/>
      <dgm:t>
        <a:bodyPr/>
        <a:lstStyle/>
        <a:p>
          <a:endParaRPr lang="en-US"/>
        </a:p>
      </dgm:t>
    </dgm:pt>
    <dgm:pt modelId="{4953A572-C2D0-DF47-958F-51A8294FB47B}">
      <dgm:prSet phldrT="[Text]" custT="1"/>
      <dgm:spPr/>
      <dgm:t>
        <a:bodyPr/>
        <a:lstStyle/>
        <a:p>
          <a:r>
            <a:rPr lang="en-US" sz="2000" b="1" dirty="0"/>
            <a:t>Sleep and work (dissertation)</a:t>
          </a:r>
        </a:p>
      </dgm:t>
    </dgm:pt>
    <dgm:pt modelId="{D87EB032-9E8F-1543-B22F-5B71E3BF004D}" type="parTrans" cxnId="{565B7CF8-9876-264D-BE9E-13CC2D8341C1}">
      <dgm:prSet/>
      <dgm:spPr/>
      <dgm:t>
        <a:bodyPr/>
        <a:lstStyle/>
        <a:p>
          <a:endParaRPr lang="en-US"/>
        </a:p>
      </dgm:t>
    </dgm:pt>
    <dgm:pt modelId="{460C9E54-8E7A-BE48-80E9-6FCC0ABC10F6}" type="sibTrans" cxnId="{565B7CF8-9876-264D-BE9E-13CC2D8341C1}">
      <dgm:prSet/>
      <dgm:spPr/>
      <dgm:t>
        <a:bodyPr/>
        <a:lstStyle/>
        <a:p>
          <a:endParaRPr lang="en-US"/>
        </a:p>
      </dgm:t>
    </dgm:pt>
    <dgm:pt modelId="{278A033F-DBB2-C046-A21D-88EB71057651}">
      <dgm:prSet phldrT="[Text]" custT="1"/>
      <dgm:spPr/>
      <dgm:t>
        <a:bodyPr/>
        <a:lstStyle/>
        <a:p>
          <a:r>
            <a:rPr lang="en-US" sz="2000" b="1" dirty="0"/>
            <a:t>Perils of incivility at work</a:t>
          </a:r>
        </a:p>
      </dgm:t>
    </dgm:pt>
    <dgm:pt modelId="{ADF20808-D2D3-E44E-B5A4-26810C1DB6AC}" type="parTrans" cxnId="{437B1284-25BC-574C-866B-A78C75338359}">
      <dgm:prSet/>
      <dgm:spPr/>
      <dgm:t>
        <a:bodyPr/>
        <a:lstStyle/>
        <a:p>
          <a:endParaRPr lang="en-US"/>
        </a:p>
      </dgm:t>
    </dgm:pt>
    <dgm:pt modelId="{51975E93-83D3-7D45-83A9-0F94488218EC}" type="sibTrans" cxnId="{437B1284-25BC-574C-866B-A78C75338359}">
      <dgm:prSet/>
      <dgm:spPr/>
      <dgm:t>
        <a:bodyPr/>
        <a:lstStyle/>
        <a:p>
          <a:endParaRPr lang="en-US"/>
        </a:p>
      </dgm:t>
    </dgm:pt>
    <dgm:pt modelId="{51FD8BFF-0146-9042-A361-995CC2D4BD82}">
      <dgm:prSet phldrT="[Text]" custT="1"/>
      <dgm:spPr/>
      <dgm:t>
        <a:bodyPr/>
        <a:lstStyle/>
        <a:p>
          <a:r>
            <a:rPr lang="en-US" sz="2000" b="1" dirty="0"/>
            <a:t>Affective processes</a:t>
          </a:r>
        </a:p>
      </dgm:t>
    </dgm:pt>
    <dgm:pt modelId="{BF4C2A59-7BC9-B849-B42B-C6FAC9E7DFA0}" type="parTrans" cxnId="{6040F757-7DC2-364D-92B6-A0F707589A4C}">
      <dgm:prSet/>
      <dgm:spPr/>
      <dgm:t>
        <a:bodyPr/>
        <a:lstStyle/>
        <a:p>
          <a:endParaRPr lang="en-US"/>
        </a:p>
      </dgm:t>
    </dgm:pt>
    <dgm:pt modelId="{C3902A8B-C9A6-4746-AE81-9E7EFED95698}" type="sibTrans" cxnId="{6040F757-7DC2-364D-92B6-A0F707589A4C}">
      <dgm:prSet/>
      <dgm:spPr/>
      <dgm:t>
        <a:bodyPr/>
        <a:lstStyle/>
        <a:p>
          <a:endParaRPr lang="en-US"/>
        </a:p>
      </dgm:t>
    </dgm:pt>
    <dgm:pt modelId="{A583BEA6-EEEB-B94B-AE86-C9657359C35E}">
      <dgm:prSet phldrT="[Text]" custT="1"/>
      <dgm:spPr/>
      <dgm:t>
        <a:bodyPr/>
        <a:lstStyle/>
        <a:p>
          <a:r>
            <a:rPr lang="en-US" sz="2000" dirty="0"/>
            <a:t>Abusive supervision &amp; deviance</a:t>
          </a:r>
          <a:br>
            <a:rPr lang="en-US" sz="2000"/>
          </a:br>
          <a:r>
            <a:rPr lang="en-US" sz="2000"/>
            <a:t>(</a:t>
          </a:r>
          <a:r>
            <a:rPr lang="en-US" sz="2000" u="sng"/>
            <a:t>JBE, 2020</a:t>
          </a:r>
          <a:r>
            <a:rPr lang="en-US" sz="2000"/>
            <a:t>)</a:t>
          </a:r>
          <a:endParaRPr lang="en-US" sz="2000" dirty="0"/>
        </a:p>
      </dgm:t>
    </dgm:pt>
    <dgm:pt modelId="{4112AED4-3CB9-6744-8F49-C1C8E7516C80}" type="parTrans" cxnId="{2E521818-212F-8943-9B75-1863D197C382}">
      <dgm:prSet/>
      <dgm:spPr/>
      <dgm:t>
        <a:bodyPr/>
        <a:lstStyle/>
        <a:p>
          <a:endParaRPr lang="en-US"/>
        </a:p>
      </dgm:t>
    </dgm:pt>
    <dgm:pt modelId="{C1BB442A-7C51-1844-905B-04DA974DD5A7}" type="sibTrans" cxnId="{2E521818-212F-8943-9B75-1863D197C382}">
      <dgm:prSet/>
      <dgm:spPr/>
      <dgm:t>
        <a:bodyPr/>
        <a:lstStyle/>
        <a:p>
          <a:endParaRPr lang="en-US"/>
        </a:p>
      </dgm:t>
    </dgm:pt>
    <dgm:pt modelId="{179E3A34-501A-9C4B-821B-54CB8735EDFF}">
      <dgm:prSet phldrT="[Text]" custT="1"/>
      <dgm:spPr/>
      <dgm:t>
        <a:bodyPr/>
        <a:lstStyle/>
        <a:p>
          <a:r>
            <a:rPr lang="en-US" sz="2000" dirty="0"/>
            <a:t>REM sleep and job burnout (writing)</a:t>
          </a:r>
        </a:p>
      </dgm:t>
    </dgm:pt>
    <dgm:pt modelId="{D9412EAF-33D1-8C4B-9BA7-14963C976279}" type="parTrans" cxnId="{D13D6573-FEBD-434D-853B-5984211DBA3C}">
      <dgm:prSet/>
      <dgm:spPr/>
      <dgm:t>
        <a:bodyPr/>
        <a:lstStyle/>
        <a:p>
          <a:endParaRPr lang="en-US"/>
        </a:p>
      </dgm:t>
    </dgm:pt>
    <dgm:pt modelId="{982B7A8D-7BC7-C24A-BD74-66DFAC40CA8B}" type="sibTrans" cxnId="{D13D6573-FEBD-434D-853B-5984211DBA3C}">
      <dgm:prSet/>
      <dgm:spPr/>
      <dgm:t>
        <a:bodyPr/>
        <a:lstStyle/>
        <a:p>
          <a:endParaRPr lang="en-US"/>
        </a:p>
      </dgm:t>
    </dgm:pt>
    <dgm:pt modelId="{4111D887-C73A-A446-BBA9-44FAFA77FF90}">
      <dgm:prSet phldrT="[Text]" custT="1"/>
      <dgm:spPr/>
      <dgm:t>
        <a:bodyPr/>
        <a:lstStyle/>
        <a:p>
          <a:r>
            <a:rPr lang="en-US" sz="2000" dirty="0"/>
            <a:t>Diversity climate &amp;creativity        (</a:t>
          </a:r>
          <a:r>
            <a:rPr lang="en-US" sz="2000" u="sng" dirty="0"/>
            <a:t>Personnel Psychology, 2019</a:t>
          </a:r>
          <a:r>
            <a:rPr lang="en-US" sz="2000" dirty="0"/>
            <a:t>)</a:t>
          </a:r>
        </a:p>
      </dgm:t>
    </dgm:pt>
    <dgm:pt modelId="{C0ADC3DB-D45C-C84D-915F-3F8416D7A550}" type="parTrans" cxnId="{42834E74-67A7-B247-892D-3993882F1C3C}">
      <dgm:prSet/>
      <dgm:spPr/>
      <dgm:t>
        <a:bodyPr/>
        <a:lstStyle/>
        <a:p>
          <a:endParaRPr lang="en-US"/>
        </a:p>
      </dgm:t>
    </dgm:pt>
    <dgm:pt modelId="{D97EB5F0-3ECE-2D4C-A5B9-467BAD7E55E4}" type="sibTrans" cxnId="{42834E74-67A7-B247-892D-3993882F1C3C}">
      <dgm:prSet/>
      <dgm:spPr/>
      <dgm:t>
        <a:bodyPr/>
        <a:lstStyle/>
        <a:p>
          <a:endParaRPr lang="en-US"/>
        </a:p>
      </dgm:t>
    </dgm:pt>
    <dgm:pt modelId="{5212C8D0-8F97-CA44-9C41-AD4C3ECD50BD}">
      <dgm:prSet phldrT="[Text]" custT="1"/>
      <dgm:spPr/>
      <dgm:t>
        <a:bodyPr/>
        <a:lstStyle/>
        <a:p>
          <a:r>
            <a:rPr lang="en-US" sz="2000" dirty="0"/>
            <a:t>REM sleep and job performance (analysis)</a:t>
          </a:r>
        </a:p>
      </dgm:t>
    </dgm:pt>
    <dgm:pt modelId="{7DBE233C-17AE-E843-A05C-A305101B4CB1}" type="parTrans" cxnId="{F801897A-6B84-7C46-894F-636AC65B69C4}">
      <dgm:prSet/>
      <dgm:spPr/>
      <dgm:t>
        <a:bodyPr/>
        <a:lstStyle/>
        <a:p>
          <a:endParaRPr lang="en-US"/>
        </a:p>
      </dgm:t>
    </dgm:pt>
    <dgm:pt modelId="{532307D7-63DE-5D42-BAED-822076BEE21B}" type="sibTrans" cxnId="{F801897A-6B84-7C46-894F-636AC65B69C4}">
      <dgm:prSet/>
      <dgm:spPr/>
      <dgm:t>
        <a:bodyPr/>
        <a:lstStyle/>
        <a:p>
          <a:endParaRPr lang="en-US"/>
        </a:p>
      </dgm:t>
    </dgm:pt>
    <dgm:pt modelId="{BF20B1E3-B17F-2044-955C-6EF2D42D8C22}">
      <dgm:prSet phldrT="[Text]" custT="1"/>
      <dgm:spPr/>
      <dgm:t>
        <a:bodyPr/>
        <a:lstStyle/>
        <a:p>
          <a:r>
            <a:rPr lang="en-US" sz="2000" dirty="0"/>
            <a:t>Sleep states and energy (Data collection)</a:t>
          </a:r>
        </a:p>
      </dgm:t>
    </dgm:pt>
    <dgm:pt modelId="{1F0DE794-C9EC-9A43-BFB8-25228918290C}" type="parTrans" cxnId="{59829CAA-88B9-5341-8432-0EEE891A3DFE}">
      <dgm:prSet/>
      <dgm:spPr/>
      <dgm:t>
        <a:bodyPr/>
        <a:lstStyle/>
        <a:p>
          <a:endParaRPr lang="en-US"/>
        </a:p>
      </dgm:t>
    </dgm:pt>
    <dgm:pt modelId="{F1BCB065-E410-0540-B31E-2CB9D365A198}" type="sibTrans" cxnId="{59829CAA-88B9-5341-8432-0EEE891A3DFE}">
      <dgm:prSet/>
      <dgm:spPr/>
      <dgm:t>
        <a:bodyPr/>
        <a:lstStyle/>
        <a:p>
          <a:endParaRPr lang="en-US"/>
        </a:p>
      </dgm:t>
    </dgm:pt>
    <dgm:pt modelId="{15BB092A-E5D8-E143-868E-CFADD7383709}">
      <dgm:prSet phldrT="[Text]" custT="1"/>
      <dgm:spPr/>
      <dgm:t>
        <a:bodyPr/>
        <a:lstStyle/>
        <a:p>
          <a:r>
            <a:rPr lang="en-US" sz="2000" dirty="0"/>
            <a:t>Engagement and counterproductive work behavior (</a:t>
          </a:r>
          <a:r>
            <a:rPr lang="en-US" sz="2000" u="sng" dirty="0"/>
            <a:t>JBR, 2020</a:t>
          </a:r>
          <a:r>
            <a:rPr lang="en-US" sz="2000" dirty="0"/>
            <a:t>)</a:t>
          </a:r>
        </a:p>
      </dgm:t>
    </dgm:pt>
    <dgm:pt modelId="{6FA26F97-6DDE-0243-B8A4-A672E9C9C324}" type="parTrans" cxnId="{457D12F2-1886-1A42-B5B2-290463A14E2B}">
      <dgm:prSet/>
      <dgm:spPr/>
      <dgm:t>
        <a:bodyPr/>
        <a:lstStyle/>
        <a:p>
          <a:endParaRPr lang="en-US"/>
        </a:p>
      </dgm:t>
    </dgm:pt>
    <dgm:pt modelId="{DC5055E2-0E90-1840-81C0-B2C53FAE4C6C}" type="sibTrans" cxnId="{457D12F2-1886-1A42-B5B2-290463A14E2B}">
      <dgm:prSet/>
      <dgm:spPr/>
      <dgm:t>
        <a:bodyPr/>
        <a:lstStyle/>
        <a:p>
          <a:endParaRPr lang="en-US"/>
        </a:p>
      </dgm:t>
    </dgm:pt>
    <dgm:pt modelId="{CA6ED217-6C68-3A41-B44F-C663DBC73DF5}">
      <dgm:prSet phldrT="[Text]" custT="1"/>
      <dgm:spPr/>
      <dgm:t>
        <a:bodyPr/>
        <a:lstStyle/>
        <a:p>
          <a:r>
            <a:rPr lang="en-US" sz="2000" dirty="0"/>
            <a:t>Receiving gratitude in inclusive climates (</a:t>
          </a:r>
          <a:r>
            <a:rPr lang="en-US" sz="2000" u="sng" dirty="0"/>
            <a:t>Under review, OBHDP</a:t>
          </a:r>
          <a:r>
            <a:rPr lang="en-US" sz="2000" dirty="0"/>
            <a:t>)</a:t>
          </a:r>
        </a:p>
      </dgm:t>
    </dgm:pt>
    <dgm:pt modelId="{583DC828-F035-B747-B83E-9A52607D72DE}" type="parTrans" cxnId="{1A85909E-8E89-E846-B0EC-EFE70A8D2205}">
      <dgm:prSet/>
      <dgm:spPr/>
      <dgm:t>
        <a:bodyPr/>
        <a:lstStyle/>
        <a:p>
          <a:endParaRPr lang="en-US"/>
        </a:p>
      </dgm:t>
    </dgm:pt>
    <dgm:pt modelId="{7E648B67-5B3A-5943-ACC7-AA0EB65D909F}" type="sibTrans" cxnId="{1A85909E-8E89-E846-B0EC-EFE70A8D2205}">
      <dgm:prSet/>
      <dgm:spPr/>
      <dgm:t>
        <a:bodyPr/>
        <a:lstStyle/>
        <a:p>
          <a:endParaRPr lang="en-US"/>
        </a:p>
      </dgm:t>
    </dgm:pt>
    <dgm:pt modelId="{8710B034-0942-744D-8139-C3B449E0B709}">
      <dgm:prSet phldrT="[Text]" custT="1"/>
      <dgm:spPr/>
      <dgm:t>
        <a:bodyPr/>
        <a:lstStyle/>
        <a:p>
          <a:r>
            <a:rPr lang="en-US" sz="2000" i="1" dirty="0"/>
            <a:t>Contingencies of the diversity to firm performance relationship</a:t>
          </a:r>
          <a:br>
            <a:rPr lang="en-US" sz="2000" i="1" dirty="0"/>
          </a:br>
          <a:r>
            <a:rPr lang="en-US" sz="2000" i="1" dirty="0"/>
            <a:t>(Under review at JMS)</a:t>
          </a:r>
        </a:p>
      </dgm:t>
    </dgm:pt>
    <dgm:pt modelId="{D0915223-A7F7-F842-A6A5-3E7F65E616FB}" type="sibTrans" cxnId="{8AFB363E-664E-8D4E-9DE2-03979C32DB3A}">
      <dgm:prSet/>
      <dgm:spPr/>
      <dgm:t>
        <a:bodyPr/>
        <a:lstStyle/>
        <a:p>
          <a:endParaRPr lang="en-US"/>
        </a:p>
      </dgm:t>
    </dgm:pt>
    <dgm:pt modelId="{B72BD873-BCA3-1D4B-B096-D9E5CC161670}" type="parTrans" cxnId="{8AFB363E-664E-8D4E-9DE2-03979C32DB3A}">
      <dgm:prSet/>
      <dgm:spPr/>
      <dgm:t>
        <a:bodyPr/>
        <a:lstStyle/>
        <a:p>
          <a:endParaRPr lang="en-US"/>
        </a:p>
      </dgm:t>
    </dgm:pt>
    <dgm:pt modelId="{D7540D22-6B1B-F245-A4C8-B222F264EC9C}">
      <dgm:prSet phldrT="[Text]" custT="1"/>
      <dgm:spPr/>
      <dgm:t>
        <a:bodyPr/>
        <a:lstStyle/>
        <a:p>
          <a:r>
            <a:rPr lang="en-US" sz="2000" i="1" dirty="0"/>
            <a:t>Intraorganizational and community diversity (targeted for JAP)</a:t>
          </a:r>
        </a:p>
      </dgm:t>
    </dgm:pt>
    <dgm:pt modelId="{4EC57E52-9C4D-AB45-9FD7-02E24252809B}" type="parTrans" cxnId="{68AD7355-7F07-ED4A-A02F-0440C618ED0A}">
      <dgm:prSet/>
      <dgm:spPr/>
      <dgm:t>
        <a:bodyPr/>
        <a:lstStyle/>
        <a:p>
          <a:endParaRPr lang="en-US"/>
        </a:p>
      </dgm:t>
    </dgm:pt>
    <dgm:pt modelId="{32C2C568-3B11-C94A-A910-312E90341329}" type="sibTrans" cxnId="{68AD7355-7F07-ED4A-A02F-0440C618ED0A}">
      <dgm:prSet/>
      <dgm:spPr/>
      <dgm:t>
        <a:bodyPr/>
        <a:lstStyle/>
        <a:p>
          <a:endParaRPr lang="en-US"/>
        </a:p>
      </dgm:t>
    </dgm:pt>
    <dgm:pt modelId="{4962BA79-C71F-4D44-8105-9B1FB40DE9DE}">
      <dgm:prSet phldrT="[Text]" custT="1"/>
      <dgm:spPr/>
      <dgm:t>
        <a:bodyPr/>
        <a:lstStyle/>
        <a:p>
          <a:r>
            <a:rPr lang="en-US" sz="2000" i="1" dirty="0"/>
            <a:t>Workplace harassment &amp; deviance (writing for </a:t>
          </a:r>
          <a:r>
            <a:rPr lang="en-US" sz="2000" b="0" i="1" u="none" dirty="0"/>
            <a:t>Personnel Psychology</a:t>
          </a:r>
          <a:r>
            <a:rPr lang="en-US" sz="2000" dirty="0"/>
            <a:t>)</a:t>
          </a:r>
        </a:p>
      </dgm:t>
    </dgm:pt>
    <dgm:pt modelId="{867D5544-7D65-0244-A166-8CA6486DE35A}" type="parTrans" cxnId="{11E01818-32D3-3E49-BA3A-06E42652E7F2}">
      <dgm:prSet/>
      <dgm:spPr/>
      <dgm:t>
        <a:bodyPr/>
        <a:lstStyle/>
        <a:p>
          <a:endParaRPr lang="en-US"/>
        </a:p>
      </dgm:t>
    </dgm:pt>
    <dgm:pt modelId="{9770EC84-BD17-A14C-A8E5-BE37FF2F4180}" type="sibTrans" cxnId="{11E01818-32D3-3E49-BA3A-06E42652E7F2}">
      <dgm:prSet/>
      <dgm:spPr/>
      <dgm:t>
        <a:bodyPr/>
        <a:lstStyle/>
        <a:p>
          <a:endParaRPr lang="en-US"/>
        </a:p>
      </dgm:t>
    </dgm:pt>
    <dgm:pt modelId="{5A436A2C-D0DF-5548-84A9-1878EB4F9DC8}">
      <dgm:prSet phldrT="[Text]" custT="1"/>
      <dgm:spPr/>
      <dgm:t>
        <a:bodyPr/>
        <a:lstStyle/>
        <a:p>
          <a:r>
            <a:rPr lang="en-US" sz="2000" i="1" dirty="0"/>
            <a:t>Affective shifts &amp; job burnout </a:t>
          </a:r>
          <a:br>
            <a:rPr lang="en-US" sz="2000" i="1" dirty="0"/>
          </a:br>
          <a:r>
            <a:rPr lang="en-US" sz="2000" i="1" dirty="0"/>
            <a:t>(targeted for OBHDP) </a:t>
          </a:r>
        </a:p>
      </dgm:t>
    </dgm:pt>
    <dgm:pt modelId="{52A20255-C14C-CF4D-80AE-BC2C4BCBA623}" type="parTrans" cxnId="{501BA13F-FC2C-084C-97CC-1F7339D70BA6}">
      <dgm:prSet/>
      <dgm:spPr/>
      <dgm:t>
        <a:bodyPr/>
        <a:lstStyle/>
        <a:p>
          <a:endParaRPr lang="en-US"/>
        </a:p>
      </dgm:t>
    </dgm:pt>
    <dgm:pt modelId="{B4858783-1974-2649-9C68-A66BA67EA0C3}" type="sibTrans" cxnId="{501BA13F-FC2C-084C-97CC-1F7339D70BA6}">
      <dgm:prSet/>
      <dgm:spPr/>
      <dgm:t>
        <a:bodyPr/>
        <a:lstStyle/>
        <a:p>
          <a:endParaRPr lang="en-US"/>
        </a:p>
      </dgm:t>
    </dgm:pt>
    <dgm:pt modelId="{C2072223-3D03-4E45-BFA6-9C1BFF17C1C4}">
      <dgm:prSet phldrT="[Text]" custT="1"/>
      <dgm:spPr/>
      <dgm:t>
        <a:bodyPr/>
        <a:lstStyle/>
        <a:p>
          <a:endParaRPr lang="en-US" sz="2000" dirty="0"/>
        </a:p>
      </dgm:t>
    </dgm:pt>
    <dgm:pt modelId="{92870F01-D9C1-B941-84DC-8A90E8BCD52D}" type="parTrans" cxnId="{09BC9320-6AC0-F341-A6E2-1409BD635562}">
      <dgm:prSet/>
      <dgm:spPr/>
      <dgm:t>
        <a:bodyPr/>
        <a:lstStyle/>
        <a:p>
          <a:endParaRPr lang="en-US"/>
        </a:p>
      </dgm:t>
    </dgm:pt>
    <dgm:pt modelId="{44FF80D1-89EF-E04E-BC6B-E9402516F76F}" type="sibTrans" cxnId="{09BC9320-6AC0-F341-A6E2-1409BD635562}">
      <dgm:prSet/>
      <dgm:spPr/>
      <dgm:t>
        <a:bodyPr/>
        <a:lstStyle/>
        <a:p>
          <a:endParaRPr lang="en-US"/>
        </a:p>
      </dgm:t>
    </dgm:pt>
    <dgm:pt modelId="{64A97C82-D0C9-1548-9CCA-77086533AA6B}">
      <dgm:prSet phldrT="[Text]" custT="1"/>
      <dgm:spPr/>
      <dgm:t>
        <a:bodyPr/>
        <a:lstStyle/>
        <a:p>
          <a:r>
            <a:rPr lang="en-US" sz="2000" i="1" dirty="0"/>
            <a:t>Workplace loneliness (writing for AMR)</a:t>
          </a:r>
        </a:p>
      </dgm:t>
    </dgm:pt>
    <dgm:pt modelId="{C4A6670E-0DCE-6141-9624-C63DE1A9838F}" type="parTrans" cxnId="{D7125C20-91D9-4D47-AC66-FDD25C339021}">
      <dgm:prSet/>
      <dgm:spPr/>
      <dgm:t>
        <a:bodyPr/>
        <a:lstStyle/>
        <a:p>
          <a:endParaRPr lang="en-US"/>
        </a:p>
      </dgm:t>
    </dgm:pt>
    <dgm:pt modelId="{863F85DE-27C9-5D4E-A986-2A8EE5DD3BD4}" type="sibTrans" cxnId="{D7125C20-91D9-4D47-AC66-FDD25C339021}">
      <dgm:prSet/>
      <dgm:spPr/>
      <dgm:t>
        <a:bodyPr/>
        <a:lstStyle/>
        <a:p>
          <a:endParaRPr lang="en-US"/>
        </a:p>
      </dgm:t>
    </dgm:pt>
    <dgm:pt modelId="{05FAF0A2-FD78-9C4E-BA84-3A4D8C35349A}" type="pres">
      <dgm:prSet presAssocID="{040564DE-9998-42B5-8F3F-4D0AEC8D2E9E}" presName="diagram" presStyleCnt="0">
        <dgm:presLayoutVars>
          <dgm:chMax val="1"/>
          <dgm:dir/>
          <dgm:animLvl val="ctr"/>
          <dgm:resizeHandles val="exact"/>
        </dgm:presLayoutVars>
      </dgm:prSet>
      <dgm:spPr/>
    </dgm:pt>
    <dgm:pt modelId="{90A55B63-7A73-D149-8940-DD71A3D0695B}" type="pres">
      <dgm:prSet presAssocID="{040564DE-9998-42B5-8F3F-4D0AEC8D2E9E}" presName="matrix" presStyleCnt="0"/>
      <dgm:spPr/>
    </dgm:pt>
    <dgm:pt modelId="{7082CF4C-840F-5344-87E4-183F0261D95F}" type="pres">
      <dgm:prSet presAssocID="{040564DE-9998-42B5-8F3F-4D0AEC8D2E9E}" presName="tile1" presStyleLbl="node1" presStyleIdx="0" presStyleCnt="4"/>
      <dgm:spPr/>
    </dgm:pt>
    <dgm:pt modelId="{43B2CAD9-3890-444E-BCB0-D9E6B2AE1208}" type="pres">
      <dgm:prSet presAssocID="{040564DE-9998-42B5-8F3F-4D0AEC8D2E9E}" presName="tile1text" presStyleLbl="node1" presStyleIdx="0" presStyleCnt="4">
        <dgm:presLayoutVars>
          <dgm:chMax val="0"/>
          <dgm:chPref val="0"/>
          <dgm:bulletEnabled val="1"/>
        </dgm:presLayoutVars>
      </dgm:prSet>
      <dgm:spPr/>
    </dgm:pt>
    <dgm:pt modelId="{794FD6EA-973A-974B-B0CF-48760EEFA2C9}" type="pres">
      <dgm:prSet presAssocID="{040564DE-9998-42B5-8F3F-4D0AEC8D2E9E}" presName="tile2" presStyleLbl="node1" presStyleIdx="1" presStyleCnt="4"/>
      <dgm:spPr/>
    </dgm:pt>
    <dgm:pt modelId="{82287225-1210-064A-AA79-7F86103DD338}" type="pres">
      <dgm:prSet presAssocID="{040564DE-9998-42B5-8F3F-4D0AEC8D2E9E}" presName="tile2text" presStyleLbl="node1" presStyleIdx="1" presStyleCnt="4">
        <dgm:presLayoutVars>
          <dgm:chMax val="0"/>
          <dgm:chPref val="0"/>
          <dgm:bulletEnabled val="1"/>
        </dgm:presLayoutVars>
      </dgm:prSet>
      <dgm:spPr/>
    </dgm:pt>
    <dgm:pt modelId="{8F55FD6C-7F6A-094A-918C-65DB61A380BD}" type="pres">
      <dgm:prSet presAssocID="{040564DE-9998-42B5-8F3F-4D0AEC8D2E9E}" presName="tile3" presStyleLbl="node1" presStyleIdx="2" presStyleCnt="4"/>
      <dgm:spPr/>
    </dgm:pt>
    <dgm:pt modelId="{2DA92FD0-D58D-204A-96E6-E3BAC0E6778E}" type="pres">
      <dgm:prSet presAssocID="{040564DE-9998-42B5-8F3F-4D0AEC8D2E9E}" presName="tile3text" presStyleLbl="node1" presStyleIdx="2" presStyleCnt="4">
        <dgm:presLayoutVars>
          <dgm:chMax val="0"/>
          <dgm:chPref val="0"/>
          <dgm:bulletEnabled val="1"/>
        </dgm:presLayoutVars>
      </dgm:prSet>
      <dgm:spPr/>
    </dgm:pt>
    <dgm:pt modelId="{44C09E46-52C8-B941-A56B-9971213AC173}" type="pres">
      <dgm:prSet presAssocID="{040564DE-9998-42B5-8F3F-4D0AEC8D2E9E}" presName="tile4" presStyleLbl="node1" presStyleIdx="3" presStyleCnt="4"/>
      <dgm:spPr/>
    </dgm:pt>
    <dgm:pt modelId="{3232580C-AA2C-9941-B07B-069147773C66}" type="pres">
      <dgm:prSet presAssocID="{040564DE-9998-42B5-8F3F-4D0AEC8D2E9E}" presName="tile4text" presStyleLbl="node1" presStyleIdx="3" presStyleCnt="4">
        <dgm:presLayoutVars>
          <dgm:chMax val="0"/>
          <dgm:chPref val="0"/>
          <dgm:bulletEnabled val="1"/>
        </dgm:presLayoutVars>
      </dgm:prSet>
      <dgm:spPr/>
    </dgm:pt>
    <dgm:pt modelId="{D31E4531-37E3-A24E-8057-06D62E4E0E32}" type="pres">
      <dgm:prSet presAssocID="{040564DE-9998-42B5-8F3F-4D0AEC8D2E9E}" presName="centerTile" presStyleLbl="fgShp" presStyleIdx="0" presStyleCnt="1" custLinFactNeighborY="4555">
        <dgm:presLayoutVars>
          <dgm:chMax val="0"/>
          <dgm:chPref val="0"/>
        </dgm:presLayoutVars>
      </dgm:prSet>
      <dgm:spPr/>
    </dgm:pt>
  </dgm:ptLst>
  <dgm:cxnLst>
    <dgm:cxn modelId="{4757B109-46C5-F04C-9E68-D80376461F92}" type="presOf" srcId="{15BB092A-E5D8-E143-868E-CFADD7383709}" destId="{82287225-1210-064A-AA79-7F86103DD338}" srcOrd="1" destOrd="2" presId="urn:microsoft.com/office/officeart/2005/8/layout/matrix1"/>
    <dgm:cxn modelId="{23324A0B-7BAE-4144-BA47-A45A3D013282}" type="presOf" srcId="{278A033F-DBB2-C046-A21D-88EB71057651}" destId="{794FD6EA-973A-974B-B0CF-48760EEFA2C9}" srcOrd="0" destOrd="0" presId="urn:microsoft.com/office/officeart/2005/8/layout/matrix1"/>
    <dgm:cxn modelId="{62FD5B17-D6A7-0345-B21E-5E7570CF5C19}" type="presOf" srcId="{5A436A2C-D0DF-5548-84A9-1878EB4F9DC8}" destId="{2DA92FD0-D58D-204A-96E6-E3BAC0E6778E}" srcOrd="1" destOrd="2" presId="urn:microsoft.com/office/officeart/2005/8/layout/matrix1"/>
    <dgm:cxn modelId="{2E521818-212F-8943-9B75-1863D197C382}" srcId="{278A033F-DBB2-C046-A21D-88EB71057651}" destId="{A583BEA6-EEEB-B94B-AE86-C9657359C35E}" srcOrd="0" destOrd="0" parTransId="{4112AED4-3CB9-6744-8F49-C1C8E7516C80}" sibTransId="{C1BB442A-7C51-1844-905B-04DA974DD5A7}"/>
    <dgm:cxn modelId="{11E01818-32D3-3E49-BA3A-06E42652E7F2}" srcId="{278A033F-DBB2-C046-A21D-88EB71057651}" destId="{4962BA79-C71F-4D44-8105-9B1FB40DE9DE}" srcOrd="2" destOrd="0" parTransId="{867D5544-7D65-0244-A166-8CA6486DE35A}" sibTransId="{9770EC84-BD17-A14C-A8E5-BE37FF2F4180}"/>
    <dgm:cxn modelId="{C39AED1E-2712-B54E-8642-A303A826592B}" type="presOf" srcId="{5212C8D0-8F97-CA44-9C41-AD4C3ECD50BD}" destId="{3232580C-AA2C-9941-B07B-069147773C66}" srcOrd="1" destOrd="2" presId="urn:microsoft.com/office/officeart/2005/8/layout/matrix1"/>
    <dgm:cxn modelId="{D7125C20-91D9-4D47-AC66-FDD25C339021}" srcId="{51FD8BFF-0146-9042-A361-995CC2D4BD82}" destId="{64A97C82-D0C9-1548-9CCA-77086533AA6B}" srcOrd="2" destOrd="0" parTransId="{C4A6670E-0DCE-6141-9624-C63DE1A9838F}" sibTransId="{863F85DE-27C9-5D4E-A986-2A8EE5DD3BD4}"/>
    <dgm:cxn modelId="{09BC9320-6AC0-F341-A6E2-1409BD635562}" srcId="{51FD8BFF-0146-9042-A361-995CC2D4BD82}" destId="{C2072223-3D03-4E45-BFA6-9C1BFF17C1C4}" srcOrd="3" destOrd="0" parTransId="{92870F01-D9C1-B941-84DC-8A90E8BCD52D}" sibTransId="{44FF80D1-89EF-E04E-BC6B-E9402516F76F}"/>
    <dgm:cxn modelId="{3FCA1E2A-7C93-BE4A-A065-C477E23E1715}" type="presOf" srcId="{278A033F-DBB2-C046-A21D-88EB71057651}" destId="{82287225-1210-064A-AA79-7F86103DD338}" srcOrd="1" destOrd="0" presId="urn:microsoft.com/office/officeart/2005/8/layout/matrix1"/>
    <dgm:cxn modelId="{0B818833-17C0-A94D-9AB4-46970AD02DD0}" type="presOf" srcId="{4953A572-C2D0-DF47-958F-51A8294FB47B}" destId="{3232580C-AA2C-9941-B07B-069147773C66}" srcOrd="1" destOrd="0" presId="urn:microsoft.com/office/officeart/2005/8/layout/matrix1"/>
    <dgm:cxn modelId="{42B4EA39-A5BB-49D5-B4ED-395F65744356}" srcId="{040564DE-9998-42B5-8F3F-4D0AEC8D2E9E}" destId="{8637F779-3EB1-47AC-852B-9F43EC9CED94}" srcOrd="0" destOrd="0" parTransId="{9A7CF398-CF69-4524-92A9-8DF47BA7F46C}" sibTransId="{40D31238-6008-441C-9780-07BE00A241E7}"/>
    <dgm:cxn modelId="{8AFB363E-664E-8D4E-9DE2-03979C32DB3A}" srcId="{EA834E87-2B42-EE41-890C-512DE4BB9605}" destId="{8710B034-0942-744D-8139-C3B449E0B709}" srcOrd="1" destOrd="0" parTransId="{B72BD873-BCA3-1D4B-B096-D9E5CC161670}" sibTransId="{D0915223-A7F7-F842-A6A5-3E7F65E616FB}"/>
    <dgm:cxn modelId="{501BA13F-FC2C-084C-97CC-1F7339D70BA6}" srcId="{51FD8BFF-0146-9042-A361-995CC2D4BD82}" destId="{5A436A2C-D0DF-5548-84A9-1878EB4F9DC8}" srcOrd="1" destOrd="0" parTransId="{52A20255-C14C-CF4D-80AE-BC2C4BCBA623}" sibTransId="{B4858783-1974-2649-9C68-A66BA67EA0C3}"/>
    <dgm:cxn modelId="{8E798F41-775B-D04A-A169-C0A9C67B6A42}" type="presOf" srcId="{5A436A2C-D0DF-5548-84A9-1878EB4F9DC8}" destId="{8F55FD6C-7F6A-094A-918C-65DB61A380BD}" srcOrd="0" destOrd="2" presId="urn:microsoft.com/office/officeart/2005/8/layout/matrix1"/>
    <dgm:cxn modelId="{F24CF744-B465-9F4B-A594-980B525204D1}" type="presOf" srcId="{4962BA79-C71F-4D44-8105-9B1FB40DE9DE}" destId="{794FD6EA-973A-974B-B0CF-48760EEFA2C9}" srcOrd="0" destOrd="3" presId="urn:microsoft.com/office/officeart/2005/8/layout/matrix1"/>
    <dgm:cxn modelId="{80B2B945-A851-7144-BF92-3B636BC6384A}" type="presOf" srcId="{A583BEA6-EEEB-B94B-AE86-C9657359C35E}" destId="{794FD6EA-973A-974B-B0CF-48760EEFA2C9}" srcOrd="0" destOrd="1" presId="urn:microsoft.com/office/officeart/2005/8/layout/matrix1"/>
    <dgm:cxn modelId="{4048534D-03C2-E944-AC6C-ADFD66CB41E4}" type="presOf" srcId="{15BB092A-E5D8-E143-868E-CFADD7383709}" destId="{794FD6EA-973A-974B-B0CF-48760EEFA2C9}" srcOrd="0" destOrd="2" presId="urn:microsoft.com/office/officeart/2005/8/layout/matrix1"/>
    <dgm:cxn modelId="{68AD7355-7F07-ED4A-A02F-0440C618ED0A}" srcId="{EA834E87-2B42-EE41-890C-512DE4BB9605}" destId="{D7540D22-6B1B-F245-A4C8-B222F264EC9C}" srcOrd="2" destOrd="0" parTransId="{4EC57E52-9C4D-AB45-9FD7-02E24252809B}" sibTransId="{32C2C568-3B11-C94A-A910-312E90341329}"/>
    <dgm:cxn modelId="{6040F757-7DC2-364D-92B6-A0F707589A4C}" srcId="{8637F779-3EB1-47AC-852B-9F43EC9CED94}" destId="{51FD8BFF-0146-9042-A361-995CC2D4BD82}" srcOrd="2" destOrd="0" parTransId="{BF4C2A59-7BC9-B849-B42B-C6FAC9E7DFA0}" sibTransId="{C3902A8B-C9A6-4746-AE81-9E7EFED95698}"/>
    <dgm:cxn modelId="{10A3D161-06DF-2847-BF58-436EA69C09E9}" type="presOf" srcId="{C2072223-3D03-4E45-BFA6-9C1BFF17C1C4}" destId="{2DA92FD0-D58D-204A-96E6-E3BAC0E6778E}" srcOrd="1" destOrd="4" presId="urn:microsoft.com/office/officeart/2005/8/layout/matrix1"/>
    <dgm:cxn modelId="{92933865-79B8-A94F-887F-C294BB10127D}" type="presOf" srcId="{8710B034-0942-744D-8139-C3B449E0B709}" destId="{7082CF4C-840F-5344-87E4-183F0261D95F}" srcOrd="0" destOrd="2" presId="urn:microsoft.com/office/officeart/2005/8/layout/matrix1"/>
    <dgm:cxn modelId="{D13D6573-FEBD-434D-853B-5984211DBA3C}" srcId="{4953A572-C2D0-DF47-958F-51A8294FB47B}" destId="{179E3A34-501A-9C4B-821B-54CB8735EDFF}" srcOrd="0" destOrd="0" parTransId="{D9412EAF-33D1-8C4B-9BA7-14963C976279}" sibTransId="{982B7A8D-7BC7-C24A-BD74-66DFAC40CA8B}"/>
    <dgm:cxn modelId="{42834E74-67A7-B247-892D-3993882F1C3C}" srcId="{EA834E87-2B42-EE41-890C-512DE4BB9605}" destId="{4111D887-C73A-A446-BBA9-44FAFA77FF90}" srcOrd="0" destOrd="0" parTransId="{C0ADC3DB-D45C-C84D-915F-3F8416D7A550}" sibTransId="{D97EB5F0-3ECE-2D4C-A5B9-467BAD7E55E4}"/>
    <dgm:cxn modelId="{F801897A-6B84-7C46-894F-636AC65B69C4}" srcId="{4953A572-C2D0-DF47-958F-51A8294FB47B}" destId="{5212C8D0-8F97-CA44-9C41-AD4C3ECD50BD}" srcOrd="1" destOrd="0" parTransId="{7DBE233C-17AE-E843-A05C-A305101B4CB1}" sibTransId="{532307D7-63DE-5D42-BAED-822076BEE21B}"/>
    <dgm:cxn modelId="{31CD697E-6D44-994E-ADAE-26067DAB8782}" type="presOf" srcId="{CA6ED217-6C68-3A41-B44F-C663DBC73DF5}" destId="{8F55FD6C-7F6A-094A-918C-65DB61A380BD}" srcOrd="0" destOrd="1" presId="urn:microsoft.com/office/officeart/2005/8/layout/matrix1"/>
    <dgm:cxn modelId="{EAE48A7F-3DC4-F640-8AFA-CE2E3A858C33}" type="presOf" srcId="{D7540D22-6B1B-F245-A4C8-B222F264EC9C}" destId="{7082CF4C-840F-5344-87E4-183F0261D95F}" srcOrd="0" destOrd="3" presId="urn:microsoft.com/office/officeart/2005/8/layout/matrix1"/>
    <dgm:cxn modelId="{CBB4F880-CB3A-DF40-95BC-F7A0989DFA71}" type="presOf" srcId="{51FD8BFF-0146-9042-A361-995CC2D4BD82}" destId="{2DA92FD0-D58D-204A-96E6-E3BAC0E6778E}" srcOrd="1" destOrd="0" presId="urn:microsoft.com/office/officeart/2005/8/layout/matrix1"/>
    <dgm:cxn modelId="{74E03082-308B-E048-A869-07A0809B9599}" type="presOf" srcId="{C2072223-3D03-4E45-BFA6-9C1BFF17C1C4}" destId="{8F55FD6C-7F6A-094A-918C-65DB61A380BD}" srcOrd="0" destOrd="4" presId="urn:microsoft.com/office/officeart/2005/8/layout/matrix1"/>
    <dgm:cxn modelId="{20F34A82-4B29-CE41-AA27-D402D9D5C95F}" type="presOf" srcId="{8710B034-0942-744D-8139-C3B449E0B709}" destId="{43B2CAD9-3890-444E-BCB0-D9E6B2AE1208}" srcOrd="1" destOrd="2" presId="urn:microsoft.com/office/officeart/2005/8/layout/matrix1"/>
    <dgm:cxn modelId="{437B1284-25BC-574C-866B-A78C75338359}" srcId="{8637F779-3EB1-47AC-852B-9F43EC9CED94}" destId="{278A033F-DBB2-C046-A21D-88EB71057651}" srcOrd="1" destOrd="0" parTransId="{ADF20808-D2D3-E44E-B5A4-26810C1DB6AC}" sibTransId="{51975E93-83D3-7D45-83A9-0F94488218EC}"/>
    <dgm:cxn modelId="{4592D085-B680-6C4E-BA8E-7F54ACB8D172}" type="presOf" srcId="{51FD8BFF-0146-9042-A361-995CC2D4BD82}" destId="{8F55FD6C-7F6A-094A-918C-65DB61A380BD}" srcOrd="0" destOrd="0" presId="urn:microsoft.com/office/officeart/2005/8/layout/matrix1"/>
    <dgm:cxn modelId="{E8B6D38A-FF66-9546-9CAF-C6AE0AFF835C}" type="presOf" srcId="{A583BEA6-EEEB-B94B-AE86-C9657359C35E}" destId="{82287225-1210-064A-AA79-7F86103DD338}" srcOrd="1" destOrd="1" presId="urn:microsoft.com/office/officeart/2005/8/layout/matrix1"/>
    <dgm:cxn modelId="{1A85909E-8E89-E846-B0EC-EFE70A8D2205}" srcId="{51FD8BFF-0146-9042-A361-995CC2D4BD82}" destId="{CA6ED217-6C68-3A41-B44F-C663DBC73DF5}" srcOrd="0" destOrd="0" parTransId="{583DC828-F035-B747-B83E-9A52607D72DE}" sibTransId="{7E648B67-5B3A-5943-ACC7-AA0EB65D909F}"/>
    <dgm:cxn modelId="{004E2DA1-ABD2-AE45-AF10-84FB9A5D8DD4}" type="presOf" srcId="{BF20B1E3-B17F-2044-955C-6EF2D42D8C22}" destId="{3232580C-AA2C-9941-B07B-069147773C66}" srcOrd="1" destOrd="3" presId="urn:microsoft.com/office/officeart/2005/8/layout/matrix1"/>
    <dgm:cxn modelId="{EFE8E7A2-57B0-5748-B146-F3CB051D9AFA}" type="presOf" srcId="{64A97C82-D0C9-1548-9CCA-77086533AA6B}" destId="{8F55FD6C-7F6A-094A-918C-65DB61A380BD}" srcOrd="0" destOrd="3" presId="urn:microsoft.com/office/officeart/2005/8/layout/matrix1"/>
    <dgm:cxn modelId="{AE05F3A5-C56F-8348-B5BF-C2EFFAFFD69C}" type="presOf" srcId="{4962BA79-C71F-4D44-8105-9B1FB40DE9DE}" destId="{82287225-1210-064A-AA79-7F86103DD338}" srcOrd="1" destOrd="3" presId="urn:microsoft.com/office/officeart/2005/8/layout/matrix1"/>
    <dgm:cxn modelId="{59829CAA-88B9-5341-8432-0EEE891A3DFE}" srcId="{4953A572-C2D0-DF47-958F-51A8294FB47B}" destId="{BF20B1E3-B17F-2044-955C-6EF2D42D8C22}" srcOrd="2" destOrd="0" parTransId="{1F0DE794-C9EC-9A43-BFB8-25228918290C}" sibTransId="{F1BCB065-E410-0540-B31E-2CB9D365A198}"/>
    <dgm:cxn modelId="{952F0AB5-B438-AD4C-B661-D28CD8ACCEA9}" type="presOf" srcId="{D7540D22-6B1B-F245-A4C8-B222F264EC9C}" destId="{43B2CAD9-3890-444E-BCB0-D9E6B2AE1208}" srcOrd="1" destOrd="3" presId="urn:microsoft.com/office/officeart/2005/8/layout/matrix1"/>
    <dgm:cxn modelId="{27A344B8-9AA3-0347-9176-67FB63F67E5C}" type="presOf" srcId="{179E3A34-501A-9C4B-821B-54CB8735EDFF}" destId="{3232580C-AA2C-9941-B07B-069147773C66}" srcOrd="1" destOrd="1" presId="urn:microsoft.com/office/officeart/2005/8/layout/matrix1"/>
    <dgm:cxn modelId="{6C7559BC-59D3-6C4C-9E97-4C5AE4AA1EC8}" type="presOf" srcId="{040564DE-9998-42B5-8F3F-4D0AEC8D2E9E}" destId="{05FAF0A2-FD78-9C4E-BA84-3A4D8C35349A}" srcOrd="0" destOrd="0" presId="urn:microsoft.com/office/officeart/2005/8/layout/matrix1"/>
    <dgm:cxn modelId="{F6086DBC-D0CD-1845-A581-CF379566967F}" type="presOf" srcId="{64A97C82-D0C9-1548-9CCA-77086533AA6B}" destId="{2DA92FD0-D58D-204A-96E6-E3BAC0E6778E}" srcOrd="1" destOrd="3" presId="urn:microsoft.com/office/officeart/2005/8/layout/matrix1"/>
    <dgm:cxn modelId="{4722C5BF-537D-F04E-A23A-70414E992EAE}" type="presOf" srcId="{EA834E87-2B42-EE41-890C-512DE4BB9605}" destId="{7082CF4C-840F-5344-87E4-183F0261D95F}" srcOrd="0" destOrd="0" presId="urn:microsoft.com/office/officeart/2005/8/layout/matrix1"/>
    <dgm:cxn modelId="{0A6F93C5-617F-444B-98EB-B7116DEA3CAE}" type="presOf" srcId="{5212C8D0-8F97-CA44-9C41-AD4C3ECD50BD}" destId="{44C09E46-52C8-B941-A56B-9971213AC173}" srcOrd="0" destOrd="2" presId="urn:microsoft.com/office/officeart/2005/8/layout/matrix1"/>
    <dgm:cxn modelId="{6DE0BCC6-E839-BE48-9FBE-C1BBD8309D24}" type="presOf" srcId="{EA834E87-2B42-EE41-890C-512DE4BB9605}" destId="{43B2CAD9-3890-444E-BCB0-D9E6B2AE1208}" srcOrd="1" destOrd="0" presId="urn:microsoft.com/office/officeart/2005/8/layout/matrix1"/>
    <dgm:cxn modelId="{4CD624D6-F816-DB47-B940-6DC14AF8BFAB}" type="presOf" srcId="{4111D887-C73A-A446-BBA9-44FAFA77FF90}" destId="{7082CF4C-840F-5344-87E4-183F0261D95F}" srcOrd="0" destOrd="1" presId="urn:microsoft.com/office/officeart/2005/8/layout/matrix1"/>
    <dgm:cxn modelId="{71E1AAD8-550E-C94A-9D11-62173455841E}" srcId="{8637F779-3EB1-47AC-852B-9F43EC9CED94}" destId="{EA834E87-2B42-EE41-890C-512DE4BB9605}" srcOrd="0" destOrd="0" parTransId="{0921FB8F-393D-3446-8EA1-19E79CA90DFE}" sibTransId="{28B38579-4F17-374A-ADAD-4043D4F13D79}"/>
    <dgm:cxn modelId="{1204BEDA-65A6-334D-BF9C-8798F950B6F9}" type="presOf" srcId="{BF20B1E3-B17F-2044-955C-6EF2D42D8C22}" destId="{44C09E46-52C8-B941-A56B-9971213AC173}" srcOrd="0" destOrd="3" presId="urn:microsoft.com/office/officeart/2005/8/layout/matrix1"/>
    <dgm:cxn modelId="{F62AA7E2-2982-C543-90D5-16BBCEDD388A}" type="presOf" srcId="{4953A572-C2D0-DF47-958F-51A8294FB47B}" destId="{44C09E46-52C8-B941-A56B-9971213AC173}" srcOrd="0" destOrd="0" presId="urn:microsoft.com/office/officeart/2005/8/layout/matrix1"/>
    <dgm:cxn modelId="{8D99C9EA-97FF-E74F-AB56-25749C3187DE}" type="presOf" srcId="{179E3A34-501A-9C4B-821B-54CB8735EDFF}" destId="{44C09E46-52C8-B941-A56B-9971213AC173}" srcOrd="0" destOrd="1" presId="urn:microsoft.com/office/officeart/2005/8/layout/matrix1"/>
    <dgm:cxn modelId="{C2CB16EB-C0DE-C348-98F1-BDA9F2246A20}" type="presOf" srcId="{8637F779-3EB1-47AC-852B-9F43EC9CED94}" destId="{D31E4531-37E3-A24E-8057-06D62E4E0E32}" srcOrd="0" destOrd="0" presId="urn:microsoft.com/office/officeart/2005/8/layout/matrix1"/>
    <dgm:cxn modelId="{7A267CEC-74B4-0043-AEEB-684C7CC80D82}" type="presOf" srcId="{CA6ED217-6C68-3A41-B44F-C663DBC73DF5}" destId="{2DA92FD0-D58D-204A-96E6-E3BAC0E6778E}" srcOrd="1" destOrd="1" presId="urn:microsoft.com/office/officeart/2005/8/layout/matrix1"/>
    <dgm:cxn modelId="{457D12F2-1886-1A42-B5B2-290463A14E2B}" srcId="{278A033F-DBB2-C046-A21D-88EB71057651}" destId="{15BB092A-E5D8-E143-868E-CFADD7383709}" srcOrd="1" destOrd="0" parTransId="{6FA26F97-6DDE-0243-B8A4-A672E9C9C324}" sibTransId="{DC5055E2-0E90-1840-81C0-B2C53FAE4C6C}"/>
    <dgm:cxn modelId="{1EED55F2-8E20-FC4A-97E7-5B965CD72171}" type="presOf" srcId="{4111D887-C73A-A446-BBA9-44FAFA77FF90}" destId="{43B2CAD9-3890-444E-BCB0-D9E6B2AE1208}" srcOrd="1" destOrd="1" presId="urn:microsoft.com/office/officeart/2005/8/layout/matrix1"/>
    <dgm:cxn modelId="{565B7CF8-9876-264D-BE9E-13CC2D8341C1}" srcId="{8637F779-3EB1-47AC-852B-9F43EC9CED94}" destId="{4953A572-C2D0-DF47-958F-51A8294FB47B}" srcOrd="3" destOrd="0" parTransId="{D87EB032-9E8F-1543-B22F-5B71E3BF004D}" sibTransId="{460C9E54-8E7A-BE48-80E9-6FCC0ABC10F6}"/>
    <dgm:cxn modelId="{89C300E2-D3E4-3C45-97EE-93E869EC5FBD}" type="presParOf" srcId="{05FAF0A2-FD78-9C4E-BA84-3A4D8C35349A}" destId="{90A55B63-7A73-D149-8940-DD71A3D0695B}" srcOrd="0" destOrd="0" presId="urn:microsoft.com/office/officeart/2005/8/layout/matrix1"/>
    <dgm:cxn modelId="{93E589AB-784B-6749-AD46-52045B599352}" type="presParOf" srcId="{90A55B63-7A73-D149-8940-DD71A3D0695B}" destId="{7082CF4C-840F-5344-87E4-183F0261D95F}" srcOrd="0" destOrd="0" presId="urn:microsoft.com/office/officeart/2005/8/layout/matrix1"/>
    <dgm:cxn modelId="{21892D7C-BC0F-8747-AED0-93576E5722D8}" type="presParOf" srcId="{90A55B63-7A73-D149-8940-DD71A3D0695B}" destId="{43B2CAD9-3890-444E-BCB0-D9E6B2AE1208}" srcOrd="1" destOrd="0" presId="urn:microsoft.com/office/officeart/2005/8/layout/matrix1"/>
    <dgm:cxn modelId="{8A14E4B5-C04A-8042-A589-F609B40D0352}" type="presParOf" srcId="{90A55B63-7A73-D149-8940-DD71A3D0695B}" destId="{794FD6EA-973A-974B-B0CF-48760EEFA2C9}" srcOrd="2" destOrd="0" presId="urn:microsoft.com/office/officeart/2005/8/layout/matrix1"/>
    <dgm:cxn modelId="{4494B47B-C40C-6D48-9B7B-83006E125804}" type="presParOf" srcId="{90A55B63-7A73-D149-8940-DD71A3D0695B}" destId="{82287225-1210-064A-AA79-7F86103DD338}" srcOrd="3" destOrd="0" presId="urn:microsoft.com/office/officeart/2005/8/layout/matrix1"/>
    <dgm:cxn modelId="{81D7E77A-B3C2-D940-9BCC-DFC35AAA681B}" type="presParOf" srcId="{90A55B63-7A73-D149-8940-DD71A3D0695B}" destId="{8F55FD6C-7F6A-094A-918C-65DB61A380BD}" srcOrd="4" destOrd="0" presId="urn:microsoft.com/office/officeart/2005/8/layout/matrix1"/>
    <dgm:cxn modelId="{88672F0D-A744-4C48-B4E9-F55FA4B5522D}" type="presParOf" srcId="{90A55B63-7A73-D149-8940-DD71A3D0695B}" destId="{2DA92FD0-D58D-204A-96E6-E3BAC0E6778E}" srcOrd="5" destOrd="0" presId="urn:microsoft.com/office/officeart/2005/8/layout/matrix1"/>
    <dgm:cxn modelId="{F3D04AB6-0D85-5F43-8432-3EE7754D9F02}" type="presParOf" srcId="{90A55B63-7A73-D149-8940-DD71A3D0695B}" destId="{44C09E46-52C8-B941-A56B-9971213AC173}" srcOrd="6" destOrd="0" presId="urn:microsoft.com/office/officeart/2005/8/layout/matrix1"/>
    <dgm:cxn modelId="{D9A5FA1F-9748-414B-B028-27EE49511450}" type="presParOf" srcId="{90A55B63-7A73-D149-8940-DD71A3D0695B}" destId="{3232580C-AA2C-9941-B07B-069147773C66}" srcOrd="7" destOrd="0" presId="urn:microsoft.com/office/officeart/2005/8/layout/matrix1"/>
    <dgm:cxn modelId="{23D90523-C61F-544C-A223-AA62440293C9}" type="presParOf" srcId="{05FAF0A2-FD78-9C4E-BA84-3A4D8C35349A}" destId="{D31E4531-37E3-A24E-8057-06D62E4E0E32}"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82CF4C-840F-5344-87E4-183F0261D95F}">
      <dsp:nvSpPr>
        <dsp:cNvPr id="0" name=""/>
        <dsp:cNvSpPr/>
      </dsp:nvSpPr>
      <dsp:spPr>
        <a:xfrm rot="16200000">
          <a:off x="1172882" y="-1161602"/>
          <a:ext cx="2952956" cy="5298722"/>
        </a:xfrm>
        <a:prstGeom prst="round1Rect">
          <a:avLst/>
        </a:prstGeom>
        <a:gradFill rotWithShape="0">
          <a:gsLst>
            <a:gs pos="0">
              <a:schemeClr val="accent6">
                <a:shade val="80000"/>
                <a:hueOff val="0"/>
                <a:satOff val="0"/>
                <a:lumOff val="0"/>
                <a:alphaOff val="0"/>
                <a:lumMod val="110000"/>
                <a:satMod val="105000"/>
                <a:tint val="67000"/>
              </a:schemeClr>
            </a:gs>
            <a:gs pos="50000">
              <a:schemeClr val="accent6">
                <a:shade val="80000"/>
                <a:hueOff val="0"/>
                <a:satOff val="0"/>
                <a:lumOff val="0"/>
                <a:alphaOff val="0"/>
                <a:lumMod val="105000"/>
                <a:satMod val="103000"/>
                <a:tint val="73000"/>
              </a:schemeClr>
            </a:gs>
            <a:gs pos="100000">
              <a:schemeClr val="accent6">
                <a:shade val="8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US" sz="2400" b="1" kern="1200" dirty="0"/>
            <a:t>Promises of Diversity and Inclusion</a:t>
          </a:r>
        </a:p>
        <a:p>
          <a:pPr marL="228600" lvl="1" indent="-228600" algn="l" defTabSz="1066800">
            <a:lnSpc>
              <a:spcPct val="90000"/>
            </a:lnSpc>
            <a:spcBef>
              <a:spcPct val="0"/>
            </a:spcBef>
            <a:spcAft>
              <a:spcPct val="15000"/>
            </a:spcAft>
            <a:buChar char="•"/>
          </a:pPr>
          <a:r>
            <a:rPr lang="en-US" sz="2400" kern="1200" dirty="0"/>
            <a:t>Diversity climate &amp; creativity </a:t>
          </a:r>
          <a:br>
            <a:rPr lang="en-US" sz="2400" kern="1200" dirty="0"/>
          </a:br>
          <a:r>
            <a:rPr lang="en-US" sz="2400" kern="1200" dirty="0"/>
            <a:t>(</a:t>
          </a:r>
          <a:r>
            <a:rPr lang="en-US" sz="2400" u="sng" kern="1200" dirty="0"/>
            <a:t>Personnel Psychology, 2019</a:t>
          </a:r>
          <a:r>
            <a:rPr lang="en-US" sz="2400" kern="1200" dirty="0"/>
            <a:t>)</a:t>
          </a:r>
        </a:p>
      </dsp:txBody>
      <dsp:txXfrm rot="5400000">
        <a:off x="0" y="11280"/>
        <a:ext cx="5298722" cy="2214717"/>
      </dsp:txXfrm>
    </dsp:sp>
    <dsp:sp modelId="{794FD6EA-973A-974B-B0CF-48760EEFA2C9}">
      <dsp:nvSpPr>
        <dsp:cNvPr id="0" name=""/>
        <dsp:cNvSpPr/>
      </dsp:nvSpPr>
      <dsp:spPr>
        <a:xfrm>
          <a:off x="5298722" y="0"/>
          <a:ext cx="5298722" cy="2952956"/>
        </a:xfrm>
        <a:prstGeom prst="round1Rect">
          <a:avLst/>
        </a:prstGeom>
        <a:gradFill rotWithShape="0">
          <a:gsLst>
            <a:gs pos="0">
              <a:schemeClr val="accent6">
                <a:shade val="80000"/>
                <a:hueOff val="107093"/>
                <a:satOff val="-4303"/>
                <a:lumOff val="9209"/>
                <a:alphaOff val="0"/>
                <a:lumMod val="110000"/>
                <a:satMod val="105000"/>
                <a:tint val="67000"/>
              </a:schemeClr>
            </a:gs>
            <a:gs pos="50000">
              <a:schemeClr val="accent6">
                <a:shade val="80000"/>
                <a:hueOff val="107093"/>
                <a:satOff val="-4303"/>
                <a:lumOff val="9209"/>
                <a:alphaOff val="0"/>
                <a:lumMod val="105000"/>
                <a:satMod val="103000"/>
                <a:tint val="73000"/>
              </a:schemeClr>
            </a:gs>
            <a:gs pos="100000">
              <a:schemeClr val="accent6">
                <a:shade val="80000"/>
                <a:hueOff val="107093"/>
                <a:satOff val="-4303"/>
                <a:lumOff val="9209"/>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US" sz="2400" b="1" kern="1200" dirty="0"/>
            <a:t>Perils of Incivility at Work</a:t>
          </a:r>
        </a:p>
        <a:p>
          <a:pPr marL="228600" lvl="1" indent="-228600" algn="l" defTabSz="1066800">
            <a:lnSpc>
              <a:spcPct val="90000"/>
            </a:lnSpc>
            <a:spcBef>
              <a:spcPct val="0"/>
            </a:spcBef>
            <a:spcAft>
              <a:spcPct val="15000"/>
            </a:spcAft>
            <a:buChar char="•"/>
          </a:pPr>
          <a:r>
            <a:rPr lang="en-US" sz="2400" kern="1200" dirty="0"/>
            <a:t>Abusive supervision &amp; deviance</a:t>
          </a:r>
          <a:br>
            <a:rPr lang="en-US" sz="2400" kern="1200" dirty="0"/>
          </a:br>
          <a:r>
            <a:rPr lang="en-US" sz="2400" kern="1200" dirty="0"/>
            <a:t>(</a:t>
          </a:r>
          <a:r>
            <a:rPr lang="en-US" sz="2400" u="sng" kern="1200" dirty="0"/>
            <a:t>JBE, 2020</a:t>
          </a:r>
          <a:r>
            <a:rPr lang="en-US" sz="2400" kern="1200" dirty="0"/>
            <a:t>)</a:t>
          </a:r>
        </a:p>
        <a:p>
          <a:pPr marL="228600" lvl="1" indent="-228600" algn="l" defTabSz="1066800">
            <a:lnSpc>
              <a:spcPct val="90000"/>
            </a:lnSpc>
            <a:spcBef>
              <a:spcPct val="0"/>
            </a:spcBef>
            <a:spcAft>
              <a:spcPct val="15000"/>
            </a:spcAft>
            <a:buChar char="•"/>
          </a:pPr>
          <a:r>
            <a:rPr lang="en-US" sz="2400" kern="1200" dirty="0"/>
            <a:t>Engagement &amp; counterproductive work behavior (</a:t>
          </a:r>
          <a:r>
            <a:rPr lang="en-US" sz="2400" u="sng" kern="1200" dirty="0"/>
            <a:t>JBR, 2020</a:t>
          </a:r>
          <a:r>
            <a:rPr lang="en-US" sz="1800" kern="1200" dirty="0"/>
            <a:t>)</a:t>
          </a:r>
          <a:endParaRPr lang="en-US" sz="2000" kern="1200" dirty="0"/>
        </a:p>
      </dsp:txBody>
      <dsp:txXfrm>
        <a:off x="5298722" y="0"/>
        <a:ext cx="5298722" cy="2214717"/>
      </dsp:txXfrm>
    </dsp:sp>
    <dsp:sp modelId="{8F55FD6C-7F6A-094A-918C-65DB61A380BD}">
      <dsp:nvSpPr>
        <dsp:cNvPr id="0" name=""/>
        <dsp:cNvSpPr/>
      </dsp:nvSpPr>
      <dsp:spPr>
        <a:xfrm rot="10800000">
          <a:off x="0" y="2952956"/>
          <a:ext cx="5298722" cy="2952956"/>
        </a:xfrm>
        <a:prstGeom prst="round1Rect">
          <a:avLst/>
        </a:prstGeom>
        <a:gradFill rotWithShape="0">
          <a:gsLst>
            <a:gs pos="0">
              <a:schemeClr val="accent6">
                <a:shade val="80000"/>
                <a:hueOff val="214187"/>
                <a:satOff val="-8606"/>
                <a:lumOff val="18419"/>
                <a:alphaOff val="0"/>
                <a:lumMod val="110000"/>
                <a:satMod val="105000"/>
                <a:tint val="67000"/>
              </a:schemeClr>
            </a:gs>
            <a:gs pos="50000">
              <a:schemeClr val="accent6">
                <a:shade val="80000"/>
                <a:hueOff val="214187"/>
                <a:satOff val="-8606"/>
                <a:lumOff val="18419"/>
                <a:alphaOff val="0"/>
                <a:lumMod val="105000"/>
                <a:satMod val="103000"/>
                <a:tint val="73000"/>
              </a:schemeClr>
            </a:gs>
            <a:gs pos="100000">
              <a:schemeClr val="accent6">
                <a:shade val="80000"/>
                <a:hueOff val="214187"/>
                <a:satOff val="-8606"/>
                <a:lumOff val="18419"/>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US" sz="2400" b="1" kern="1200" dirty="0"/>
            <a:t>Affective Processes</a:t>
          </a:r>
        </a:p>
        <a:p>
          <a:pPr marL="228600" lvl="1" indent="-228600" algn="l" defTabSz="1066800">
            <a:lnSpc>
              <a:spcPct val="90000"/>
            </a:lnSpc>
            <a:spcBef>
              <a:spcPct val="0"/>
            </a:spcBef>
            <a:spcAft>
              <a:spcPct val="15000"/>
            </a:spcAft>
            <a:buChar char="•"/>
          </a:pPr>
          <a:r>
            <a:rPr lang="en-US" sz="2400" kern="1200" dirty="0"/>
            <a:t>Receiving gratitude in inclusive climates &amp; work withdrawal </a:t>
          </a:r>
          <a:br>
            <a:rPr lang="en-US" sz="2400" kern="1200" dirty="0"/>
          </a:br>
          <a:r>
            <a:rPr lang="en-US" sz="2400" kern="1200" dirty="0"/>
            <a:t>(</a:t>
          </a:r>
          <a:r>
            <a:rPr lang="en-US" sz="2400" u="sng" kern="1200" dirty="0"/>
            <a:t>Under review, OBHDP</a:t>
          </a:r>
          <a:r>
            <a:rPr lang="en-US" sz="2400" kern="1200" dirty="0"/>
            <a:t>)</a:t>
          </a:r>
        </a:p>
      </dsp:txBody>
      <dsp:txXfrm rot="10800000">
        <a:off x="0" y="3691195"/>
        <a:ext cx="5298722" cy="2214717"/>
      </dsp:txXfrm>
    </dsp:sp>
    <dsp:sp modelId="{44C09E46-52C8-B941-A56B-9971213AC173}">
      <dsp:nvSpPr>
        <dsp:cNvPr id="0" name=""/>
        <dsp:cNvSpPr/>
      </dsp:nvSpPr>
      <dsp:spPr>
        <a:xfrm rot="5400000">
          <a:off x="6471604" y="1780073"/>
          <a:ext cx="2952956" cy="5298722"/>
        </a:xfrm>
        <a:prstGeom prst="round1Rect">
          <a:avLst/>
        </a:prstGeom>
        <a:gradFill rotWithShape="0">
          <a:gsLst>
            <a:gs pos="0">
              <a:schemeClr val="accent6">
                <a:shade val="80000"/>
                <a:hueOff val="321280"/>
                <a:satOff val="-12909"/>
                <a:lumOff val="27628"/>
                <a:alphaOff val="0"/>
                <a:lumMod val="110000"/>
                <a:satMod val="105000"/>
                <a:tint val="67000"/>
              </a:schemeClr>
            </a:gs>
            <a:gs pos="50000">
              <a:schemeClr val="accent6">
                <a:shade val="80000"/>
                <a:hueOff val="321280"/>
                <a:satOff val="-12909"/>
                <a:lumOff val="27628"/>
                <a:alphaOff val="0"/>
                <a:lumMod val="105000"/>
                <a:satMod val="103000"/>
                <a:tint val="73000"/>
              </a:schemeClr>
            </a:gs>
            <a:gs pos="100000">
              <a:schemeClr val="accent6">
                <a:shade val="80000"/>
                <a:hueOff val="321280"/>
                <a:satOff val="-12909"/>
                <a:lumOff val="2762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US" sz="2400" b="1" kern="1200" dirty="0"/>
            <a:t>Sleep and Work (Dissertation)</a:t>
          </a:r>
        </a:p>
        <a:p>
          <a:pPr marL="228600" lvl="1" indent="-228600" algn="l" defTabSz="1022350">
            <a:lnSpc>
              <a:spcPct val="90000"/>
            </a:lnSpc>
            <a:spcBef>
              <a:spcPct val="0"/>
            </a:spcBef>
            <a:spcAft>
              <a:spcPct val="15000"/>
            </a:spcAft>
            <a:buChar char="•"/>
          </a:pPr>
          <a:r>
            <a:rPr lang="en-US" sz="2300" kern="1200" dirty="0"/>
            <a:t>REM sleep &amp; job burnout (</a:t>
          </a:r>
          <a:r>
            <a:rPr lang="en-US" sz="2300" i="1" kern="1200" dirty="0"/>
            <a:t>writing</a:t>
          </a:r>
          <a:r>
            <a:rPr lang="en-US" sz="2300" kern="1200" dirty="0"/>
            <a:t>)</a:t>
          </a:r>
        </a:p>
        <a:p>
          <a:pPr marL="228600" lvl="1" indent="-228600" algn="l" defTabSz="1022350">
            <a:lnSpc>
              <a:spcPct val="90000"/>
            </a:lnSpc>
            <a:spcBef>
              <a:spcPct val="0"/>
            </a:spcBef>
            <a:spcAft>
              <a:spcPct val="15000"/>
            </a:spcAft>
            <a:buChar char="•"/>
          </a:pPr>
          <a:r>
            <a:rPr lang="en-US" sz="2300" kern="1200" dirty="0"/>
            <a:t>REM sleep &amp; job </a:t>
          </a:r>
          <a:r>
            <a:rPr lang="en-US" sz="2300" kern="1200"/>
            <a:t>performance (</a:t>
          </a:r>
          <a:r>
            <a:rPr lang="en-US" sz="2300" i="1" kern="1200"/>
            <a:t>analysis</a:t>
          </a:r>
          <a:r>
            <a:rPr lang="en-US" sz="2300" kern="1200"/>
            <a:t>)</a:t>
          </a:r>
          <a:endParaRPr lang="en-US" sz="2300" kern="1200" dirty="0"/>
        </a:p>
        <a:p>
          <a:pPr marL="228600" lvl="1" indent="-228600" algn="l" defTabSz="1022350">
            <a:lnSpc>
              <a:spcPct val="90000"/>
            </a:lnSpc>
            <a:spcBef>
              <a:spcPct val="0"/>
            </a:spcBef>
            <a:spcAft>
              <a:spcPct val="15000"/>
            </a:spcAft>
            <a:buChar char="•"/>
          </a:pPr>
          <a:r>
            <a:rPr lang="en-US" sz="2300" kern="1200" dirty="0"/>
            <a:t>Sleep states &amp; energy (</a:t>
          </a:r>
          <a:r>
            <a:rPr lang="en-US" sz="2300" i="1" kern="1200" dirty="0"/>
            <a:t>data collection</a:t>
          </a:r>
          <a:r>
            <a:rPr lang="en-US" sz="2300" kern="1200" dirty="0"/>
            <a:t>)</a:t>
          </a:r>
        </a:p>
      </dsp:txBody>
      <dsp:txXfrm rot="-5400000">
        <a:off x="5298722" y="3691195"/>
        <a:ext cx="5298722" cy="2214717"/>
      </dsp:txXfrm>
    </dsp:sp>
    <dsp:sp modelId="{D31E4531-37E3-A24E-8057-06D62E4E0E32}">
      <dsp:nvSpPr>
        <dsp:cNvPr id="0" name=""/>
        <dsp:cNvSpPr/>
      </dsp:nvSpPr>
      <dsp:spPr>
        <a:xfrm>
          <a:off x="3408636" y="2214717"/>
          <a:ext cx="3780171" cy="1476478"/>
        </a:xfrm>
        <a:prstGeom prst="roundRect">
          <a:avLst/>
        </a:prstGeom>
        <a:gradFill rotWithShape="0">
          <a:gsLst>
            <a:gs pos="0">
              <a:schemeClr val="accent6">
                <a:tint val="40000"/>
                <a:hueOff val="0"/>
                <a:satOff val="0"/>
                <a:lumOff val="0"/>
                <a:alphaOff val="0"/>
                <a:lumMod val="110000"/>
                <a:satMod val="105000"/>
                <a:tint val="67000"/>
              </a:schemeClr>
            </a:gs>
            <a:gs pos="50000">
              <a:schemeClr val="accent6">
                <a:tint val="40000"/>
                <a:hueOff val="0"/>
                <a:satOff val="0"/>
                <a:lumOff val="0"/>
                <a:alphaOff val="0"/>
                <a:lumMod val="105000"/>
                <a:satMod val="103000"/>
                <a:tint val="73000"/>
              </a:schemeClr>
            </a:gs>
            <a:gs pos="100000">
              <a:schemeClr val="accent6">
                <a:tint val="40000"/>
                <a:hueOff val="0"/>
                <a:satOff val="0"/>
                <a:lumOff val="0"/>
                <a:alphaOff val="0"/>
                <a:lumMod val="105000"/>
                <a:satMod val="109000"/>
                <a:tint val="81000"/>
              </a:schemeClr>
            </a:gs>
          </a:gsLst>
          <a:lin ang="5400000" scaled="0"/>
        </a:grad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1">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My research interests</a:t>
          </a:r>
        </a:p>
      </dsp:txBody>
      <dsp:txXfrm>
        <a:off x="3480712" y="2286793"/>
        <a:ext cx="3636019" cy="13323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82CF4C-840F-5344-87E4-183F0261D95F}">
      <dsp:nvSpPr>
        <dsp:cNvPr id="0" name=""/>
        <dsp:cNvSpPr/>
      </dsp:nvSpPr>
      <dsp:spPr>
        <a:xfrm rot="16200000">
          <a:off x="833799" y="-833799"/>
          <a:ext cx="2952956" cy="4620555"/>
        </a:xfrm>
        <a:prstGeom prst="round1Rect">
          <a:avLst/>
        </a:prstGeom>
        <a:gradFill rotWithShape="0">
          <a:gsLst>
            <a:gs pos="0">
              <a:schemeClr val="accent6">
                <a:shade val="80000"/>
                <a:hueOff val="0"/>
                <a:satOff val="0"/>
                <a:lumOff val="0"/>
                <a:alphaOff val="0"/>
                <a:lumMod val="110000"/>
                <a:satMod val="105000"/>
                <a:tint val="67000"/>
              </a:schemeClr>
            </a:gs>
            <a:gs pos="50000">
              <a:schemeClr val="accent6">
                <a:shade val="80000"/>
                <a:hueOff val="0"/>
                <a:satOff val="0"/>
                <a:lumOff val="0"/>
                <a:alphaOff val="0"/>
                <a:lumMod val="105000"/>
                <a:satMod val="103000"/>
                <a:tint val="73000"/>
              </a:schemeClr>
            </a:gs>
            <a:gs pos="100000">
              <a:schemeClr val="accent6">
                <a:shade val="8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t" anchorCtr="0">
          <a:noAutofit/>
        </a:bodyPr>
        <a:lstStyle/>
        <a:p>
          <a:pPr marL="0" lvl="0" indent="0" algn="l" defTabSz="889000">
            <a:lnSpc>
              <a:spcPct val="90000"/>
            </a:lnSpc>
            <a:spcBef>
              <a:spcPct val="0"/>
            </a:spcBef>
            <a:spcAft>
              <a:spcPct val="35000"/>
            </a:spcAft>
            <a:buNone/>
          </a:pPr>
          <a:r>
            <a:rPr lang="en-US" sz="2000" b="1" kern="1200" dirty="0"/>
            <a:t>Promises of diversity and inclusion</a:t>
          </a:r>
        </a:p>
        <a:p>
          <a:pPr marL="228600" lvl="1" indent="-228600" algn="l" defTabSz="889000">
            <a:lnSpc>
              <a:spcPct val="90000"/>
            </a:lnSpc>
            <a:spcBef>
              <a:spcPct val="0"/>
            </a:spcBef>
            <a:spcAft>
              <a:spcPct val="15000"/>
            </a:spcAft>
            <a:buChar char="•"/>
          </a:pPr>
          <a:r>
            <a:rPr lang="en-US" sz="2000" kern="1200" dirty="0"/>
            <a:t>Diversity climate &amp;creativity        (</a:t>
          </a:r>
          <a:r>
            <a:rPr lang="en-US" sz="2000" u="sng" kern="1200" dirty="0"/>
            <a:t>Personnel Psychology, 2019</a:t>
          </a:r>
          <a:r>
            <a:rPr lang="en-US" sz="2000" kern="1200" dirty="0"/>
            <a:t>)</a:t>
          </a:r>
        </a:p>
        <a:p>
          <a:pPr marL="228600" lvl="1" indent="-228600" algn="l" defTabSz="889000">
            <a:lnSpc>
              <a:spcPct val="90000"/>
            </a:lnSpc>
            <a:spcBef>
              <a:spcPct val="0"/>
            </a:spcBef>
            <a:spcAft>
              <a:spcPct val="15000"/>
            </a:spcAft>
            <a:buChar char="•"/>
          </a:pPr>
          <a:r>
            <a:rPr lang="en-US" sz="2000" i="1" kern="1200" dirty="0"/>
            <a:t>Contingencies of the diversity to firm performance relationship</a:t>
          </a:r>
          <a:br>
            <a:rPr lang="en-US" sz="2000" i="1" kern="1200" dirty="0"/>
          </a:br>
          <a:r>
            <a:rPr lang="en-US" sz="2000" i="1" kern="1200" dirty="0"/>
            <a:t>(Under review at JMS)</a:t>
          </a:r>
        </a:p>
        <a:p>
          <a:pPr marL="228600" lvl="1" indent="-228600" algn="l" defTabSz="889000">
            <a:lnSpc>
              <a:spcPct val="90000"/>
            </a:lnSpc>
            <a:spcBef>
              <a:spcPct val="0"/>
            </a:spcBef>
            <a:spcAft>
              <a:spcPct val="15000"/>
            </a:spcAft>
            <a:buChar char="•"/>
          </a:pPr>
          <a:r>
            <a:rPr lang="en-US" sz="2000" i="1" kern="1200" dirty="0"/>
            <a:t>Intraorganizational and community diversity (targeted for JAP)</a:t>
          </a:r>
        </a:p>
      </dsp:txBody>
      <dsp:txXfrm rot="5400000">
        <a:off x="0" y="0"/>
        <a:ext cx="4620555" cy="2214717"/>
      </dsp:txXfrm>
    </dsp:sp>
    <dsp:sp modelId="{794FD6EA-973A-974B-B0CF-48760EEFA2C9}">
      <dsp:nvSpPr>
        <dsp:cNvPr id="0" name=""/>
        <dsp:cNvSpPr/>
      </dsp:nvSpPr>
      <dsp:spPr>
        <a:xfrm>
          <a:off x="4620555" y="0"/>
          <a:ext cx="4620555" cy="2952956"/>
        </a:xfrm>
        <a:prstGeom prst="round1Rect">
          <a:avLst/>
        </a:prstGeom>
        <a:gradFill rotWithShape="0">
          <a:gsLst>
            <a:gs pos="0">
              <a:schemeClr val="accent6">
                <a:shade val="80000"/>
                <a:hueOff val="107093"/>
                <a:satOff val="-4303"/>
                <a:lumOff val="9209"/>
                <a:alphaOff val="0"/>
                <a:lumMod val="110000"/>
                <a:satMod val="105000"/>
                <a:tint val="67000"/>
              </a:schemeClr>
            </a:gs>
            <a:gs pos="50000">
              <a:schemeClr val="accent6">
                <a:shade val="80000"/>
                <a:hueOff val="107093"/>
                <a:satOff val="-4303"/>
                <a:lumOff val="9209"/>
                <a:alphaOff val="0"/>
                <a:lumMod val="105000"/>
                <a:satMod val="103000"/>
                <a:tint val="73000"/>
              </a:schemeClr>
            </a:gs>
            <a:gs pos="100000">
              <a:schemeClr val="accent6">
                <a:shade val="80000"/>
                <a:hueOff val="107093"/>
                <a:satOff val="-4303"/>
                <a:lumOff val="9209"/>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t" anchorCtr="0">
          <a:noAutofit/>
        </a:bodyPr>
        <a:lstStyle/>
        <a:p>
          <a:pPr marL="0" lvl="0" indent="0" algn="l" defTabSz="889000">
            <a:lnSpc>
              <a:spcPct val="90000"/>
            </a:lnSpc>
            <a:spcBef>
              <a:spcPct val="0"/>
            </a:spcBef>
            <a:spcAft>
              <a:spcPct val="35000"/>
            </a:spcAft>
            <a:buNone/>
          </a:pPr>
          <a:r>
            <a:rPr lang="en-US" sz="2000" b="1" kern="1200" dirty="0"/>
            <a:t>Perils of incivility at work</a:t>
          </a:r>
        </a:p>
        <a:p>
          <a:pPr marL="228600" lvl="1" indent="-228600" algn="l" defTabSz="889000">
            <a:lnSpc>
              <a:spcPct val="90000"/>
            </a:lnSpc>
            <a:spcBef>
              <a:spcPct val="0"/>
            </a:spcBef>
            <a:spcAft>
              <a:spcPct val="15000"/>
            </a:spcAft>
            <a:buChar char="•"/>
          </a:pPr>
          <a:r>
            <a:rPr lang="en-US" sz="2000" kern="1200" dirty="0"/>
            <a:t>Abusive supervision &amp; deviance</a:t>
          </a:r>
          <a:br>
            <a:rPr lang="en-US" sz="2000" kern="1200"/>
          </a:br>
          <a:r>
            <a:rPr lang="en-US" sz="2000" kern="1200"/>
            <a:t>(</a:t>
          </a:r>
          <a:r>
            <a:rPr lang="en-US" sz="2000" u="sng" kern="1200"/>
            <a:t>JBE, 2020</a:t>
          </a:r>
          <a:r>
            <a:rPr lang="en-US" sz="2000" kern="1200"/>
            <a:t>)</a:t>
          </a:r>
          <a:endParaRPr lang="en-US" sz="2000" kern="1200" dirty="0"/>
        </a:p>
        <a:p>
          <a:pPr marL="228600" lvl="1" indent="-228600" algn="l" defTabSz="889000">
            <a:lnSpc>
              <a:spcPct val="90000"/>
            </a:lnSpc>
            <a:spcBef>
              <a:spcPct val="0"/>
            </a:spcBef>
            <a:spcAft>
              <a:spcPct val="15000"/>
            </a:spcAft>
            <a:buChar char="•"/>
          </a:pPr>
          <a:r>
            <a:rPr lang="en-US" sz="2000" kern="1200" dirty="0"/>
            <a:t>Engagement and counterproductive work behavior (</a:t>
          </a:r>
          <a:r>
            <a:rPr lang="en-US" sz="2000" u="sng" kern="1200" dirty="0"/>
            <a:t>JBR, 2020</a:t>
          </a:r>
          <a:r>
            <a:rPr lang="en-US" sz="2000" kern="1200" dirty="0"/>
            <a:t>)</a:t>
          </a:r>
        </a:p>
        <a:p>
          <a:pPr marL="228600" lvl="1" indent="-228600" algn="l" defTabSz="889000">
            <a:lnSpc>
              <a:spcPct val="90000"/>
            </a:lnSpc>
            <a:spcBef>
              <a:spcPct val="0"/>
            </a:spcBef>
            <a:spcAft>
              <a:spcPct val="15000"/>
            </a:spcAft>
            <a:buChar char="•"/>
          </a:pPr>
          <a:r>
            <a:rPr lang="en-US" sz="2000" i="1" kern="1200" dirty="0"/>
            <a:t>Workplace harassment &amp; deviance (writing for </a:t>
          </a:r>
          <a:r>
            <a:rPr lang="en-US" sz="2000" b="0" i="1" u="none" kern="1200" dirty="0"/>
            <a:t>Personnel Psychology</a:t>
          </a:r>
          <a:r>
            <a:rPr lang="en-US" sz="2000" kern="1200" dirty="0"/>
            <a:t>)</a:t>
          </a:r>
        </a:p>
      </dsp:txBody>
      <dsp:txXfrm>
        <a:off x="4620555" y="0"/>
        <a:ext cx="4620555" cy="2214717"/>
      </dsp:txXfrm>
    </dsp:sp>
    <dsp:sp modelId="{8F55FD6C-7F6A-094A-918C-65DB61A380BD}">
      <dsp:nvSpPr>
        <dsp:cNvPr id="0" name=""/>
        <dsp:cNvSpPr/>
      </dsp:nvSpPr>
      <dsp:spPr>
        <a:xfrm rot="10800000">
          <a:off x="0" y="2952956"/>
          <a:ext cx="4620555" cy="2952956"/>
        </a:xfrm>
        <a:prstGeom prst="round1Rect">
          <a:avLst/>
        </a:prstGeom>
        <a:gradFill rotWithShape="0">
          <a:gsLst>
            <a:gs pos="0">
              <a:schemeClr val="accent6">
                <a:shade val="80000"/>
                <a:hueOff val="214187"/>
                <a:satOff val="-8606"/>
                <a:lumOff val="18419"/>
                <a:alphaOff val="0"/>
                <a:lumMod val="110000"/>
                <a:satMod val="105000"/>
                <a:tint val="67000"/>
              </a:schemeClr>
            </a:gs>
            <a:gs pos="50000">
              <a:schemeClr val="accent6">
                <a:shade val="80000"/>
                <a:hueOff val="214187"/>
                <a:satOff val="-8606"/>
                <a:lumOff val="18419"/>
                <a:alphaOff val="0"/>
                <a:lumMod val="105000"/>
                <a:satMod val="103000"/>
                <a:tint val="73000"/>
              </a:schemeClr>
            </a:gs>
            <a:gs pos="100000">
              <a:schemeClr val="accent6">
                <a:shade val="80000"/>
                <a:hueOff val="214187"/>
                <a:satOff val="-8606"/>
                <a:lumOff val="18419"/>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t" anchorCtr="0">
          <a:noAutofit/>
        </a:bodyPr>
        <a:lstStyle/>
        <a:p>
          <a:pPr marL="0" lvl="0" indent="0" algn="l" defTabSz="889000">
            <a:lnSpc>
              <a:spcPct val="90000"/>
            </a:lnSpc>
            <a:spcBef>
              <a:spcPct val="0"/>
            </a:spcBef>
            <a:spcAft>
              <a:spcPct val="35000"/>
            </a:spcAft>
            <a:buNone/>
          </a:pPr>
          <a:r>
            <a:rPr lang="en-US" sz="2000" b="1" kern="1200" dirty="0"/>
            <a:t>Affective processes</a:t>
          </a:r>
        </a:p>
        <a:p>
          <a:pPr marL="228600" lvl="1" indent="-228600" algn="l" defTabSz="889000">
            <a:lnSpc>
              <a:spcPct val="90000"/>
            </a:lnSpc>
            <a:spcBef>
              <a:spcPct val="0"/>
            </a:spcBef>
            <a:spcAft>
              <a:spcPct val="15000"/>
            </a:spcAft>
            <a:buChar char="•"/>
          </a:pPr>
          <a:r>
            <a:rPr lang="en-US" sz="2000" kern="1200" dirty="0"/>
            <a:t>Receiving gratitude in inclusive climates (</a:t>
          </a:r>
          <a:r>
            <a:rPr lang="en-US" sz="2000" u="sng" kern="1200" dirty="0"/>
            <a:t>Under review, OBHDP</a:t>
          </a:r>
          <a:r>
            <a:rPr lang="en-US" sz="2000" kern="1200" dirty="0"/>
            <a:t>)</a:t>
          </a:r>
        </a:p>
        <a:p>
          <a:pPr marL="228600" lvl="1" indent="-228600" algn="l" defTabSz="889000">
            <a:lnSpc>
              <a:spcPct val="90000"/>
            </a:lnSpc>
            <a:spcBef>
              <a:spcPct val="0"/>
            </a:spcBef>
            <a:spcAft>
              <a:spcPct val="15000"/>
            </a:spcAft>
            <a:buChar char="•"/>
          </a:pPr>
          <a:r>
            <a:rPr lang="en-US" sz="2000" i="1" kern="1200" dirty="0"/>
            <a:t>Affective shifts &amp; job burnout </a:t>
          </a:r>
          <a:br>
            <a:rPr lang="en-US" sz="2000" i="1" kern="1200" dirty="0"/>
          </a:br>
          <a:r>
            <a:rPr lang="en-US" sz="2000" i="1" kern="1200" dirty="0"/>
            <a:t>(targeted for OBHDP) </a:t>
          </a:r>
        </a:p>
        <a:p>
          <a:pPr marL="228600" lvl="1" indent="-228600" algn="l" defTabSz="889000">
            <a:lnSpc>
              <a:spcPct val="90000"/>
            </a:lnSpc>
            <a:spcBef>
              <a:spcPct val="0"/>
            </a:spcBef>
            <a:spcAft>
              <a:spcPct val="15000"/>
            </a:spcAft>
            <a:buChar char="•"/>
          </a:pPr>
          <a:r>
            <a:rPr lang="en-US" sz="2000" i="1" kern="1200" dirty="0"/>
            <a:t>Workplace loneliness (writing for AMR)</a:t>
          </a:r>
        </a:p>
        <a:p>
          <a:pPr marL="228600" lvl="1" indent="-228600" algn="l" defTabSz="889000">
            <a:lnSpc>
              <a:spcPct val="90000"/>
            </a:lnSpc>
            <a:spcBef>
              <a:spcPct val="0"/>
            </a:spcBef>
            <a:spcAft>
              <a:spcPct val="15000"/>
            </a:spcAft>
            <a:buChar char="•"/>
          </a:pPr>
          <a:endParaRPr lang="en-US" sz="2000" kern="1200" dirty="0"/>
        </a:p>
      </dsp:txBody>
      <dsp:txXfrm rot="10800000">
        <a:off x="0" y="3691195"/>
        <a:ext cx="4620555" cy="2214717"/>
      </dsp:txXfrm>
    </dsp:sp>
    <dsp:sp modelId="{44C09E46-52C8-B941-A56B-9971213AC173}">
      <dsp:nvSpPr>
        <dsp:cNvPr id="0" name=""/>
        <dsp:cNvSpPr/>
      </dsp:nvSpPr>
      <dsp:spPr>
        <a:xfrm rot="5400000">
          <a:off x="5454355" y="2119157"/>
          <a:ext cx="2952956" cy="4620555"/>
        </a:xfrm>
        <a:prstGeom prst="round1Rect">
          <a:avLst/>
        </a:prstGeom>
        <a:gradFill rotWithShape="0">
          <a:gsLst>
            <a:gs pos="0">
              <a:schemeClr val="accent6">
                <a:shade val="80000"/>
                <a:hueOff val="321280"/>
                <a:satOff val="-12909"/>
                <a:lumOff val="27628"/>
                <a:alphaOff val="0"/>
                <a:lumMod val="110000"/>
                <a:satMod val="105000"/>
                <a:tint val="67000"/>
              </a:schemeClr>
            </a:gs>
            <a:gs pos="50000">
              <a:schemeClr val="accent6">
                <a:shade val="80000"/>
                <a:hueOff val="321280"/>
                <a:satOff val="-12909"/>
                <a:lumOff val="27628"/>
                <a:alphaOff val="0"/>
                <a:lumMod val="105000"/>
                <a:satMod val="103000"/>
                <a:tint val="73000"/>
              </a:schemeClr>
            </a:gs>
            <a:gs pos="100000">
              <a:schemeClr val="accent6">
                <a:shade val="80000"/>
                <a:hueOff val="321280"/>
                <a:satOff val="-12909"/>
                <a:lumOff val="2762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t" anchorCtr="0">
          <a:noAutofit/>
        </a:bodyPr>
        <a:lstStyle/>
        <a:p>
          <a:pPr marL="0" lvl="0" indent="0" algn="l" defTabSz="889000">
            <a:lnSpc>
              <a:spcPct val="90000"/>
            </a:lnSpc>
            <a:spcBef>
              <a:spcPct val="0"/>
            </a:spcBef>
            <a:spcAft>
              <a:spcPct val="35000"/>
            </a:spcAft>
            <a:buNone/>
          </a:pPr>
          <a:r>
            <a:rPr lang="en-US" sz="2000" b="1" kern="1200" dirty="0"/>
            <a:t>Sleep and work (dissertation)</a:t>
          </a:r>
        </a:p>
        <a:p>
          <a:pPr marL="228600" lvl="1" indent="-228600" algn="l" defTabSz="889000">
            <a:lnSpc>
              <a:spcPct val="90000"/>
            </a:lnSpc>
            <a:spcBef>
              <a:spcPct val="0"/>
            </a:spcBef>
            <a:spcAft>
              <a:spcPct val="15000"/>
            </a:spcAft>
            <a:buChar char="•"/>
          </a:pPr>
          <a:r>
            <a:rPr lang="en-US" sz="2000" kern="1200" dirty="0"/>
            <a:t>REM sleep and job burnout (writing)</a:t>
          </a:r>
        </a:p>
        <a:p>
          <a:pPr marL="228600" lvl="1" indent="-228600" algn="l" defTabSz="889000">
            <a:lnSpc>
              <a:spcPct val="90000"/>
            </a:lnSpc>
            <a:spcBef>
              <a:spcPct val="0"/>
            </a:spcBef>
            <a:spcAft>
              <a:spcPct val="15000"/>
            </a:spcAft>
            <a:buChar char="•"/>
          </a:pPr>
          <a:r>
            <a:rPr lang="en-US" sz="2000" kern="1200" dirty="0"/>
            <a:t>REM sleep and job performance (analysis)</a:t>
          </a:r>
        </a:p>
        <a:p>
          <a:pPr marL="228600" lvl="1" indent="-228600" algn="l" defTabSz="889000">
            <a:lnSpc>
              <a:spcPct val="90000"/>
            </a:lnSpc>
            <a:spcBef>
              <a:spcPct val="0"/>
            </a:spcBef>
            <a:spcAft>
              <a:spcPct val="15000"/>
            </a:spcAft>
            <a:buChar char="•"/>
          </a:pPr>
          <a:r>
            <a:rPr lang="en-US" sz="2000" kern="1200" dirty="0"/>
            <a:t>Sleep states and energy (Data collection)</a:t>
          </a:r>
        </a:p>
      </dsp:txBody>
      <dsp:txXfrm rot="-5400000">
        <a:off x="4620555" y="3691195"/>
        <a:ext cx="4620555" cy="2214717"/>
      </dsp:txXfrm>
    </dsp:sp>
    <dsp:sp modelId="{D31E4531-37E3-A24E-8057-06D62E4E0E32}">
      <dsp:nvSpPr>
        <dsp:cNvPr id="0" name=""/>
        <dsp:cNvSpPr/>
      </dsp:nvSpPr>
      <dsp:spPr>
        <a:xfrm>
          <a:off x="3234388" y="2281970"/>
          <a:ext cx="2772333" cy="1476478"/>
        </a:xfrm>
        <a:prstGeom prst="roundRect">
          <a:avLst/>
        </a:prstGeom>
        <a:gradFill rotWithShape="0">
          <a:gsLst>
            <a:gs pos="0">
              <a:schemeClr val="accent6">
                <a:tint val="40000"/>
                <a:hueOff val="0"/>
                <a:satOff val="0"/>
                <a:lumOff val="0"/>
                <a:alphaOff val="0"/>
                <a:lumMod val="110000"/>
                <a:satMod val="105000"/>
                <a:tint val="67000"/>
              </a:schemeClr>
            </a:gs>
            <a:gs pos="50000">
              <a:schemeClr val="accent6">
                <a:tint val="40000"/>
                <a:hueOff val="0"/>
                <a:satOff val="0"/>
                <a:lumOff val="0"/>
                <a:alphaOff val="0"/>
                <a:lumMod val="105000"/>
                <a:satMod val="103000"/>
                <a:tint val="73000"/>
              </a:schemeClr>
            </a:gs>
            <a:gs pos="100000">
              <a:schemeClr val="accent6">
                <a:tint val="40000"/>
                <a:hueOff val="0"/>
                <a:satOff val="0"/>
                <a:lumOff val="0"/>
                <a:alphaOff val="0"/>
                <a:lumMod val="105000"/>
                <a:satMod val="109000"/>
                <a:tint val="81000"/>
              </a:schemeClr>
            </a:gs>
          </a:gsLst>
          <a:lin ang="5400000" scaled="0"/>
        </a:grad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1">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My on-going program of research </a:t>
          </a:r>
        </a:p>
      </dsp:txBody>
      <dsp:txXfrm>
        <a:off x="3306464" y="2354046"/>
        <a:ext cx="2628181" cy="1332326"/>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2.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0BF5C76-C29C-1844-A97A-BFBA6BFC4F8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3EDFDD7-B12C-CA47-87F8-69C8BB2AD0D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43D223A-9A94-7945-95A7-545B4CD4D44B}" type="datetimeFigureOut">
              <a:rPr lang="en-US" smtClean="0"/>
              <a:t>9/24/20</a:t>
            </a:fld>
            <a:endParaRPr lang="en-US"/>
          </a:p>
        </p:txBody>
      </p:sp>
      <p:sp>
        <p:nvSpPr>
          <p:cNvPr id="4" name="Footer Placeholder 3">
            <a:extLst>
              <a:ext uri="{FF2B5EF4-FFF2-40B4-BE49-F238E27FC236}">
                <a16:creationId xmlns:a16="http://schemas.microsoft.com/office/drawing/2014/main" id="{7618F288-26C7-5D40-ACC4-026F5F96341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7D4D9FC-3FE5-B74C-AA63-B02EBD2FA90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C03BC0F-E53F-2549-B922-AD74AD27DB70}" type="slidenum">
              <a:rPr lang="en-US" smtClean="0"/>
              <a:t>‹#›</a:t>
            </a:fld>
            <a:endParaRPr lang="en-US"/>
          </a:p>
        </p:txBody>
      </p:sp>
    </p:spTree>
    <p:extLst>
      <p:ext uri="{BB962C8B-B14F-4D97-AF65-F5344CB8AC3E}">
        <p14:creationId xmlns:p14="http://schemas.microsoft.com/office/powerpoint/2010/main" val="1244681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EC54B6-3A06-4A98-8DD7-91AC2EA515D9}" type="datetimeFigureOut">
              <a:rPr lang="en-US" smtClean="0"/>
              <a:t>9/24/20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49EEB9-1E5D-4336-B1B3-152F63E4D131}" type="slidenum">
              <a:rPr lang="en-US" smtClean="0"/>
              <a:t>‹#›</a:t>
            </a:fld>
            <a:endParaRPr lang="en-US"/>
          </a:p>
        </p:txBody>
      </p:sp>
    </p:spTree>
    <p:extLst>
      <p:ext uri="{BB962C8B-B14F-4D97-AF65-F5344CB8AC3E}">
        <p14:creationId xmlns:p14="http://schemas.microsoft.com/office/powerpoint/2010/main" val="36740239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en.wikipedia.org/wiki/Insomnia"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en.wikipedia.org/wiki/Science" TargetMode="External"/><Relationship Id="rId7" Type="http://schemas.openxmlformats.org/officeDocument/2006/relationships/hyperlink" Target="https://en.wikipedia.org/wiki/Sleep"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en.wikipedia.org/wiki/Physiology" TargetMode="External"/><Relationship Id="rId5" Type="http://schemas.openxmlformats.org/officeDocument/2006/relationships/hyperlink" Target="https://en.wikipedia.org/wiki/Neuroscience" TargetMode="External"/><Relationship Id="rId4" Type="http://schemas.openxmlformats.org/officeDocument/2006/relationships/hyperlink" Target="https://en.wikipedia.org/wiki/Nervous_system"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name is Dorian Boncoeur, I am a PhD candidate from the University of Texas at Dallas</a:t>
            </a:r>
          </a:p>
          <a:p>
            <a:endParaRPr lang="en-US" dirty="0"/>
          </a:p>
          <a:p>
            <a:r>
              <a:rPr lang="en-US" dirty="0"/>
              <a:t>Excited to be here and to share some of the work that I am doing.</a:t>
            </a:r>
          </a:p>
          <a:p>
            <a:endParaRPr lang="en-US" dirty="0"/>
          </a:p>
          <a:p>
            <a:r>
              <a:rPr lang="en-US" dirty="0"/>
              <a:t>I would like to thank each and everyone of you for attending the talk today, and for greeting with such a warm welcome. Special thanks go to Jason and the search committee.</a:t>
            </a:r>
          </a:p>
          <a:p>
            <a:endParaRPr lang="en-US" dirty="0"/>
          </a:p>
          <a:p>
            <a:r>
              <a:rPr lang="en-US" dirty="0"/>
              <a:t>Structure of the talk:</a:t>
            </a:r>
          </a:p>
          <a:p>
            <a:r>
              <a:rPr lang="en-US" dirty="0"/>
              <a:t>-Background and research area</a:t>
            </a:r>
          </a:p>
          <a:p>
            <a:r>
              <a:rPr lang="en-US" dirty="0"/>
              <a:t>-Job burnout and REM sleep </a:t>
            </a:r>
          </a:p>
          <a:p>
            <a:r>
              <a:rPr lang="en-US" dirty="0"/>
              <a:t>-Future research agenda</a:t>
            </a:r>
          </a:p>
          <a:p>
            <a:endParaRPr lang="en-US" baseline="0" dirty="0"/>
          </a:p>
          <a:p>
            <a:r>
              <a:rPr lang="en-US" baseline="0" dirty="0"/>
              <a:t>Feel free to ask your question/comment as we go</a:t>
            </a:r>
          </a:p>
          <a:p>
            <a:r>
              <a:rPr lang="en-US" baseline="0" dirty="0"/>
              <a:t>=For those joining online:</a:t>
            </a:r>
          </a:p>
          <a:p>
            <a:r>
              <a:rPr lang="en-US" baseline="0" dirty="0"/>
              <a:t>    -I would kindly ask you to stay on mute</a:t>
            </a:r>
          </a:p>
          <a:p>
            <a:r>
              <a:rPr lang="en-US" baseline="0" dirty="0"/>
              <a:t>    -Unmute yourself and ask your question</a:t>
            </a:r>
          </a:p>
          <a:p>
            <a:r>
              <a:rPr lang="en-US" baseline="0" dirty="0"/>
              <a:t>=If an in-person question, is not heard on Zoom, I will make sure to repeat it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B03A62-B4E1-4E76-92D8-4DA5B42024B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56520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all sleep is created equal</a:t>
            </a:r>
          </a:p>
          <a:p>
            <a:endParaRPr lang="en-US" dirty="0"/>
          </a:p>
          <a:p>
            <a:r>
              <a:rPr lang="en-US" dirty="0"/>
              <a:t>Sleep process: cycles</a:t>
            </a:r>
          </a:p>
          <a:p>
            <a:r>
              <a:rPr lang="en-US" dirty="0"/>
              <a:t>-Stage 1: Getting into sleep</a:t>
            </a:r>
          </a:p>
          <a:p>
            <a:r>
              <a:rPr lang="en-US" dirty="0"/>
              <a:t>-Stage 2: Light NREM sleep</a:t>
            </a:r>
          </a:p>
          <a:p>
            <a:r>
              <a:rPr lang="en-US" dirty="0"/>
              <a:t>-Stage 3: Deep NREM sleep</a:t>
            </a:r>
          </a:p>
          <a:p>
            <a:r>
              <a:rPr lang="en-US" dirty="0"/>
              <a:t>-REM</a:t>
            </a:r>
          </a:p>
          <a:p>
            <a:endParaRPr lang="en-US" dirty="0"/>
          </a:p>
          <a:p>
            <a:r>
              <a:rPr lang="en-US" sz="1200" b="0" i="0" u="none" strike="noStrike" kern="1200" dirty="0">
                <a:solidFill>
                  <a:schemeClr val="tx1"/>
                </a:solidFill>
                <a:effectLst/>
                <a:latin typeface="+mn-lt"/>
                <a:ea typeface="+mn-ea"/>
                <a:cs typeface="+mn-cs"/>
              </a:rPr>
              <a:t>People who do not go through the sleeping stages properly get stuck in NREM sleep, and because muscles are not paralyzed a person may be able to sleepwalk</a:t>
            </a:r>
            <a:endParaRPr lang="en-US" dirty="0"/>
          </a:p>
          <a:p>
            <a:endParaRPr lang="en-US" dirty="0"/>
          </a:p>
          <a:p>
            <a:r>
              <a:rPr lang="en-US" sz="1200" b="0" i="0" u="none" strike="noStrike" kern="1200" dirty="0">
                <a:solidFill>
                  <a:schemeClr val="tx1"/>
                </a:solidFill>
                <a:effectLst/>
                <a:latin typeface="+mn-lt"/>
                <a:ea typeface="+mn-ea"/>
                <a:cs typeface="+mn-cs"/>
              </a:rPr>
              <a:t>Acknowledge that there is a difference between the colloquial “shallow” and “deep” sleep compared to the scientific categorizations</a:t>
            </a:r>
          </a:p>
          <a:p>
            <a:r>
              <a:rPr lang="en-US" sz="1200" b="0" i="0" u="none" strike="noStrike" kern="1200" dirty="0">
                <a:solidFill>
                  <a:schemeClr val="tx1"/>
                </a:solidFill>
                <a:effectLst/>
                <a:latin typeface="+mn-lt"/>
                <a:ea typeface="+mn-ea"/>
                <a:cs typeface="+mn-cs"/>
              </a:rPr>
              <a:t>As you move through the phases of sleep, you are getting into what we would colloquially call “deeper” sleep</a:t>
            </a:r>
          </a:p>
          <a:p>
            <a:pPr lvl="1"/>
            <a:r>
              <a:rPr lang="en-US" sz="1200" b="0" i="0" u="none" strike="noStrike" kern="1200" dirty="0">
                <a:solidFill>
                  <a:schemeClr val="tx1"/>
                </a:solidFill>
                <a:effectLst/>
                <a:latin typeface="+mn-lt"/>
                <a:ea typeface="+mn-ea"/>
                <a:cs typeface="+mn-cs"/>
              </a:rPr>
              <a:t>Another way of thinking about it is how groggy a person feels when they are woken up in each stage… Grogginess is how we “feel” the depth of sleep, and we are most groggy when woken during REM sleep</a:t>
            </a:r>
          </a:p>
          <a:p>
            <a:r>
              <a:rPr lang="en-US" sz="1200" b="0" i="0" u="none" strike="noStrike" kern="1200" dirty="0">
                <a:solidFill>
                  <a:schemeClr val="tx1"/>
                </a:solidFill>
                <a:effectLst/>
                <a:latin typeface="+mn-lt"/>
                <a:ea typeface="+mn-ea"/>
                <a:cs typeface="+mn-cs"/>
              </a:rPr>
              <a:t>However, we know that the stages do different things… blah blah blah… difference between scientific Deep sleep and REM sleep</a:t>
            </a:r>
          </a:p>
          <a:p>
            <a:r>
              <a:rPr lang="en-US" sz="1200" b="0" i="0" u="none" strike="noStrike" kern="1200" dirty="0">
                <a:solidFill>
                  <a:schemeClr val="tx1"/>
                </a:solidFill>
                <a:effectLst/>
                <a:latin typeface="+mn-lt"/>
                <a:ea typeface="+mn-ea"/>
                <a:cs typeface="+mn-cs"/>
              </a:rPr>
              <a:t> </a:t>
            </a:r>
          </a:p>
          <a:p>
            <a:endParaRPr lang="en-US" dirty="0"/>
          </a:p>
          <a:p>
            <a:endParaRPr lang="en-US" dirty="0"/>
          </a:p>
          <a:p>
            <a:r>
              <a:rPr lang="en-US" dirty="0"/>
              <a:t>Sleep is restorative</a:t>
            </a:r>
          </a:p>
          <a:p>
            <a:endParaRPr lang="en-US" dirty="0"/>
          </a:p>
          <a:p>
            <a:r>
              <a:rPr lang="en-US" dirty="0"/>
              <a:t>-NREM: restorative to the body (be restored)</a:t>
            </a:r>
          </a:p>
          <a:p>
            <a:endParaRPr lang="en-US" dirty="0"/>
          </a:p>
          <a:p>
            <a:r>
              <a:rPr lang="en-US" dirty="0"/>
              <a:t>-REM : restorative to the brain (feel restored)</a:t>
            </a:r>
          </a:p>
          <a:p>
            <a:endParaRPr lang="en-US" dirty="0"/>
          </a:p>
          <a:p>
            <a:endParaRPr lang="en-US" dirty="0"/>
          </a:p>
        </p:txBody>
      </p:sp>
      <p:sp>
        <p:nvSpPr>
          <p:cNvPr id="4" name="Slide Number Placeholder 3"/>
          <p:cNvSpPr>
            <a:spLocks noGrp="1"/>
          </p:cNvSpPr>
          <p:nvPr>
            <p:ph type="sldNum" sz="quarter" idx="5"/>
          </p:nvPr>
        </p:nvSpPr>
        <p:spPr/>
        <p:txBody>
          <a:bodyPr/>
          <a:lstStyle/>
          <a:p>
            <a:fld id="{C149EEB9-1E5D-4336-B1B3-152F63E4D131}" type="slidenum">
              <a:rPr lang="en-US" smtClean="0"/>
              <a:t>10</a:t>
            </a:fld>
            <a:endParaRPr lang="en-US"/>
          </a:p>
        </p:txBody>
      </p:sp>
    </p:spTree>
    <p:extLst>
      <p:ext uri="{BB962C8B-B14F-4D97-AF65-F5344CB8AC3E}">
        <p14:creationId xmlns:p14="http://schemas.microsoft.com/office/powerpoint/2010/main" val="2648170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Burnout             = Less resources</a:t>
            </a:r>
          </a:p>
          <a:p>
            <a:endParaRPr lang="en-US" dirty="0"/>
          </a:p>
          <a:p>
            <a:r>
              <a:rPr lang="en-US" dirty="0"/>
              <a:t>Sleep                 = Rejuvenate resources</a:t>
            </a:r>
          </a:p>
          <a:p>
            <a:endParaRPr lang="en-US" dirty="0"/>
          </a:p>
          <a:p>
            <a:r>
              <a:rPr lang="en-US" dirty="0"/>
              <a:t>Emotional labor = Juggling resources</a:t>
            </a:r>
          </a:p>
          <a:p>
            <a:r>
              <a:rPr lang="en-US" dirty="0"/>
              <a:t>		</a:t>
            </a:r>
            <a:r>
              <a:rPr lang="en-US" b="1" dirty="0"/>
              <a:t>Emotional labor can bolster or deprive employees of their resources</a:t>
            </a:r>
          </a:p>
          <a:p>
            <a:endParaRPr lang="en-US" dirty="0"/>
          </a:p>
          <a:p>
            <a:r>
              <a:rPr lang="en-US" dirty="0"/>
              <a:t>I believe that Sleep is a resource.</a:t>
            </a:r>
          </a:p>
          <a:p>
            <a:r>
              <a:rPr lang="en-US" dirty="0"/>
              <a:t>BUT NOT ALL SLEEP IS EQUAL RESOURCE when it comes to burnout!</a:t>
            </a:r>
          </a:p>
          <a:p>
            <a:r>
              <a:rPr lang="en-US" dirty="0"/>
              <a:t>Let me tell you what I mean</a:t>
            </a:r>
          </a:p>
          <a:p>
            <a:endParaRPr lang="en-US" dirty="0"/>
          </a:p>
          <a:p>
            <a:endParaRPr lang="en-US" dirty="0"/>
          </a:p>
          <a:p>
            <a:r>
              <a:rPr lang="en-US" dirty="0"/>
              <a:t>COR strain occurs when resources are lost</a:t>
            </a:r>
          </a:p>
          <a:p>
            <a:r>
              <a:rPr lang="en-US" dirty="0"/>
              <a:t>Indispensable elements of “stress resistance” </a:t>
            </a:r>
            <a:r>
              <a:rPr lang="en-US" dirty="0">
                <a:solidFill>
                  <a:schemeClr val="bg1">
                    <a:lumMod val="75000"/>
                  </a:schemeClr>
                </a:solidFill>
              </a:rPr>
              <a:t>(</a:t>
            </a:r>
            <a:r>
              <a:rPr lang="en-US" dirty="0" err="1">
                <a:solidFill>
                  <a:schemeClr val="bg1">
                    <a:lumMod val="75000"/>
                  </a:schemeClr>
                </a:solidFill>
              </a:rPr>
              <a:t>Hobfoll</a:t>
            </a:r>
            <a:r>
              <a:rPr lang="en-US" dirty="0">
                <a:solidFill>
                  <a:schemeClr val="bg1">
                    <a:lumMod val="75000"/>
                  </a:schemeClr>
                </a:solidFill>
              </a:rPr>
              <a:t>, 2002, p. 312)</a:t>
            </a:r>
            <a:endParaRPr lang="en-US" dirty="0"/>
          </a:p>
          <a:p>
            <a:r>
              <a:rPr lang="en-US" dirty="0"/>
              <a:t>I believe that Sleep is a resource.</a:t>
            </a:r>
          </a:p>
          <a:p>
            <a:r>
              <a:rPr lang="en-US" dirty="0"/>
              <a:t>BUT NOT ALL SLEEP IS EQUAL RESOURCE when it comes to burnout!</a:t>
            </a:r>
          </a:p>
          <a:p>
            <a:r>
              <a:rPr lang="en-US" dirty="0"/>
              <a:t>Let me tell you what I mean</a:t>
            </a:r>
          </a:p>
          <a:p>
            <a:endParaRPr lang="en-US" dirty="0"/>
          </a:p>
        </p:txBody>
      </p:sp>
      <p:sp>
        <p:nvSpPr>
          <p:cNvPr id="4" name="Slide Number Placeholder 3"/>
          <p:cNvSpPr>
            <a:spLocks noGrp="1"/>
          </p:cNvSpPr>
          <p:nvPr>
            <p:ph type="sldNum" sz="quarter" idx="5"/>
          </p:nvPr>
        </p:nvSpPr>
        <p:spPr/>
        <p:txBody>
          <a:bodyPr/>
          <a:lstStyle/>
          <a:p>
            <a:fld id="{C149EEB9-1E5D-4336-B1B3-152F63E4D131}" type="slidenum">
              <a:rPr lang="en-US" smtClean="0"/>
              <a:t>11</a:t>
            </a:fld>
            <a:endParaRPr lang="en-US"/>
          </a:p>
        </p:txBody>
      </p:sp>
    </p:spTree>
    <p:extLst>
      <p:ext uri="{BB962C8B-B14F-4D97-AF65-F5344CB8AC3E}">
        <p14:creationId xmlns:p14="http://schemas.microsoft.com/office/powerpoint/2010/main" val="4248238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Here is a preview of what I will test.</a:t>
            </a:r>
          </a:p>
          <a:p>
            <a:r>
              <a:rPr lang="en-US" sz="1200" i="1" kern="1200" dirty="0">
                <a:solidFill>
                  <a:schemeClr val="tx1"/>
                </a:solidFill>
                <a:effectLst/>
                <a:latin typeface="+mn-lt"/>
                <a:ea typeface="+mn-ea"/>
                <a:cs typeface="+mn-cs"/>
              </a:rPr>
              <a:t>These hypotheses are guided by the COR framework.</a:t>
            </a:r>
            <a:endParaRPr lang="en-US" dirty="0"/>
          </a:p>
        </p:txBody>
      </p:sp>
      <p:sp>
        <p:nvSpPr>
          <p:cNvPr id="4" name="Slide Number Placeholder 3"/>
          <p:cNvSpPr>
            <a:spLocks noGrp="1"/>
          </p:cNvSpPr>
          <p:nvPr>
            <p:ph type="sldNum" sz="quarter" idx="5"/>
          </p:nvPr>
        </p:nvSpPr>
        <p:spPr/>
        <p:txBody>
          <a:bodyPr/>
          <a:lstStyle/>
          <a:p>
            <a:fld id="{C149EEB9-1E5D-4336-B1B3-152F63E4D131}" type="slidenum">
              <a:rPr lang="en-US" smtClean="0"/>
              <a:t>12</a:t>
            </a:fld>
            <a:endParaRPr lang="en-US"/>
          </a:p>
        </p:txBody>
      </p:sp>
    </p:spTree>
    <p:extLst>
      <p:ext uri="{BB962C8B-B14F-4D97-AF65-F5344CB8AC3E}">
        <p14:creationId xmlns:p14="http://schemas.microsoft.com/office/powerpoint/2010/main" val="20295023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On nights when employees obtain more REM sleep, they will feel more recovered the next day.</a:t>
            </a:r>
          </a:p>
          <a:p>
            <a:endParaRPr lang="en-US" dirty="0"/>
          </a:p>
          <a:p>
            <a:r>
              <a:rPr lang="en-US" dirty="0"/>
              <a:t>Why do people feel restored? REM reduces norepinephrine, which feels good (which is a resources)</a:t>
            </a:r>
          </a:p>
          <a:p>
            <a:endParaRPr lang="en-US" dirty="0"/>
          </a:p>
          <a:p>
            <a:r>
              <a:rPr lang="en-US" dirty="0"/>
              <a:t>Paradoxical sleep</a:t>
            </a:r>
          </a:p>
          <a:p>
            <a:r>
              <a:rPr lang="en-US" dirty="0"/>
              <a:t>Increased neuronal activity, similar to waking brain</a:t>
            </a:r>
          </a:p>
          <a:p>
            <a:r>
              <a:rPr lang="en-US" dirty="0"/>
              <a:t>An overnight resetting function within key brain stem, </a:t>
            </a:r>
            <a:br>
              <a:rPr lang="en-US" dirty="0"/>
            </a:br>
            <a:r>
              <a:rPr lang="en-US" dirty="0"/>
              <a:t>limbic, and prefrontal brain regions that facilitate recovery</a:t>
            </a:r>
          </a:p>
          <a:p>
            <a:r>
              <a:rPr lang="en-US" dirty="0"/>
              <a:t>Noradrenergic “housekeeping” </a:t>
            </a:r>
          </a:p>
          <a:p>
            <a:pPr lvl="1"/>
            <a:r>
              <a:rPr lang="en-US" dirty="0"/>
              <a:t>Norepinephrine: chemical messenger which transmits signals that mobilize the brain and body for action </a:t>
            </a:r>
          </a:p>
          <a:p>
            <a:pPr lvl="1"/>
            <a:r>
              <a:rPr lang="en-US" dirty="0"/>
              <a:t>Reduces and thus restores concentrations of norepinephrine (noradrenaline) to baseline each day </a:t>
            </a:r>
            <a:r>
              <a:rPr lang="en-US" dirty="0">
                <a:solidFill>
                  <a:schemeClr val="bg1">
                    <a:lumMod val="75000"/>
                  </a:schemeClr>
                </a:solidFill>
              </a:rPr>
              <a:t>(Mallick &amp; Singh 2011)</a:t>
            </a:r>
          </a:p>
          <a:p>
            <a:pPr lvl="1"/>
            <a:r>
              <a:rPr lang="en-US" dirty="0"/>
              <a:t>Norepinephrine reduction stress hormones below that of NREM and wake</a:t>
            </a:r>
          </a:p>
          <a:p>
            <a:r>
              <a:rPr lang="en-US" dirty="0"/>
              <a:t>Increase in REM sleep quantity at night would be associated with decrease of noradrenergic tone the next day and, thus more recovery</a:t>
            </a:r>
          </a:p>
          <a:p>
            <a:endParaRPr lang="en-US" dirty="0"/>
          </a:p>
          <a:p>
            <a:endParaRPr lang="en-US" dirty="0"/>
          </a:p>
        </p:txBody>
      </p:sp>
      <p:sp>
        <p:nvSpPr>
          <p:cNvPr id="4" name="Slide Number Placeholder 3"/>
          <p:cNvSpPr>
            <a:spLocks noGrp="1"/>
          </p:cNvSpPr>
          <p:nvPr>
            <p:ph type="sldNum" sz="quarter" idx="5"/>
          </p:nvPr>
        </p:nvSpPr>
        <p:spPr/>
        <p:txBody>
          <a:bodyPr/>
          <a:lstStyle/>
          <a:p>
            <a:fld id="{C149EEB9-1E5D-4336-B1B3-152F63E4D131}" type="slidenum">
              <a:rPr lang="en-US" smtClean="0"/>
              <a:t>13</a:t>
            </a:fld>
            <a:endParaRPr lang="en-US"/>
          </a:p>
        </p:txBody>
      </p:sp>
    </p:spTree>
    <p:extLst>
      <p:ext uri="{BB962C8B-B14F-4D97-AF65-F5344CB8AC3E}">
        <p14:creationId xmlns:p14="http://schemas.microsoft.com/office/powerpoint/2010/main" val="10901994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a:solidFill>
                  <a:schemeClr val="tx1"/>
                </a:solidFill>
                <a:effectLst/>
                <a:latin typeface="+mn-lt"/>
                <a:ea typeface="+mn-ea"/>
                <a:cs typeface="+mn-cs"/>
              </a:rPr>
              <a:t>On days when employees feel more recovered, they will report experiencing less job burnout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recovery experiences (psychological detachment, relaxation, mastery experiences) </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new resources, such as energy or feelings of control, are built up (</a:t>
            </a:r>
            <a:r>
              <a:rPr lang="en-US" sz="1200" kern="1200" dirty="0" err="1">
                <a:solidFill>
                  <a:schemeClr val="tx1"/>
                </a:solidFill>
                <a:effectLst/>
                <a:latin typeface="+mn-lt"/>
                <a:ea typeface="+mn-ea"/>
                <a:cs typeface="+mn-cs"/>
              </a:rPr>
              <a:t>Hobfoll</a:t>
            </a:r>
            <a:r>
              <a:rPr lang="en-US" sz="1200" kern="1200" dirty="0">
                <a:solidFill>
                  <a:schemeClr val="tx1"/>
                </a:solidFill>
                <a:effectLst/>
                <a:latin typeface="+mn-lt"/>
                <a:ea typeface="+mn-ea"/>
                <a:cs typeface="+mn-cs"/>
              </a:rPr>
              <a:t>, 1998). </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decreased sympathetic nervous system activation </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149EEB9-1E5D-4336-B1B3-152F63E4D131}" type="slidenum">
              <a:rPr lang="en-US" smtClean="0"/>
              <a:t>14</a:t>
            </a:fld>
            <a:endParaRPr lang="en-US"/>
          </a:p>
        </p:txBody>
      </p:sp>
    </p:spTree>
    <p:extLst>
      <p:ext uri="{BB962C8B-B14F-4D97-AF65-F5344CB8AC3E}">
        <p14:creationId xmlns:p14="http://schemas.microsoft.com/office/powerpoint/2010/main" val="20945123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u="sng" kern="1200" dirty="0">
                <a:solidFill>
                  <a:schemeClr val="tx1"/>
                </a:solidFill>
                <a:effectLst/>
                <a:latin typeface="+mn-lt"/>
                <a:ea typeface="+mn-ea"/>
                <a:cs typeface="+mn-cs"/>
              </a:rPr>
              <a:t>On nights when employees obtain more REM sleep they will report experience less job burnout because they start their day feeling more recovered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Hypothesis 3. On a daily basis, state recovery mediates the relationship between REM sleep and job burnout.</a:t>
            </a:r>
            <a:endParaRPr lang="en-US" dirty="0"/>
          </a:p>
          <a:p>
            <a:endParaRPr lang="en-US" dirty="0"/>
          </a:p>
          <a:p>
            <a:endParaRPr lang="en-US" dirty="0"/>
          </a:p>
          <a:p>
            <a:r>
              <a:rPr lang="en-US" dirty="0"/>
              <a:t>A causal model where state recovery explains the relationship between REM and job burnout, whereby employees have the necessary resources to tackle work demands.</a:t>
            </a:r>
          </a:p>
          <a:p>
            <a:endParaRPr lang="en-US" dirty="0"/>
          </a:p>
          <a:p>
            <a:r>
              <a:rPr lang="en-US" sz="1200" kern="1200" dirty="0">
                <a:solidFill>
                  <a:schemeClr val="tx1"/>
                </a:solidFill>
                <a:effectLst/>
                <a:latin typeface="+mn-lt"/>
                <a:ea typeface="+mn-ea"/>
                <a:cs typeface="+mn-cs"/>
              </a:rPr>
              <a:t>I expect this mediation to be partial rather than full because reasons in addition to recovery may explain associations between REM sleep and job burnout.</a:t>
            </a:r>
            <a:endParaRPr lang="en-US" dirty="0"/>
          </a:p>
          <a:p>
            <a:endParaRPr lang="en-US" dirty="0"/>
          </a:p>
          <a:p>
            <a:r>
              <a:rPr lang="en-US" dirty="0"/>
              <a:t>In the analyses, no such direct effect manifested itself, which I am happy to show you when we get to the results.</a:t>
            </a:r>
          </a:p>
        </p:txBody>
      </p:sp>
      <p:sp>
        <p:nvSpPr>
          <p:cNvPr id="4" name="Slide Number Placeholder 3"/>
          <p:cNvSpPr>
            <a:spLocks noGrp="1"/>
          </p:cNvSpPr>
          <p:nvPr>
            <p:ph type="sldNum" sz="quarter" idx="5"/>
          </p:nvPr>
        </p:nvSpPr>
        <p:spPr/>
        <p:txBody>
          <a:bodyPr/>
          <a:lstStyle/>
          <a:p>
            <a:fld id="{C149EEB9-1E5D-4336-B1B3-152F63E4D131}" type="slidenum">
              <a:rPr lang="en-US" smtClean="0"/>
              <a:t>15</a:t>
            </a:fld>
            <a:endParaRPr lang="en-US"/>
          </a:p>
        </p:txBody>
      </p:sp>
    </p:spTree>
    <p:extLst>
      <p:ext uri="{BB962C8B-B14F-4D97-AF65-F5344CB8AC3E}">
        <p14:creationId xmlns:p14="http://schemas.microsoft.com/office/powerpoint/2010/main" val="11694447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On days when employees engage in more surface acting, this will weaken the relationship that recovery has in reducing job burnout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Emotional labor can be resource depleting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emotional labor is transient in nature (Chi &amp; </a:t>
            </a:r>
            <a:r>
              <a:rPr lang="en-US" sz="1200" kern="1200" dirty="0" err="1">
                <a:solidFill>
                  <a:schemeClr val="tx1"/>
                </a:solidFill>
                <a:effectLst/>
                <a:latin typeface="+mn-lt"/>
                <a:ea typeface="+mn-ea"/>
                <a:cs typeface="+mn-cs"/>
              </a:rPr>
              <a:t>Grandey</a:t>
            </a:r>
            <a:r>
              <a:rPr lang="en-US" sz="1200" kern="1200" dirty="0">
                <a:solidFill>
                  <a:schemeClr val="tx1"/>
                </a:solidFill>
                <a:effectLst/>
                <a:latin typeface="+mn-lt"/>
                <a:ea typeface="+mn-ea"/>
                <a:cs typeface="+mn-cs"/>
              </a:rPr>
              <a:t>, 2019)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Everyday at work, there are moments when employees' feelings are at odds with the display requirements of their organization </a:t>
            </a: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both surface and deep acting consume resources (Chi &amp; </a:t>
            </a:r>
            <a:r>
              <a:rPr lang="en-US" sz="1200" kern="1200" dirty="0" err="1">
                <a:solidFill>
                  <a:schemeClr val="tx1"/>
                </a:solidFill>
                <a:effectLst/>
                <a:latin typeface="+mn-lt"/>
                <a:ea typeface="+mn-ea"/>
                <a:cs typeface="+mn-cs"/>
              </a:rPr>
              <a:t>Grandey</a:t>
            </a:r>
            <a:r>
              <a:rPr lang="en-US" sz="1200" kern="1200" dirty="0">
                <a:solidFill>
                  <a:schemeClr val="tx1"/>
                </a:solidFill>
                <a:effectLst/>
                <a:latin typeface="+mn-lt"/>
                <a:ea typeface="+mn-ea"/>
                <a:cs typeface="+mn-cs"/>
              </a:rPr>
              <a:t>, 2019) from a COR perspective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affective states are manipulated before they have commence </a:t>
            </a: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r>
              <a:rPr lang="en-US" dirty="0"/>
              <a:t>Employees can regulate their emotions to adjust their responses to workday demands </a:t>
            </a:r>
            <a:r>
              <a:rPr lang="en-US" dirty="0">
                <a:solidFill>
                  <a:schemeClr val="bg1">
                    <a:lumMod val="75000"/>
                  </a:schemeClr>
                </a:solidFill>
              </a:rPr>
              <a:t>(Weiss &amp; Cropanzano, 1996)</a:t>
            </a:r>
            <a:r>
              <a:rPr lang="en-US" dirty="0"/>
              <a:t>	</a:t>
            </a:r>
          </a:p>
          <a:p>
            <a:r>
              <a:rPr lang="en-US" dirty="0"/>
              <a:t>Carrying out the emotional labor process to display the organizationally desired emotion, even though the displayed emotion conflicts with the individual’s authentic and unmodified feelings </a:t>
            </a:r>
            <a:r>
              <a:rPr lang="en-US" dirty="0">
                <a:solidFill>
                  <a:schemeClr val="bg1">
                    <a:lumMod val="75000"/>
                  </a:schemeClr>
                </a:solidFill>
              </a:rPr>
              <a:t>(Spencer &amp; Rupp, 2009)</a:t>
            </a:r>
          </a:p>
          <a:p>
            <a:pPr lvl="1"/>
            <a:r>
              <a:rPr lang="en-US" dirty="0"/>
              <a:t>Deep acting: altering actual feelings to match required emotional display </a:t>
            </a:r>
          </a:p>
          <a:p>
            <a:pPr lvl="1"/>
            <a:r>
              <a:rPr lang="en-US" dirty="0"/>
              <a:t>Surface acting: displaying required emotions while keeping the inner emotion unchanged</a:t>
            </a:r>
          </a:p>
          <a:p>
            <a:r>
              <a:rPr lang="en-US" dirty="0"/>
              <a:t>On days when employees are recovered, they have more resources available that can be invested into the experience of their jobs </a:t>
            </a:r>
            <a:r>
              <a:rPr lang="en-US" dirty="0">
                <a:solidFill>
                  <a:schemeClr val="bg1">
                    <a:lumMod val="75000"/>
                  </a:schemeClr>
                </a:solidFill>
              </a:rPr>
              <a:t>(Fritz &amp; Sonnentag, 2005)</a:t>
            </a:r>
          </a:p>
          <a:p>
            <a:pPr lvl="1"/>
            <a:r>
              <a:rPr lang="en-US" dirty="0"/>
              <a:t>Deep acting: enhance resource gains due to positive social feedback and genuine affective experience </a:t>
            </a:r>
          </a:p>
          <a:p>
            <a:pPr lvl="1"/>
            <a:r>
              <a:rPr lang="en-US" dirty="0"/>
              <a:t>Surface acting: Hinder resource gain as the inauthentic display of emotion carves into the pool of energetic resources </a:t>
            </a:r>
          </a:p>
          <a:p>
            <a:endParaRPr lang="en-US" dirty="0"/>
          </a:p>
        </p:txBody>
      </p:sp>
      <p:sp>
        <p:nvSpPr>
          <p:cNvPr id="4" name="Slide Number Placeholder 3"/>
          <p:cNvSpPr>
            <a:spLocks noGrp="1"/>
          </p:cNvSpPr>
          <p:nvPr>
            <p:ph type="sldNum" sz="quarter" idx="5"/>
          </p:nvPr>
        </p:nvSpPr>
        <p:spPr/>
        <p:txBody>
          <a:bodyPr/>
          <a:lstStyle/>
          <a:p>
            <a:fld id="{C149EEB9-1E5D-4336-B1B3-152F63E4D131}" type="slidenum">
              <a:rPr lang="en-US" smtClean="0"/>
              <a:t>16</a:t>
            </a:fld>
            <a:endParaRPr lang="en-US"/>
          </a:p>
        </p:txBody>
      </p:sp>
    </p:spTree>
    <p:extLst>
      <p:ext uri="{BB962C8B-B14F-4D97-AF65-F5344CB8AC3E}">
        <p14:creationId xmlns:p14="http://schemas.microsoft.com/office/powerpoint/2010/main" val="7939067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On days when employees engage in more deep acting, this will strengthen the relationship that recovery has in reducing job burnout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Emotional labor can be resource depleting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emotional labor is transient in nature (Chi &amp; </a:t>
            </a:r>
            <a:r>
              <a:rPr lang="en-US" sz="1200" kern="1200" dirty="0" err="1">
                <a:solidFill>
                  <a:schemeClr val="tx1"/>
                </a:solidFill>
                <a:effectLst/>
                <a:latin typeface="+mn-lt"/>
                <a:ea typeface="+mn-ea"/>
                <a:cs typeface="+mn-cs"/>
              </a:rPr>
              <a:t>Grandey</a:t>
            </a:r>
            <a:r>
              <a:rPr lang="en-US" sz="1200" kern="1200" dirty="0">
                <a:solidFill>
                  <a:schemeClr val="tx1"/>
                </a:solidFill>
                <a:effectLst/>
                <a:latin typeface="+mn-lt"/>
                <a:ea typeface="+mn-ea"/>
                <a:cs typeface="+mn-cs"/>
              </a:rPr>
              <a:t>, 2019)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Everyday at work, there are moments when employees' feelings are at odds with the display requirements of their organization </a:t>
            </a: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both surface and deep acting consume resources (Chi &amp; </a:t>
            </a:r>
            <a:r>
              <a:rPr lang="en-US" sz="1200" kern="1200" dirty="0" err="1">
                <a:solidFill>
                  <a:schemeClr val="tx1"/>
                </a:solidFill>
                <a:effectLst/>
                <a:latin typeface="+mn-lt"/>
                <a:ea typeface="+mn-ea"/>
                <a:cs typeface="+mn-cs"/>
              </a:rPr>
              <a:t>Grandey</a:t>
            </a:r>
            <a:r>
              <a:rPr lang="en-US" sz="1200" kern="1200" dirty="0">
                <a:solidFill>
                  <a:schemeClr val="tx1"/>
                </a:solidFill>
                <a:effectLst/>
                <a:latin typeface="+mn-lt"/>
                <a:ea typeface="+mn-ea"/>
                <a:cs typeface="+mn-cs"/>
              </a:rPr>
              <a:t>, 2019) from a COR perspective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affective states are manipulated AFTER they have commence </a:t>
            </a: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r>
              <a:rPr lang="en-US" dirty="0"/>
              <a:t>Employees can regulate their emotions to adjust their responses to workday demands </a:t>
            </a:r>
            <a:r>
              <a:rPr lang="en-US" dirty="0">
                <a:solidFill>
                  <a:schemeClr val="bg1">
                    <a:lumMod val="75000"/>
                  </a:schemeClr>
                </a:solidFill>
              </a:rPr>
              <a:t>(Weiss &amp; Cropanzano, 1996)</a:t>
            </a:r>
            <a:r>
              <a:rPr lang="en-US" dirty="0"/>
              <a:t>	</a:t>
            </a:r>
          </a:p>
          <a:p>
            <a:r>
              <a:rPr lang="en-US" dirty="0"/>
              <a:t>Carrying out the emotional labor process to display the organizationally desired emotion, even though the displayed emotion conflicts with the individual’s authentic and unmodified feelings </a:t>
            </a:r>
            <a:r>
              <a:rPr lang="en-US" dirty="0">
                <a:solidFill>
                  <a:schemeClr val="bg1">
                    <a:lumMod val="75000"/>
                  </a:schemeClr>
                </a:solidFill>
              </a:rPr>
              <a:t>(Spencer &amp; Rupp, 2009)</a:t>
            </a:r>
          </a:p>
          <a:p>
            <a:pPr lvl="1"/>
            <a:r>
              <a:rPr lang="en-US" dirty="0"/>
              <a:t>Deep acting: altering actual feelings to match required emotional display </a:t>
            </a:r>
          </a:p>
          <a:p>
            <a:pPr lvl="1"/>
            <a:r>
              <a:rPr lang="en-US" dirty="0"/>
              <a:t>Surface acting: displaying required emotions while keeping the inner emotion unchanged</a:t>
            </a:r>
          </a:p>
          <a:p>
            <a:r>
              <a:rPr lang="en-US" dirty="0"/>
              <a:t>On days when employees are recovered, they have more resources available that can be invested into the experience of their jobs </a:t>
            </a:r>
            <a:r>
              <a:rPr lang="en-US" dirty="0">
                <a:solidFill>
                  <a:schemeClr val="bg1">
                    <a:lumMod val="75000"/>
                  </a:schemeClr>
                </a:solidFill>
              </a:rPr>
              <a:t>(Fritz &amp; Sonnentag, 2005)</a:t>
            </a:r>
          </a:p>
          <a:p>
            <a:pPr lvl="1"/>
            <a:r>
              <a:rPr lang="en-US" dirty="0"/>
              <a:t>Deep acting: enhance resource gains due to positive social feedback and genuine affective experience </a:t>
            </a:r>
          </a:p>
          <a:p>
            <a:pPr lvl="1"/>
            <a:r>
              <a:rPr lang="en-US" dirty="0"/>
              <a:t>Surface acting: Hinder resource gain as the inauthentic display of emotion carves into the pool of energetic resources </a:t>
            </a:r>
          </a:p>
          <a:p>
            <a:endParaRPr lang="en-US" dirty="0"/>
          </a:p>
        </p:txBody>
      </p:sp>
      <p:sp>
        <p:nvSpPr>
          <p:cNvPr id="4" name="Slide Number Placeholder 3"/>
          <p:cNvSpPr>
            <a:spLocks noGrp="1"/>
          </p:cNvSpPr>
          <p:nvPr>
            <p:ph type="sldNum" sz="quarter" idx="5"/>
          </p:nvPr>
        </p:nvSpPr>
        <p:spPr/>
        <p:txBody>
          <a:bodyPr/>
          <a:lstStyle/>
          <a:p>
            <a:fld id="{C149EEB9-1E5D-4336-B1B3-152F63E4D131}" type="slidenum">
              <a:rPr lang="en-US" smtClean="0"/>
              <a:t>17</a:t>
            </a:fld>
            <a:endParaRPr lang="en-US"/>
          </a:p>
        </p:txBody>
      </p:sp>
    </p:spTree>
    <p:extLst>
      <p:ext uri="{BB962C8B-B14F-4D97-AF65-F5344CB8AC3E}">
        <p14:creationId xmlns:p14="http://schemas.microsoft.com/office/powerpoint/2010/main" val="22951135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u="sng" kern="1200" dirty="0">
                <a:solidFill>
                  <a:schemeClr val="tx1"/>
                </a:solidFill>
                <a:effectLst/>
                <a:latin typeface="+mn-lt"/>
                <a:ea typeface="+mn-ea"/>
                <a:cs typeface="+mn-cs"/>
              </a:rPr>
              <a:t>On nights when employees obtain more REM sleep they will report experience less job burnout because they start their day feeling more recovered.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On days when employees engage in more surface acting, this will weaken the relationship that REM sleep has in reducing job burnout</a:t>
            </a:r>
            <a:endParaRPr lang="en-US" sz="1200" b="1" i="1"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On days when employees engage in more deep acting, this will strengthen the relationship that REM sleep has in reducing job burnout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1" u="sng" kern="1200" dirty="0">
              <a:solidFill>
                <a:schemeClr val="tx1"/>
              </a:solidFill>
              <a:effectLst/>
              <a:latin typeface="+mn-lt"/>
              <a:ea typeface="+mn-ea"/>
              <a:cs typeface="+mn-cs"/>
            </a:endParaRPr>
          </a:p>
          <a:p>
            <a:endParaRPr lang="en-US" sz="1200" i="1" kern="1200" dirty="0">
              <a:solidFill>
                <a:schemeClr val="tx1"/>
              </a:solidFill>
              <a:effectLst/>
              <a:latin typeface="+mn-lt"/>
              <a:ea typeface="+mn-ea"/>
              <a:cs typeface="+mn-cs"/>
            </a:endParaRPr>
          </a:p>
          <a:p>
            <a:endParaRPr lang="en-US" sz="1200" i="1"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Hypothesis 5. On a daily basis, emotional labor moderates the negative indirect relationship between REM sleep and job burnout via state recovery such that this relationship is stronger (i.e., more negative) on days when employees engage in high (versus low) (a) deep acting but (b) weaker (less negative) with surface acting.</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149EEB9-1E5D-4336-B1B3-152F63E4D131}" type="slidenum">
              <a:rPr lang="en-US" smtClean="0"/>
              <a:t>18</a:t>
            </a:fld>
            <a:endParaRPr lang="en-US"/>
          </a:p>
        </p:txBody>
      </p:sp>
    </p:spTree>
    <p:extLst>
      <p:ext uri="{BB962C8B-B14F-4D97-AF65-F5344CB8AC3E}">
        <p14:creationId xmlns:p14="http://schemas.microsoft.com/office/powerpoint/2010/main" val="22056389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Validation studies have confirmed the accuracy of </a:t>
            </a:r>
            <a:r>
              <a:rPr lang="en-US" sz="1200" kern="1200" dirty="0" err="1">
                <a:solidFill>
                  <a:schemeClr val="tx1"/>
                </a:solidFill>
                <a:effectLst/>
                <a:latin typeface="+mn-lt"/>
                <a:ea typeface="+mn-ea"/>
                <a:cs typeface="+mn-cs"/>
              </a:rPr>
              <a:t>actigraph</a:t>
            </a:r>
            <a:r>
              <a:rPr lang="en-US" sz="1200" kern="1200" dirty="0">
                <a:solidFill>
                  <a:schemeClr val="tx1"/>
                </a:solidFill>
                <a:effectLst/>
                <a:latin typeface="+mn-lt"/>
                <a:ea typeface="+mn-ea"/>
                <a:cs typeface="+mn-cs"/>
              </a:rPr>
              <a:t>-measured sleep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widespread use for measuring sleep for both clinical and research purposes.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a:p>
            <a:endParaRPr lang="en-US" dirty="0"/>
          </a:p>
          <a:p>
            <a:r>
              <a:rPr lang="en-US" dirty="0"/>
              <a:t>Validation papers:</a:t>
            </a:r>
          </a:p>
          <a:p>
            <a:endParaRPr lang="en-US" dirty="0"/>
          </a:p>
          <a:p>
            <a:r>
              <a:rPr lang="en-US" dirty="0"/>
              <a:t>These papers cited in the field of neuroscience compared the use of commercial grade </a:t>
            </a:r>
            <a:r>
              <a:rPr lang="en-US" dirty="0" err="1"/>
              <a:t>actigraphs</a:t>
            </a:r>
            <a:r>
              <a:rPr lang="en-US" dirty="0"/>
              <a:t> Fitbit with a polysomnographic device (largely used in sleep studies.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They found that there is </a:t>
            </a:r>
            <a:r>
              <a:rPr lang="en-US" sz="1200" kern="1200" dirty="0">
                <a:solidFill>
                  <a:schemeClr val="tx1"/>
                </a:solidFill>
                <a:effectLst/>
                <a:latin typeface="+mn-lt"/>
                <a:ea typeface="+mn-ea"/>
                <a:cs typeface="+mn-cs"/>
              </a:rPr>
              <a:t>reasonable degree of sleep staging accuracy can be achieved using a wrist-worn device,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is even more </a:t>
            </a:r>
            <a:r>
              <a:rPr lang="en-US" sz="1200" kern="1200" dirty="0" err="1">
                <a:solidFill>
                  <a:schemeClr val="tx1"/>
                </a:solidFill>
                <a:effectLst/>
                <a:latin typeface="+mn-lt"/>
                <a:ea typeface="+mn-ea"/>
                <a:cs typeface="+mn-cs"/>
              </a:rPr>
              <a:t>hepful</a:t>
            </a:r>
            <a:r>
              <a:rPr lang="en-US" sz="1200" kern="1200" dirty="0">
                <a:solidFill>
                  <a:schemeClr val="tx1"/>
                </a:solidFill>
                <a:effectLst/>
                <a:latin typeface="+mn-lt"/>
                <a:ea typeface="+mn-ea"/>
                <a:cs typeface="+mn-cs"/>
              </a:rPr>
              <a:t> in longitudinal studies of sleep habits where the variance associated with each device is removed with CWC.</a:t>
            </a:r>
            <a:endParaRPr lang="en-US" dirty="0"/>
          </a:p>
          <a:p>
            <a:endParaRPr lang="en-US" dirty="0"/>
          </a:p>
        </p:txBody>
      </p:sp>
      <p:sp>
        <p:nvSpPr>
          <p:cNvPr id="4" name="Slide Number Placeholder 3"/>
          <p:cNvSpPr>
            <a:spLocks noGrp="1"/>
          </p:cNvSpPr>
          <p:nvPr>
            <p:ph type="sldNum" sz="quarter" idx="5"/>
          </p:nvPr>
        </p:nvSpPr>
        <p:spPr/>
        <p:txBody>
          <a:bodyPr/>
          <a:lstStyle/>
          <a:p>
            <a:fld id="{C149EEB9-1E5D-4336-B1B3-152F63E4D131}" type="slidenum">
              <a:rPr lang="en-US" smtClean="0"/>
              <a:t>19</a:t>
            </a:fld>
            <a:endParaRPr lang="en-US"/>
          </a:p>
        </p:txBody>
      </p:sp>
    </p:spTree>
    <p:extLst>
      <p:ext uri="{BB962C8B-B14F-4D97-AF65-F5344CB8AC3E}">
        <p14:creationId xmlns:p14="http://schemas.microsoft.com/office/powerpoint/2010/main" val="19857612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worked in the bar industry through Grad school in Germany (2011-2013): 	Most staff members were international students like me</a:t>
            </a:r>
          </a:p>
          <a:p>
            <a:endParaRPr lang="en-US" dirty="0"/>
          </a:p>
          <a:p>
            <a:r>
              <a:rPr lang="en-US" dirty="0"/>
              <a:t>Three things that I observed:</a:t>
            </a:r>
          </a:p>
          <a:p>
            <a:r>
              <a:rPr lang="en-US" dirty="0"/>
              <a:t>	-Work carved into sleep often in unpredictable ways</a:t>
            </a:r>
          </a:p>
          <a:p>
            <a:r>
              <a:rPr lang="en-US" dirty="0"/>
              <a:t>	-Some days more than, it was easier to ”enjoy themselves” with the customers</a:t>
            </a:r>
          </a:p>
          <a:p>
            <a:r>
              <a:rPr lang="en-US" dirty="0"/>
              <a:t>	-People were depleted (High rate of turnover); people felt “this could not keep going for long”</a:t>
            </a:r>
          </a:p>
          <a:p>
            <a:endParaRPr lang="en-US" dirty="0"/>
          </a:p>
          <a:p>
            <a:r>
              <a:rPr lang="en-US" dirty="0"/>
              <a:t>When I became a manager, it was clear that I had to balance all of these because: </a:t>
            </a:r>
          </a:p>
          <a:p>
            <a:r>
              <a:rPr lang="en-US" dirty="0"/>
              <a:t>- can run employees down the ground and get short run benefits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can get the most from their employees over time and get long run benefits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was curious:  How to foster </a:t>
            </a:r>
            <a:r>
              <a:rPr lang="en-US" sz="1200" kern="1200" dirty="0">
                <a:solidFill>
                  <a:schemeClr val="tx1"/>
                </a:solidFill>
                <a:effectLst/>
                <a:latin typeface="+mn-lt"/>
                <a:ea typeface="+mn-ea"/>
                <a:cs typeface="+mn-cs"/>
              </a:rPr>
              <a:t>employees’ ongoing ability to contribute to their organizations without compromising their own selves?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t>
            </a:r>
            <a:endParaRPr lang="en-US" dirty="0"/>
          </a:p>
          <a:p>
            <a:endParaRPr lang="en-US" dirty="0"/>
          </a:p>
          <a:p>
            <a:r>
              <a:rPr lang="en-US" dirty="0"/>
              <a:t>how do you keep people’s energy up in a sustainable way?</a:t>
            </a:r>
          </a:p>
          <a:p>
            <a:r>
              <a:rPr lang="en-US" dirty="0"/>
              <a:t>	Organizational phenomena that are involved in this process for organizational member</a:t>
            </a:r>
          </a:p>
          <a:p>
            <a:endParaRPr lang="en-US" dirty="0"/>
          </a:p>
        </p:txBody>
      </p:sp>
      <p:sp>
        <p:nvSpPr>
          <p:cNvPr id="4" name="Slide Number Placeholder 3"/>
          <p:cNvSpPr>
            <a:spLocks noGrp="1"/>
          </p:cNvSpPr>
          <p:nvPr>
            <p:ph type="sldNum" sz="quarter" idx="5"/>
          </p:nvPr>
        </p:nvSpPr>
        <p:spPr/>
        <p:txBody>
          <a:bodyPr/>
          <a:lstStyle/>
          <a:p>
            <a:fld id="{C149EEB9-1E5D-4336-B1B3-152F63E4D131}" type="slidenum">
              <a:rPr lang="en-US" smtClean="0"/>
              <a:t>1</a:t>
            </a:fld>
            <a:endParaRPr lang="en-US"/>
          </a:p>
        </p:txBody>
      </p:sp>
    </p:spTree>
    <p:extLst>
      <p:ext uri="{BB962C8B-B14F-4D97-AF65-F5344CB8AC3E}">
        <p14:creationId xmlns:p14="http://schemas.microsoft.com/office/powerpoint/2010/main" val="7018889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149EEB9-1E5D-4336-B1B3-152F63E4D131}" type="slidenum">
              <a:rPr lang="en-US" smtClean="0"/>
              <a:t>20</a:t>
            </a:fld>
            <a:endParaRPr lang="en-US"/>
          </a:p>
        </p:txBody>
      </p:sp>
    </p:spTree>
    <p:extLst>
      <p:ext uri="{BB962C8B-B14F-4D97-AF65-F5344CB8AC3E}">
        <p14:creationId xmlns:p14="http://schemas.microsoft.com/office/powerpoint/2010/main" val="11839513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through this in less details</a:t>
            </a:r>
          </a:p>
        </p:txBody>
      </p:sp>
      <p:sp>
        <p:nvSpPr>
          <p:cNvPr id="4" name="Slide Number Placeholder 3"/>
          <p:cNvSpPr>
            <a:spLocks noGrp="1"/>
          </p:cNvSpPr>
          <p:nvPr>
            <p:ph type="sldNum" sz="quarter" idx="5"/>
          </p:nvPr>
        </p:nvSpPr>
        <p:spPr/>
        <p:txBody>
          <a:bodyPr/>
          <a:lstStyle/>
          <a:p>
            <a:fld id="{C149EEB9-1E5D-4336-B1B3-152F63E4D131}" type="slidenum">
              <a:rPr lang="en-US" smtClean="0"/>
              <a:t>21</a:t>
            </a:fld>
            <a:endParaRPr lang="en-US"/>
          </a:p>
        </p:txBody>
      </p:sp>
    </p:spTree>
    <p:extLst>
      <p:ext uri="{BB962C8B-B14F-4D97-AF65-F5344CB8AC3E}">
        <p14:creationId xmlns:p14="http://schemas.microsoft.com/office/powerpoint/2010/main" val="18562078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Shortened from 6-item to 3-items (one for each dimension) using an </a:t>
            </a:r>
            <a:r>
              <a:rPr lang="en-US" dirty="0" err="1"/>
              <a:t>Mturk</a:t>
            </a:r>
            <a:r>
              <a:rPr lang="en-US" dirty="0"/>
              <a:t> </a:t>
            </a:r>
            <a:r>
              <a:rPr lang="en-US" sz="900" dirty="0"/>
              <a:t>(n=239) </a:t>
            </a:r>
            <a:r>
              <a:rPr lang="en-US" dirty="0"/>
              <a:t>sample</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Reliabilities across days (reliability of each day and averaged across)</a:t>
            </a:r>
            <a:endParaRPr lang="en-US" dirty="0"/>
          </a:p>
          <a:p>
            <a:endParaRPr lang="en-US" dirty="0"/>
          </a:p>
        </p:txBody>
      </p:sp>
      <p:sp>
        <p:nvSpPr>
          <p:cNvPr id="4" name="Slide Number Placeholder 3"/>
          <p:cNvSpPr>
            <a:spLocks noGrp="1"/>
          </p:cNvSpPr>
          <p:nvPr>
            <p:ph type="sldNum" sz="quarter" idx="5"/>
          </p:nvPr>
        </p:nvSpPr>
        <p:spPr/>
        <p:txBody>
          <a:bodyPr/>
          <a:lstStyle/>
          <a:p>
            <a:fld id="{C149EEB9-1E5D-4336-B1B3-152F63E4D131}" type="slidenum">
              <a:rPr lang="en-US" smtClean="0"/>
              <a:t>22</a:t>
            </a:fld>
            <a:endParaRPr lang="en-US"/>
          </a:p>
        </p:txBody>
      </p:sp>
    </p:spTree>
    <p:extLst>
      <p:ext uri="{BB962C8B-B14F-4D97-AF65-F5344CB8AC3E}">
        <p14:creationId xmlns:p14="http://schemas.microsoft.com/office/powerpoint/2010/main" val="39358226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Shortened from 6-item to 3-items (one for each dimension) using an </a:t>
            </a:r>
            <a:r>
              <a:rPr lang="en-US" dirty="0" err="1"/>
              <a:t>Mturk</a:t>
            </a:r>
            <a:r>
              <a:rPr lang="en-US" dirty="0"/>
              <a:t> </a:t>
            </a:r>
            <a:r>
              <a:rPr lang="en-US" sz="900" dirty="0"/>
              <a:t>(n=239) </a:t>
            </a:r>
            <a:r>
              <a:rPr lang="en-US" dirty="0"/>
              <a:t>sample</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Reliabilities across days (reliability of each day and averaged across)</a:t>
            </a:r>
            <a:endParaRPr lang="en-US" dirty="0"/>
          </a:p>
          <a:p>
            <a:endParaRPr lang="en-US" dirty="0"/>
          </a:p>
        </p:txBody>
      </p:sp>
      <p:sp>
        <p:nvSpPr>
          <p:cNvPr id="4" name="Slide Number Placeholder 3"/>
          <p:cNvSpPr>
            <a:spLocks noGrp="1"/>
          </p:cNvSpPr>
          <p:nvPr>
            <p:ph type="sldNum" sz="quarter" idx="5"/>
          </p:nvPr>
        </p:nvSpPr>
        <p:spPr/>
        <p:txBody>
          <a:bodyPr/>
          <a:lstStyle/>
          <a:p>
            <a:fld id="{C149EEB9-1E5D-4336-B1B3-152F63E4D131}" type="slidenum">
              <a:rPr lang="en-US" smtClean="0"/>
              <a:t>23</a:t>
            </a:fld>
            <a:endParaRPr lang="en-US"/>
          </a:p>
        </p:txBody>
      </p:sp>
    </p:spTree>
    <p:extLst>
      <p:ext uri="{BB962C8B-B14F-4D97-AF65-F5344CB8AC3E}">
        <p14:creationId xmlns:p14="http://schemas.microsoft.com/office/powerpoint/2010/main" val="15423334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Different aspects of sleep processes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Different operationalizations of sleep (based on extant literature)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Lagged effect of the mediator</a:t>
            </a:r>
          </a:p>
          <a:p>
            <a:r>
              <a:rPr lang="en-US" dirty="0"/>
              <a:t>	</a:t>
            </a:r>
            <a:r>
              <a:rPr lang="en-US" sz="1200" dirty="0"/>
              <a:t>The mediator was lagged to help bolster evidence for the causal statements </a:t>
            </a:r>
          </a:p>
          <a:p>
            <a:endParaRPr lang="en-US" sz="1200" dirty="0"/>
          </a:p>
          <a:p>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Reliabilities across days (reliability of each day and averaged across)</a:t>
            </a:r>
            <a:endParaRPr lang="en-US" dirty="0"/>
          </a:p>
          <a:p>
            <a:endParaRPr lang="en-US" dirty="0"/>
          </a:p>
        </p:txBody>
      </p:sp>
      <p:sp>
        <p:nvSpPr>
          <p:cNvPr id="4" name="Slide Number Placeholder 3"/>
          <p:cNvSpPr>
            <a:spLocks noGrp="1"/>
          </p:cNvSpPr>
          <p:nvPr>
            <p:ph type="sldNum" sz="quarter" idx="5"/>
          </p:nvPr>
        </p:nvSpPr>
        <p:spPr/>
        <p:txBody>
          <a:bodyPr/>
          <a:lstStyle/>
          <a:p>
            <a:fld id="{C149EEB9-1E5D-4336-B1B3-152F63E4D131}" type="slidenum">
              <a:rPr lang="en-US" smtClean="0"/>
              <a:t>24</a:t>
            </a:fld>
            <a:endParaRPr lang="en-US"/>
          </a:p>
        </p:txBody>
      </p:sp>
    </p:spTree>
    <p:extLst>
      <p:ext uri="{BB962C8B-B14F-4D97-AF65-F5344CB8AC3E}">
        <p14:creationId xmlns:p14="http://schemas.microsoft.com/office/powerpoint/2010/main" val="29752612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Centered predictors within a person’s mean </a:t>
            </a:r>
            <a:r>
              <a:rPr lang="en-US" dirty="0">
                <a:solidFill>
                  <a:schemeClr val="bg1">
                    <a:lumMod val="75000"/>
                  </a:schemeClr>
                </a:solidFill>
              </a:rPr>
              <a:t>(Enders &amp; </a:t>
            </a:r>
            <a:r>
              <a:rPr lang="en-US" dirty="0" err="1">
                <a:solidFill>
                  <a:schemeClr val="bg1">
                    <a:lumMod val="75000"/>
                  </a:schemeClr>
                </a:solidFill>
              </a:rPr>
              <a:t>Tofighi</a:t>
            </a:r>
            <a:r>
              <a:rPr lang="en-US" dirty="0">
                <a:solidFill>
                  <a:schemeClr val="bg1">
                    <a:lumMod val="75000"/>
                  </a:schemeClr>
                </a:solidFill>
              </a:rPr>
              <a:t>, 2007)</a:t>
            </a:r>
            <a:r>
              <a:rPr lang="en-US" dirty="0"/>
              <a:t> </a:t>
            </a:r>
          </a:p>
          <a:p>
            <a:r>
              <a:rPr lang="en-US" dirty="0"/>
              <a:t>Random coefficient modeling in R </a:t>
            </a:r>
            <a:r>
              <a:rPr lang="en-US" dirty="0">
                <a:solidFill>
                  <a:schemeClr val="bg1">
                    <a:lumMod val="75000"/>
                  </a:schemeClr>
                </a:solidFill>
              </a:rPr>
              <a:t>(Pinheiro &amp; Bates, 2000) </a:t>
            </a:r>
          </a:p>
          <a:p>
            <a:pPr lvl="1"/>
            <a:r>
              <a:rPr lang="en-US" dirty="0"/>
              <a:t>Daily observations are nested within participants</a:t>
            </a:r>
          </a:p>
          <a:p>
            <a:pPr lvl="1"/>
            <a:r>
              <a:rPr lang="en-US" dirty="0"/>
              <a:t>Restricted maximum likelihood approach</a:t>
            </a:r>
          </a:p>
          <a:p>
            <a:pPr lvl="1"/>
            <a:r>
              <a:rPr lang="en-US" dirty="0"/>
              <a:t>Robust to missing data (regardless of the pattern)</a:t>
            </a:r>
          </a:p>
          <a:p>
            <a:r>
              <a:rPr lang="en-US" dirty="0"/>
              <a:t>Monte Carlo simulation for conditional-indirect effect </a:t>
            </a:r>
            <a:r>
              <a:rPr lang="en-US" dirty="0">
                <a:solidFill>
                  <a:schemeClr val="bg1">
                    <a:lumMod val="75000"/>
                  </a:schemeClr>
                </a:solidFill>
              </a:rPr>
              <a:t>(</a:t>
            </a:r>
            <a:r>
              <a:rPr lang="en-US" dirty="0" err="1">
                <a:solidFill>
                  <a:schemeClr val="bg1">
                    <a:lumMod val="75000"/>
                  </a:schemeClr>
                </a:solidFill>
              </a:rPr>
              <a:t>Tofighi</a:t>
            </a:r>
            <a:r>
              <a:rPr lang="en-US" dirty="0">
                <a:solidFill>
                  <a:schemeClr val="bg1">
                    <a:lumMod val="75000"/>
                  </a:schemeClr>
                </a:solidFill>
              </a:rPr>
              <a:t> &amp; MacKinnon, 2016) </a:t>
            </a:r>
            <a:endParaRPr lang="en-US" dirty="0"/>
          </a:p>
          <a:p>
            <a:pPr lvl="1"/>
            <a:r>
              <a:rPr lang="en-US" dirty="0"/>
              <a:t>Reflects the asymmetric nature of the sampling distribution </a:t>
            </a:r>
          </a:p>
          <a:p>
            <a:pPr lvl="1"/>
            <a:r>
              <a:rPr lang="en-US" dirty="0"/>
              <a:t>20,000 replications</a:t>
            </a:r>
          </a:p>
          <a:p>
            <a:pPr lvl="1"/>
            <a:r>
              <a:rPr lang="en-US" dirty="0"/>
              <a:t>95% confidence interval</a:t>
            </a:r>
          </a:p>
          <a:p>
            <a:r>
              <a:rPr lang="en-US" dirty="0"/>
              <a:t>Confirmatory factor analyses in </a:t>
            </a:r>
            <a:r>
              <a:rPr lang="en-US" dirty="0" err="1"/>
              <a:t>Lavaan</a:t>
            </a:r>
            <a:endParaRPr lang="en-US" dirty="0"/>
          </a:p>
          <a:p>
            <a:pPr lvl="1"/>
            <a:r>
              <a:rPr lang="en-US" dirty="0"/>
              <a:t>Four-factor model of latent variables fits the data better than alternative models</a:t>
            </a:r>
          </a:p>
          <a:p>
            <a:pPr lvl="1"/>
            <a:r>
              <a:rPr lang="en-US" dirty="0">
                <a:sym typeface="Symbol" pitchFamily="2" charset="2"/>
              </a:rPr>
              <a:t></a:t>
            </a:r>
            <a:r>
              <a:rPr lang="en-US" baseline="30000" dirty="0"/>
              <a:t>2 </a:t>
            </a:r>
            <a:r>
              <a:rPr lang="en-US" dirty="0"/>
              <a:t>(48) = 98.43 (</a:t>
            </a:r>
            <a:r>
              <a:rPr lang="en-US" i="1" dirty="0"/>
              <a:t>p</a:t>
            </a:r>
            <a:r>
              <a:rPr lang="en-US" dirty="0"/>
              <a:t> &lt; .001), CFI = .98, NFI = .96, TLI = .97, RMSEA = .03 (LLCI = .02, ULCI = .04)</a:t>
            </a:r>
          </a:p>
          <a:p>
            <a:endParaRPr lang="en-US" dirty="0"/>
          </a:p>
        </p:txBody>
      </p:sp>
      <p:sp>
        <p:nvSpPr>
          <p:cNvPr id="4" name="Slide Number Placeholder 3"/>
          <p:cNvSpPr>
            <a:spLocks noGrp="1"/>
          </p:cNvSpPr>
          <p:nvPr>
            <p:ph type="sldNum" sz="quarter" idx="5"/>
          </p:nvPr>
        </p:nvSpPr>
        <p:spPr/>
        <p:txBody>
          <a:bodyPr/>
          <a:lstStyle/>
          <a:p>
            <a:fld id="{C149EEB9-1E5D-4336-B1B3-152F63E4D131}" type="slidenum">
              <a:rPr lang="en-US" smtClean="0"/>
              <a:t>25</a:t>
            </a:fld>
            <a:endParaRPr lang="en-US"/>
          </a:p>
        </p:txBody>
      </p:sp>
    </p:spTree>
    <p:extLst>
      <p:ext uri="{BB962C8B-B14F-4D97-AF65-F5344CB8AC3E}">
        <p14:creationId xmlns:p14="http://schemas.microsoft.com/office/powerpoint/2010/main" val="23613207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most conservative results (WITH controls are presented)</a:t>
            </a:r>
          </a:p>
        </p:txBody>
      </p:sp>
      <p:sp>
        <p:nvSpPr>
          <p:cNvPr id="4" name="Slide Number Placeholder 3"/>
          <p:cNvSpPr>
            <a:spLocks noGrp="1"/>
          </p:cNvSpPr>
          <p:nvPr>
            <p:ph type="sldNum" sz="quarter" idx="5"/>
          </p:nvPr>
        </p:nvSpPr>
        <p:spPr/>
        <p:txBody>
          <a:bodyPr/>
          <a:lstStyle/>
          <a:p>
            <a:fld id="{C149EEB9-1E5D-4336-B1B3-152F63E4D131}" type="slidenum">
              <a:rPr lang="en-US" smtClean="0"/>
              <a:t>26</a:t>
            </a:fld>
            <a:endParaRPr lang="en-US"/>
          </a:p>
        </p:txBody>
      </p:sp>
    </p:spTree>
    <p:extLst>
      <p:ext uri="{BB962C8B-B14F-4D97-AF65-F5344CB8AC3E}">
        <p14:creationId xmlns:p14="http://schemas.microsoft.com/office/powerpoint/2010/main" val="15539120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Substitutive interaction effect of deep acting</a:t>
            </a:r>
          </a:p>
          <a:p>
            <a:endParaRPr lang="en-US" dirty="0"/>
          </a:p>
        </p:txBody>
      </p:sp>
      <p:sp>
        <p:nvSpPr>
          <p:cNvPr id="4" name="Slide Number Placeholder 3"/>
          <p:cNvSpPr>
            <a:spLocks noGrp="1"/>
          </p:cNvSpPr>
          <p:nvPr>
            <p:ph type="sldNum" sz="quarter" idx="5"/>
          </p:nvPr>
        </p:nvSpPr>
        <p:spPr/>
        <p:txBody>
          <a:bodyPr/>
          <a:lstStyle/>
          <a:p>
            <a:fld id="{C149EEB9-1E5D-4336-B1B3-152F63E4D131}" type="slidenum">
              <a:rPr lang="en-US" smtClean="0"/>
              <a:t>27</a:t>
            </a:fld>
            <a:endParaRPr lang="en-US"/>
          </a:p>
        </p:txBody>
      </p:sp>
    </p:spTree>
    <p:extLst>
      <p:ext uri="{BB962C8B-B14F-4D97-AF65-F5344CB8AC3E}">
        <p14:creationId xmlns:p14="http://schemas.microsoft.com/office/powerpoint/2010/main" val="31814053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most conservative results (WITH controls are presented)</a:t>
            </a:r>
          </a:p>
        </p:txBody>
      </p:sp>
      <p:sp>
        <p:nvSpPr>
          <p:cNvPr id="4" name="Slide Number Placeholder 3"/>
          <p:cNvSpPr>
            <a:spLocks noGrp="1"/>
          </p:cNvSpPr>
          <p:nvPr>
            <p:ph type="sldNum" sz="quarter" idx="5"/>
          </p:nvPr>
        </p:nvSpPr>
        <p:spPr/>
        <p:txBody>
          <a:bodyPr/>
          <a:lstStyle/>
          <a:p>
            <a:fld id="{C149EEB9-1E5D-4336-B1B3-152F63E4D131}" type="slidenum">
              <a:rPr lang="en-US" smtClean="0"/>
              <a:t>28</a:t>
            </a:fld>
            <a:endParaRPr lang="en-US"/>
          </a:p>
        </p:txBody>
      </p:sp>
    </p:spTree>
    <p:extLst>
      <p:ext uri="{BB962C8B-B14F-4D97-AF65-F5344CB8AC3E}">
        <p14:creationId xmlns:p14="http://schemas.microsoft.com/office/powerpoint/2010/main" val="30666749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deep acting, even less burnout (compared to less deep acting)</a:t>
            </a:r>
          </a:p>
          <a:p>
            <a:endParaRPr lang="en-US" dirty="0"/>
          </a:p>
          <a:p>
            <a:r>
              <a:rPr lang="en-US" dirty="0"/>
              <a:t>Simple slopes analyses suggest a substitutive interaction effect</a:t>
            </a:r>
          </a:p>
          <a:p>
            <a:r>
              <a:rPr lang="en-US" dirty="0"/>
              <a:t>	These benefits do not perspire with deep acting in low.</a:t>
            </a:r>
          </a:p>
        </p:txBody>
      </p:sp>
      <p:sp>
        <p:nvSpPr>
          <p:cNvPr id="4" name="Slide Number Placeholder 3"/>
          <p:cNvSpPr>
            <a:spLocks noGrp="1"/>
          </p:cNvSpPr>
          <p:nvPr>
            <p:ph type="sldNum" sz="quarter" idx="5"/>
          </p:nvPr>
        </p:nvSpPr>
        <p:spPr/>
        <p:txBody>
          <a:bodyPr/>
          <a:lstStyle/>
          <a:p>
            <a:fld id="{C149EEB9-1E5D-4336-B1B3-152F63E4D131}" type="slidenum">
              <a:rPr lang="en-US" smtClean="0"/>
              <a:t>29</a:t>
            </a:fld>
            <a:endParaRPr lang="en-US"/>
          </a:p>
        </p:txBody>
      </p:sp>
    </p:spTree>
    <p:extLst>
      <p:ext uri="{BB962C8B-B14F-4D97-AF65-F5344CB8AC3E}">
        <p14:creationId xmlns:p14="http://schemas.microsoft.com/office/powerpoint/2010/main" val="32855418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Arial" panose="020B0604020202020204" pitchFamily="34" charset="0"/>
              <a:buAutoNum type="arabicParenR"/>
            </a:pPr>
            <a:r>
              <a:rPr lang="en-US" sz="1200" i="1" dirty="0"/>
              <a:t>How do we get all people to thrive in their organizations?</a:t>
            </a:r>
            <a:br>
              <a:rPr lang="en-US" sz="1200" i="1" dirty="0"/>
            </a:br>
            <a:br>
              <a:rPr lang="en-US" sz="1200" u="sng" dirty="0"/>
            </a:br>
            <a:r>
              <a:rPr lang="en-US" sz="1200" i="1" u="sng" dirty="0"/>
              <a:t>Diversity &amp; inclusion</a:t>
            </a:r>
            <a:r>
              <a:rPr lang="en-US" sz="1200" dirty="0"/>
              <a:t>	</a:t>
            </a:r>
            <a:r>
              <a:rPr lang="en-US" sz="1100" b="1" dirty="0"/>
              <a:t>Personnel Psychology (2019)</a:t>
            </a:r>
            <a:br>
              <a:rPr lang="en-US" sz="1200" dirty="0"/>
            </a:br>
            <a:endParaRPr lang="en-US" sz="1200" dirty="0"/>
          </a:p>
          <a:p>
            <a:pPr marL="457200" indent="-457200">
              <a:buFont typeface="Arial" panose="020B0604020202020204" pitchFamily="34" charset="0"/>
              <a:buAutoNum type="arabicParenR"/>
            </a:pPr>
            <a:r>
              <a:rPr lang="en-US" sz="1200" i="1" dirty="0"/>
              <a:t>How do we know that an organization’s human capital is deteriorating?</a:t>
            </a:r>
            <a:br>
              <a:rPr lang="en-US" sz="1200" i="1" dirty="0"/>
            </a:br>
            <a:br>
              <a:rPr lang="en-US" sz="1200" u="sng" dirty="0"/>
            </a:br>
            <a:r>
              <a:rPr lang="en-US" sz="1200" u="sng" dirty="0"/>
              <a:t>Incivility &amp; counterproductive work behavior (CWB)</a:t>
            </a:r>
            <a:r>
              <a:rPr lang="en-US" sz="1200" dirty="0"/>
              <a:t>	</a:t>
            </a:r>
            <a:r>
              <a:rPr lang="en-US" sz="1100" b="1" dirty="0"/>
              <a:t>Journal of Business Ethics (2020); Journal of Business Research (2020)</a:t>
            </a:r>
            <a:br>
              <a:rPr lang="en-US" sz="1200" dirty="0"/>
            </a:br>
            <a:endParaRPr lang="en-US" sz="1200" dirty="0"/>
          </a:p>
          <a:p>
            <a:pPr marL="457200" indent="-457200" defTabSz="914400">
              <a:lnSpc>
                <a:spcPct val="100000"/>
              </a:lnSpc>
              <a:spcBef>
                <a:spcPts val="0"/>
              </a:spcBef>
              <a:buFontTx/>
              <a:buAutoNum type="arabicParenR"/>
              <a:defRPr/>
            </a:pPr>
            <a:r>
              <a:rPr lang="en-US" sz="1200" i="1" dirty="0"/>
              <a:t>How do employees restore their ability to contribute to their organizations on a daily basis?</a:t>
            </a:r>
            <a:br>
              <a:rPr lang="en-US" sz="1200" i="1" dirty="0"/>
            </a:br>
            <a:br>
              <a:rPr lang="en-US" sz="1200" i="1" u="sng" dirty="0"/>
            </a:br>
            <a:r>
              <a:rPr lang="en-US" sz="1200" i="1" u="sng" dirty="0"/>
              <a:t>Sleep: </a:t>
            </a:r>
            <a:r>
              <a:rPr lang="en-US" sz="1200" dirty="0"/>
              <a:t>“</a:t>
            </a:r>
            <a:r>
              <a:rPr lang="en-US" sz="1100" dirty="0"/>
              <a:t>A conservation of resources theory approach to the multiple dimensions of sleep in organizational behavior”</a:t>
            </a:r>
            <a:endParaRPr lang="en-US" sz="1200" dirty="0"/>
          </a:p>
          <a:p>
            <a:endParaRPr lang="en-US" dirty="0"/>
          </a:p>
        </p:txBody>
      </p:sp>
      <p:sp>
        <p:nvSpPr>
          <p:cNvPr id="4" name="Slide Number Placeholder 3"/>
          <p:cNvSpPr>
            <a:spLocks noGrp="1"/>
          </p:cNvSpPr>
          <p:nvPr>
            <p:ph type="sldNum" sz="quarter" idx="5"/>
          </p:nvPr>
        </p:nvSpPr>
        <p:spPr/>
        <p:txBody>
          <a:bodyPr/>
          <a:lstStyle/>
          <a:p>
            <a:fld id="{C149EEB9-1E5D-4336-B1B3-152F63E4D131}" type="slidenum">
              <a:rPr lang="en-US" smtClean="0"/>
              <a:t>2</a:t>
            </a:fld>
            <a:endParaRPr lang="en-US"/>
          </a:p>
        </p:txBody>
      </p:sp>
    </p:spTree>
    <p:extLst>
      <p:ext uri="{BB962C8B-B14F-4D97-AF65-F5344CB8AC3E}">
        <p14:creationId xmlns:p14="http://schemas.microsoft.com/office/powerpoint/2010/main" val="185491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Substitutive interaction effect of deep acting</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u="sng" kern="1200" dirty="0">
                <a:solidFill>
                  <a:schemeClr val="tx1"/>
                </a:solidFill>
                <a:effectLst/>
                <a:latin typeface="+mn-lt"/>
                <a:ea typeface="+mn-ea"/>
                <a:cs typeface="+mn-cs"/>
              </a:rPr>
              <a:t>Regardless of the level of surface acting they engage in, there are no differences in how the amount of job burnout employees report on a daily basis, as predicted by the amount of REM sleep they obtain.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1"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On days when employees engage in more deep acting, this strengthens the relationship that REM sleep has in reducing job burnout</a:t>
            </a:r>
            <a:endParaRPr lang="en-US" sz="1200" b="1" i="1"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u="sng" kern="1200" dirty="0">
                <a:solidFill>
                  <a:schemeClr val="tx1"/>
                </a:solidFill>
                <a:effectLst/>
                <a:latin typeface="+mn-lt"/>
                <a:ea typeface="+mn-ea"/>
                <a:cs typeface="+mn-cs"/>
              </a:rPr>
              <a:t>On days when employees engage in lower than average levels of deep acting, this relationship does not appear to manifest. However it does for average levels of deep acting and above average levels of deep acting.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1"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u="sng" kern="1200" dirty="0">
                <a:solidFill>
                  <a:schemeClr val="tx1"/>
                </a:solidFill>
                <a:effectLst/>
                <a:latin typeface="+mn-lt"/>
                <a:ea typeface="+mn-ea"/>
                <a:cs typeface="+mn-cs"/>
              </a:rPr>
              <a:t>This suggests a substitutive interaction effect where the benefits of REM sleep for daily burnout depends on the level of deep acting employees engage in.</a:t>
            </a:r>
          </a:p>
        </p:txBody>
      </p:sp>
      <p:sp>
        <p:nvSpPr>
          <p:cNvPr id="4" name="Slide Number Placeholder 3"/>
          <p:cNvSpPr>
            <a:spLocks noGrp="1"/>
          </p:cNvSpPr>
          <p:nvPr>
            <p:ph type="sldNum" sz="quarter" idx="5"/>
          </p:nvPr>
        </p:nvSpPr>
        <p:spPr/>
        <p:txBody>
          <a:bodyPr/>
          <a:lstStyle/>
          <a:p>
            <a:fld id="{C149EEB9-1E5D-4336-B1B3-152F63E4D131}" type="slidenum">
              <a:rPr lang="en-US" smtClean="0"/>
              <a:t>30</a:t>
            </a:fld>
            <a:endParaRPr lang="en-US"/>
          </a:p>
        </p:txBody>
      </p:sp>
    </p:spTree>
    <p:extLst>
      <p:ext uri="{BB962C8B-B14F-4D97-AF65-F5344CB8AC3E}">
        <p14:creationId xmlns:p14="http://schemas.microsoft.com/office/powerpoint/2010/main" val="22991219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through this quickly)</a:t>
            </a:r>
          </a:p>
          <a:p>
            <a:endParaRPr lang="en-US" dirty="0"/>
          </a:p>
          <a:p>
            <a:r>
              <a:rPr lang="en-US" dirty="0"/>
              <a:t>Too much REM? </a:t>
            </a:r>
          </a:p>
          <a:p>
            <a:r>
              <a:rPr lang="en-US" dirty="0"/>
              <a:t>	Five more minutes.</a:t>
            </a:r>
          </a:p>
          <a:p>
            <a:r>
              <a:rPr lang="en-US" dirty="0"/>
              <a:t>	Are there any drawbacks to snoozing?</a:t>
            </a:r>
          </a:p>
          <a:p>
            <a:endParaRPr lang="en-US" dirty="0"/>
          </a:p>
          <a:p>
            <a:r>
              <a:rPr lang="en-US" dirty="0"/>
              <a:t>I could consider running a cross-lagged random coefficient model</a:t>
            </a:r>
          </a:p>
          <a:p>
            <a:r>
              <a:rPr lang="en-US" dirty="0"/>
              <a:t>	Reciprocal influence of T1 and T2 measure where they predict each other</a:t>
            </a:r>
          </a:p>
        </p:txBody>
      </p:sp>
      <p:sp>
        <p:nvSpPr>
          <p:cNvPr id="4" name="Slide Number Placeholder 3"/>
          <p:cNvSpPr>
            <a:spLocks noGrp="1"/>
          </p:cNvSpPr>
          <p:nvPr>
            <p:ph type="sldNum" sz="quarter" idx="5"/>
          </p:nvPr>
        </p:nvSpPr>
        <p:spPr/>
        <p:txBody>
          <a:bodyPr/>
          <a:lstStyle/>
          <a:p>
            <a:fld id="{C149EEB9-1E5D-4336-B1B3-152F63E4D131}" type="slidenum">
              <a:rPr lang="en-US" smtClean="0"/>
              <a:t>31</a:t>
            </a:fld>
            <a:endParaRPr lang="en-US"/>
          </a:p>
        </p:txBody>
      </p:sp>
    </p:spTree>
    <p:extLst>
      <p:ext uri="{BB962C8B-B14F-4D97-AF65-F5344CB8AC3E}">
        <p14:creationId xmlns:p14="http://schemas.microsoft.com/office/powerpoint/2010/main" val="22627554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149EEB9-1E5D-4336-B1B3-152F63E4D131}" type="slidenum">
              <a:rPr lang="en-US" smtClean="0"/>
              <a:t>32</a:t>
            </a:fld>
            <a:endParaRPr lang="en-US"/>
          </a:p>
        </p:txBody>
      </p:sp>
    </p:spTree>
    <p:extLst>
      <p:ext uri="{BB962C8B-B14F-4D97-AF65-F5344CB8AC3E}">
        <p14:creationId xmlns:p14="http://schemas.microsoft.com/office/powerpoint/2010/main" val="10381526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recommendation would present-Dorian have made to past-Dorian?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recommendation would Dorian-the-scholar have made to Dorian-the-bar-manager?</a:t>
            </a:r>
          </a:p>
          <a:p>
            <a:endParaRPr lang="en-US" dirty="0"/>
          </a:p>
          <a:p>
            <a:r>
              <a:rPr lang="en-US" sz="1200" b="0" i="0" u="none" strike="noStrike" kern="1200" dirty="0">
                <a:solidFill>
                  <a:schemeClr val="tx1"/>
                </a:solidFill>
                <a:effectLst/>
                <a:latin typeface="+mn-lt"/>
                <a:ea typeface="+mn-ea"/>
                <a:cs typeface="+mn-cs"/>
              </a:rPr>
              <a:t>Many companies in Asia (and South America) have a mandatory nap</a:t>
            </a:r>
            <a:endParaRPr lang="en-US" dirty="0"/>
          </a:p>
        </p:txBody>
      </p:sp>
      <p:sp>
        <p:nvSpPr>
          <p:cNvPr id="4" name="Slide Number Placeholder 3"/>
          <p:cNvSpPr>
            <a:spLocks noGrp="1"/>
          </p:cNvSpPr>
          <p:nvPr>
            <p:ph type="sldNum" sz="quarter" idx="5"/>
          </p:nvPr>
        </p:nvSpPr>
        <p:spPr/>
        <p:txBody>
          <a:bodyPr/>
          <a:lstStyle/>
          <a:p>
            <a:fld id="{C149EEB9-1E5D-4336-B1B3-152F63E4D131}" type="slidenum">
              <a:rPr lang="en-US" smtClean="0"/>
              <a:t>33</a:t>
            </a:fld>
            <a:endParaRPr lang="en-US"/>
          </a:p>
        </p:txBody>
      </p:sp>
    </p:spTree>
    <p:extLst>
      <p:ext uri="{BB962C8B-B14F-4D97-AF65-F5344CB8AC3E}">
        <p14:creationId xmlns:p14="http://schemas.microsoft.com/office/powerpoint/2010/main" val="28667503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with all studies, this paper has a couple of limitations based on strategic (analytic) choices that were made”</a:t>
            </a:r>
          </a:p>
          <a:p>
            <a:endParaRPr lang="en-US" dirty="0"/>
          </a:p>
          <a:p>
            <a:r>
              <a:rPr lang="en-US" u="sng" dirty="0"/>
              <a:t>Future tests to run</a:t>
            </a:r>
            <a:r>
              <a:rPr lang="en-US" dirty="0"/>
              <a:t>:</a:t>
            </a:r>
          </a:p>
          <a:p>
            <a:r>
              <a:rPr lang="en-US" dirty="0"/>
              <a:t>Cross-lagged modeling</a:t>
            </a:r>
          </a:p>
          <a:p>
            <a:r>
              <a:rPr lang="en-US" dirty="0"/>
              <a:t>Relative importance test</a:t>
            </a:r>
          </a:p>
          <a:p>
            <a:endParaRPr lang="en-US" dirty="0"/>
          </a:p>
        </p:txBody>
      </p:sp>
      <p:sp>
        <p:nvSpPr>
          <p:cNvPr id="4" name="Slide Number Placeholder 3"/>
          <p:cNvSpPr>
            <a:spLocks noGrp="1"/>
          </p:cNvSpPr>
          <p:nvPr>
            <p:ph type="sldNum" sz="quarter" idx="5"/>
          </p:nvPr>
        </p:nvSpPr>
        <p:spPr/>
        <p:txBody>
          <a:bodyPr/>
          <a:lstStyle/>
          <a:p>
            <a:fld id="{C149EEB9-1E5D-4336-B1B3-152F63E4D131}" type="slidenum">
              <a:rPr lang="en-US" smtClean="0"/>
              <a:t>34</a:t>
            </a:fld>
            <a:endParaRPr lang="en-US"/>
          </a:p>
        </p:txBody>
      </p:sp>
    </p:spTree>
    <p:extLst>
      <p:ext uri="{BB962C8B-B14F-4D97-AF65-F5344CB8AC3E}">
        <p14:creationId xmlns:p14="http://schemas.microsoft.com/office/powerpoint/2010/main" val="33510565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Arial" panose="020B0604020202020204" pitchFamily="34" charset="0"/>
              <a:buAutoNum type="arabicParenR"/>
            </a:pPr>
            <a:r>
              <a:rPr lang="en-US" sz="1200" i="1" dirty="0"/>
              <a:t>How do we get all people to thrive in their organizations?</a:t>
            </a:r>
            <a:br>
              <a:rPr lang="en-US" sz="1200" i="1" dirty="0"/>
            </a:br>
            <a:br>
              <a:rPr lang="en-US" sz="1200" u="sng" dirty="0"/>
            </a:br>
            <a:r>
              <a:rPr lang="en-US" sz="1200" i="1" u="sng" dirty="0"/>
              <a:t>Diversity &amp; inclusion</a:t>
            </a:r>
            <a:r>
              <a:rPr lang="en-US" sz="1200" dirty="0"/>
              <a:t>	</a:t>
            </a:r>
            <a:r>
              <a:rPr lang="en-US" sz="1100" b="1" dirty="0"/>
              <a:t>Personnel Psychology (2019)</a:t>
            </a:r>
            <a:br>
              <a:rPr lang="en-US" sz="1200" dirty="0"/>
            </a:br>
            <a:endParaRPr lang="en-US" sz="1200" dirty="0"/>
          </a:p>
          <a:p>
            <a:pPr marL="457200" indent="-457200">
              <a:buFont typeface="Arial" panose="020B0604020202020204" pitchFamily="34" charset="0"/>
              <a:buAutoNum type="arabicParenR"/>
            </a:pPr>
            <a:r>
              <a:rPr lang="en-US" sz="1200" i="1" dirty="0"/>
              <a:t>How do we know that an organization’s human capital is deteriorating?</a:t>
            </a:r>
            <a:br>
              <a:rPr lang="en-US" sz="1200" i="1" dirty="0"/>
            </a:br>
            <a:br>
              <a:rPr lang="en-US" sz="1200" u="sng" dirty="0"/>
            </a:br>
            <a:r>
              <a:rPr lang="en-US" sz="1200" u="sng" dirty="0"/>
              <a:t>Incivility &amp; counterproductive work behavior (CWB)</a:t>
            </a:r>
            <a:r>
              <a:rPr lang="en-US" sz="1200" dirty="0"/>
              <a:t>	</a:t>
            </a:r>
            <a:r>
              <a:rPr lang="en-US" sz="1100" b="1" dirty="0"/>
              <a:t>Journal of Business Ethics (2020); Journal of Business Research (2020)</a:t>
            </a:r>
            <a:br>
              <a:rPr lang="en-US" sz="1200" dirty="0"/>
            </a:br>
            <a:endParaRPr lang="en-US" sz="1200" dirty="0"/>
          </a:p>
          <a:p>
            <a:pPr marL="457200" indent="-457200" defTabSz="914400">
              <a:lnSpc>
                <a:spcPct val="100000"/>
              </a:lnSpc>
              <a:spcBef>
                <a:spcPts val="0"/>
              </a:spcBef>
              <a:buFontTx/>
              <a:buAutoNum type="arabicParenR"/>
              <a:defRPr/>
            </a:pPr>
            <a:r>
              <a:rPr lang="en-US" sz="1200" i="1" dirty="0"/>
              <a:t>How do employees restore their ability to contribute to their organizations on a daily basis?</a:t>
            </a:r>
            <a:br>
              <a:rPr lang="en-US" sz="1200" i="1" dirty="0"/>
            </a:br>
            <a:br>
              <a:rPr lang="en-US" sz="1200" i="1" u="sng" dirty="0"/>
            </a:br>
            <a:r>
              <a:rPr lang="en-US" sz="1200" i="1" u="sng" dirty="0"/>
              <a:t>Sleep: </a:t>
            </a:r>
            <a:r>
              <a:rPr lang="en-US" sz="1200" dirty="0"/>
              <a:t>“</a:t>
            </a:r>
            <a:r>
              <a:rPr lang="en-US" sz="1100" dirty="0"/>
              <a:t>A conservation of resources theory approach to the multiple dimensions of sleep in organizational behavior”</a:t>
            </a:r>
            <a:endParaRPr lang="en-US" sz="1200" dirty="0"/>
          </a:p>
          <a:p>
            <a:endParaRPr lang="en-US" dirty="0"/>
          </a:p>
        </p:txBody>
      </p:sp>
      <p:sp>
        <p:nvSpPr>
          <p:cNvPr id="4" name="Slide Number Placeholder 3"/>
          <p:cNvSpPr>
            <a:spLocks noGrp="1"/>
          </p:cNvSpPr>
          <p:nvPr>
            <p:ph type="sldNum" sz="quarter" idx="5"/>
          </p:nvPr>
        </p:nvSpPr>
        <p:spPr/>
        <p:txBody>
          <a:bodyPr/>
          <a:lstStyle/>
          <a:p>
            <a:fld id="{C149EEB9-1E5D-4336-B1B3-152F63E4D131}" type="slidenum">
              <a:rPr lang="en-US" smtClean="0"/>
              <a:t>35</a:t>
            </a:fld>
            <a:endParaRPr lang="en-US"/>
          </a:p>
        </p:txBody>
      </p:sp>
    </p:spTree>
    <p:extLst>
      <p:ext uri="{BB962C8B-B14F-4D97-AF65-F5344CB8AC3E}">
        <p14:creationId xmlns:p14="http://schemas.microsoft.com/office/powerpoint/2010/main" val="7143256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Variance within the variance</a:t>
            </a:r>
          </a:p>
          <a:p>
            <a:r>
              <a:rPr lang="en-US" dirty="0"/>
              <a:t>Pattern that we would expect with ICCs</a:t>
            </a:r>
          </a:p>
          <a:p>
            <a:endParaRPr lang="en-US" dirty="0"/>
          </a:p>
          <a:p>
            <a:endParaRPr lang="en-US" dirty="0"/>
          </a:p>
          <a:p>
            <a:r>
              <a:rPr lang="en-US" dirty="0"/>
              <a:t>Behaviors are more consistent</a:t>
            </a:r>
          </a:p>
          <a:p>
            <a:r>
              <a:rPr lang="en-US" dirty="0"/>
              <a:t>Psychometrics vary day by day (attitude and cognition are influenced by so much more)</a:t>
            </a:r>
          </a:p>
        </p:txBody>
      </p:sp>
      <p:sp>
        <p:nvSpPr>
          <p:cNvPr id="4" name="Slide Number Placeholder 3"/>
          <p:cNvSpPr>
            <a:spLocks noGrp="1"/>
          </p:cNvSpPr>
          <p:nvPr>
            <p:ph type="sldNum" sz="quarter" idx="5"/>
          </p:nvPr>
        </p:nvSpPr>
        <p:spPr/>
        <p:txBody>
          <a:bodyPr/>
          <a:lstStyle/>
          <a:p>
            <a:fld id="{C149EEB9-1E5D-4336-B1B3-152F63E4D131}" type="slidenum">
              <a:rPr lang="en-US" smtClean="0"/>
              <a:t>38</a:t>
            </a:fld>
            <a:endParaRPr lang="en-US"/>
          </a:p>
        </p:txBody>
      </p:sp>
    </p:spTree>
    <p:extLst>
      <p:ext uri="{BB962C8B-B14F-4D97-AF65-F5344CB8AC3E}">
        <p14:creationId xmlns:p14="http://schemas.microsoft.com/office/powerpoint/2010/main" val="41783734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Reliabilities across days (reliability of each day and averaged across)</a:t>
            </a:r>
            <a:endParaRPr lang="en-US" dirty="0"/>
          </a:p>
        </p:txBody>
      </p:sp>
      <p:sp>
        <p:nvSpPr>
          <p:cNvPr id="4" name="Slide Number Placeholder 3"/>
          <p:cNvSpPr>
            <a:spLocks noGrp="1"/>
          </p:cNvSpPr>
          <p:nvPr>
            <p:ph type="sldNum" sz="quarter" idx="5"/>
          </p:nvPr>
        </p:nvSpPr>
        <p:spPr/>
        <p:txBody>
          <a:bodyPr/>
          <a:lstStyle/>
          <a:p>
            <a:fld id="{C149EEB9-1E5D-4336-B1B3-152F63E4D131}" type="slidenum">
              <a:rPr lang="en-US" smtClean="0"/>
              <a:t>39</a:t>
            </a:fld>
            <a:endParaRPr lang="en-US"/>
          </a:p>
        </p:txBody>
      </p:sp>
    </p:spTree>
    <p:extLst>
      <p:ext uri="{BB962C8B-B14F-4D97-AF65-F5344CB8AC3E}">
        <p14:creationId xmlns:p14="http://schemas.microsoft.com/office/powerpoint/2010/main" val="10443009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fits the data better than any combinations of either a three-factor model (</a:t>
            </a:r>
            <a:r>
              <a:rPr lang="en-US" sz="1200" i="1" kern="1200" dirty="0">
                <a:solidFill>
                  <a:schemeClr val="tx1"/>
                </a:solidFill>
                <a:effectLst/>
                <a:latin typeface="+mn-lt"/>
                <a:ea typeface="+mn-ea"/>
                <a:cs typeface="+mn-cs"/>
              </a:rPr>
              <a:t>Δ</a:t>
            </a:r>
            <a:r>
              <a:rPr lang="en-US" sz="1200" i="1" kern="1200" dirty="0">
                <a:solidFill>
                  <a:schemeClr val="tx1"/>
                </a:solidFill>
                <a:effectLst/>
                <a:latin typeface="+mn-lt"/>
                <a:ea typeface="+mn-ea"/>
                <a:cs typeface="+mn-cs"/>
                <a:sym typeface="Symbol" pitchFamily="2" charset="2"/>
              </a:rPr>
              <a:t></a:t>
            </a:r>
            <a:r>
              <a:rPr lang="en-US" sz="1200" kern="1200" baseline="30000" dirty="0">
                <a:solidFill>
                  <a:schemeClr val="tx1"/>
                </a:solidFill>
                <a:effectLst/>
                <a:latin typeface="+mn-lt"/>
                <a:ea typeface="+mn-ea"/>
                <a:cs typeface="+mn-cs"/>
              </a:rPr>
              <a:t>2 = </a:t>
            </a:r>
            <a:r>
              <a:rPr lang="en-US" sz="1200" kern="1200" dirty="0">
                <a:solidFill>
                  <a:schemeClr val="tx1"/>
                </a:solidFill>
                <a:effectLst/>
                <a:latin typeface="+mn-lt"/>
                <a:ea typeface="+mn-ea"/>
                <a:cs typeface="+mn-cs"/>
              </a:rPr>
              <a:t>261.12, </a:t>
            </a:r>
            <a:r>
              <a:rPr lang="en-US" sz="1200" i="1" kern="1200" dirty="0" err="1">
                <a:solidFill>
                  <a:schemeClr val="tx1"/>
                </a:solidFill>
                <a:effectLst/>
                <a:latin typeface="+mn-lt"/>
                <a:ea typeface="+mn-ea"/>
                <a:cs typeface="+mn-cs"/>
              </a:rPr>
              <a:t>Δ</a:t>
            </a:r>
            <a:r>
              <a:rPr lang="en-US" sz="1200" i="1" kern="1200" dirty="0">
                <a:solidFill>
                  <a:schemeClr val="tx1"/>
                </a:solidFill>
                <a:effectLst/>
                <a:latin typeface="+mn-lt"/>
                <a:ea typeface="+mn-ea"/>
                <a:cs typeface="+mn-cs"/>
              </a:rPr>
              <a:t> df =</a:t>
            </a:r>
            <a:r>
              <a:rPr lang="en-US" sz="1200" kern="1200" dirty="0">
                <a:solidFill>
                  <a:schemeClr val="tx1"/>
                </a:solidFill>
                <a:effectLst/>
                <a:latin typeface="+mn-lt"/>
                <a:ea typeface="+mn-ea"/>
                <a:cs typeface="+mn-cs"/>
              </a:rPr>
              <a:t>3, </a:t>
            </a:r>
            <a:r>
              <a:rPr lang="en-US" sz="1200" i="1" kern="1200" dirty="0">
                <a:solidFill>
                  <a:schemeClr val="tx1"/>
                </a:solidFill>
                <a:effectLst/>
                <a:latin typeface="+mn-lt"/>
                <a:ea typeface="+mn-ea"/>
                <a:cs typeface="+mn-cs"/>
              </a:rPr>
              <a:t>p</a:t>
            </a:r>
            <a:r>
              <a:rPr lang="en-US" sz="1200" kern="1200" dirty="0">
                <a:solidFill>
                  <a:schemeClr val="tx1"/>
                </a:solidFill>
                <a:effectLst/>
                <a:latin typeface="+mn-lt"/>
                <a:ea typeface="+mn-ea"/>
                <a:cs typeface="+mn-cs"/>
              </a:rPr>
              <a:t> ≤ .001), </a:t>
            </a:r>
          </a:p>
          <a:p>
            <a:r>
              <a:rPr lang="en-US" sz="1200" kern="1200" dirty="0">
                <a:solidFill>
                  <a:schemeClr val="tx1"/>
                </a:solidFill>
                <a:effectLst/>
                <a:latin typeface="+mn-lt"/>
                <a:ea typeface="+mn-ea"/>
                <a:cs typeface="+mn-cs"/>
              </a:rPr>
              <a:t>a two-factor model (</a:t>
            </a:r>
            <a:r>
              <a:rPr lang="en-US" sz="1200" i="1" kern="1200" dirty="0">
                <a:solidFill>
                  <a:schemeClr val="tx1"/>
                </a:solidFill>
                <a:effectLst/>
                <a:latin typeface="+mn-lt"/>
                <a:ea typeface="+mn-ea"/>
                <a:cs typeface="+mn-cs"/>
              </a:rPr>
              <a:t>Δ</a:t>
            </a:r>
            <a:r>
              <a:rPr lang="en-US" sz="1200" i="1" kern="1200" dirty="0">
                <a:solidFill>
                  <a:schemeClr val="tx1"/>
                </a:solidFill>
                <a:effectLst/>
                <a:latin typeface="+mn-lt"/>
                <a:ea typeface="+mn-ea"/>
                <a:cs typeface="+mn-cs"/>
                <a:sym typeface="Symbol" pitchFamily="2" charset="2"/>
              </a:rPr>
              <a:t></a:t>
            </a:r>
            <a:r>
              <a:rPr lang="en-US" sz="1200" kern="1200" baseline="30000" dirty="0">
                <a:solidFill>
                  <a:schemeClr val="tx1"/>
                </a:solidFill>
                <a:effectLst/>
                <a:latin typeface="+mn-lt"/>
                <a:ea typeface="+mn-ea"/>
                <a:cs typeface="+mn-cs"/>
              </a:rPr>
              <a:t>2 = </a:t>
            </a:r>
            <a:r>
              <a:rPr lang="en-US" sz="1200" kern="1200" dirty="0">
                <a:solidFill>
                  <a:schemeClr val="tx1"/>
                </a:solidFill>
                <a:effectLst/>
                <a:latin typeface="+mn-lt"/>
                <a:ea typeface="+mn-ea"/>
                <a:cs typeface="+mn-cs"/>
              </a:rPr>
              <a:t>944.02, </a:t>
            </a:r>
            <a:r>
              <a:rPr lang="en-US" sz="1200" i="1" kern="1200" dirty="0" err="1">
                <a:solidFill>
                  <a:schemeClr val="tx1"/>
                </a:solidFill>
                <a:effectLst/>
                <a:latin typeface="+mn-lt"/>
                <a:ea typeface="+mn-ea"/>
                <a:cs typeface="+mn-cs"/>
              </a:rPr>
              <a:t>Δ</a:t>
            </a:r>
            <a:r>
              <a:rPr lang="en-US" sz="1200" i="1" kern="1200" dirty="0">
                <a:solidFill>
                  <a:schemeClr val="tx1"/>
                </a:solidFill>
                <a:effectLst/>
                <a:latin typeface="+mn-lt"/>
                <a:ea typeface="+mn-ea"/>
                <a:cs typeface="+mn-cs"/>
              </a:rPr>
              <a:t> df = </a:t>
            </a:r>
            <a:r>
              <a:rPr lang="en-US" sz="1200" kern="1200" dirty="0">
                <a:solidFill>
                  <a:schemeClr val="tx1"/>
                </a:solidFill>
                <a:effectLst/>
                <a:latin typeface="+mn-lt"/>
                <a:ea typeface="+mn-ea"/>
                <a:cs typeface="+mn-cs"/>
              </a:rPr>
              <a:t>5, </a:t>
            </a:r>
            <a:r>
              <a:rPr lang="en-US" sz="1200" i="1" kern="1200" dirty="0">
                <a:solidFill>
                  <a:schemeClr val="tx1"/>
                </a:solidFill>
                <a:effectLst/>
                <a:latin typeface="+mn-lt"/>
                <a:ea typeface="+mn-ea"/>
                <a:cs typeface="+mn-cs"/>
              </a:rPr>
              <a:t>p</a:t>
            </a:r>
            <a:r>
              <a:rPr lang="en-US" sz="1200" kern="1200" dirty="0">
                <a:solidFill>
                  <a:schemeClr val="tx1"/>
                </a:solidFill>
                <a:effectLst/>
                <a:latin typeface="+mn-lt"/>
                <a:ea typeface="+mn-ea"/>
                <a:cs typeface="+mn-cs"/>
              </a:rPr>
              <a:t> ≤ .001), </a:t>
            </a:r>
          </a:p>
          <a:p>
            <a:r>
              <a:rPr lang="en-US" sz="1200" kern="1200" dirty="0">
                <a:solidFill>
                  <a:schemeClr val="tx1"/>
                </a:solidFill>
                <a:effectLst/>
                <a:latin typeface="+mn-lt"/>
                <a:ea typeface="+mn-ea"/>
                <a:cs typeface="+mn-cs"/>
              </a:rPr>
              <a:t>a one-factor model (</a:t>
            </a:r>
            <a:r>
              <a:rPr lang="en-US" sz="1200" i="1" kern="1200" dirty="0">
                <a:solidFill>
                  <a:schemeClr val="tx1"/>
                </a:solidFill>
                <a:effectLst/>
                <a:latin typeface="+mn-lt"/>
                <a:ea typeface="+mn-ea"/>
                <a:cs typeface="+mn-cs"/>
              </a:rPr>
              <a:t>Δ</a:t>
            </a:r>
            <a:r>
              <a:rPr lang="en-US" sz="1200" i="1" kern="1200" dirty="0">
                <a:solidFill>
                  <a:schemeClr val="tx1"/>
                </a:solidFill>
                <a:effectLst/>
                <a:latin typeface="+mn-lt"/>
                <a:ea typeface="+mn-ea"/>
                <a:cs typeface="+mn-cs"/>
                <a:sym typeface="Symbol" pitchFamily="2" charset="2"/>
              </a:rPr>
              <a:t></a:t>
            </a:r>
            <a:r>
              <a:rPr lang="en-US" sz="1200" kern="1200" baseline="30000" dirty="0">
                <a:solidFill>
                  <a:schemeClr val="tx1"/>
                </a:solidFill>
                <a:effectLst/>
                <a:latin typeface="+mn-lt"/>
                <a:ea typeface="+mn-ea"/>
                <a:cs typeface="+mn-cs"/>
              </a:rPr>
              <a:t>2 = </a:t>
            </a:r>
            <a:r>
              <a:rPr lang="en-US" sz="1200" kern="1200" dirty="0">
                <a:solidFill>
                  <a:schemeClr val="tx1"/>
                </a:solidFill>
                <a:effectLst/>
                <a:latin typeface="+mn-lt"/>
                <a:ea typeface="+mn-ea"/>
                <a:cs typeface="+mn-cs"/>
              </a:rPr>
              <a:t>1352.3, </a:t>
            </a:r>
            <a:r>
              <a:rPr lang="en-US" sz="1200" i="1" kern="1200" dirty="0" err="1">
                <a:solidFill>
                  <a:schemeClr val="tx1"/>
                </a:solidFill>
                <a:effectLst/>
                <a:latin typeface="+mn-lt"/>
                <a:ea typeface="+mn-ea"/>
                <a:cs typeface="+mn-cs"/>
              </a:rPr>
              <a:t>Δ</a:t>
            </a:r>
            <a:r>
              <a:rPr lang="en-US" sz="1200" i="1" kern="1200" dirty="0">
                <a:solidFill>
                  <a:schemeClr val="tx1"/>
                </a:solidFill>
                <a:effectLst/>
                <a:latin typeface="+mn-lt"/>
                <a:ea typeface="+mn-ea"/>
                <a:cs typeface="+mn-cs"/>
              </a:rPr>
              <a:t> df = </a:t>
            </a:r>
            <a:r>
              <a:rPr lang="en-US" sz="1200" kern="1200" dirty="0">
                <a:solidFill>
                  <a:schemeClr val="tx1"/>
                </a:solidFill>
                <a:effectLst/>
                <a:latin typeface="+mn-lt"/>
                <a:ea typeface="+mn-ea"/>
                <a:cs typeface="+mn-cs"/>
              </a:rPr>
              <a:t>6, </a:t>
            </a:r>
            <a:r>
              <a:rPr lang="en-US" sz="1200" i="1" kern="1200" dirty="0">
                <a:solidFill>
                  <a:schemeClr val="tx1"/>
                </a:solidFill>
                <a:effectLst/>
                <a:latin typeface="+mn-lt"/>
                <a:ea typeface="+mn-ea"/>
                <a:cs typeface="+mn-cs"/>
              </a:rPr>
              <a:t>p</a:t>
            </a:r>
            <a:r>
              <a:rPr lang="en-US" sz="1200" kern="1200" dirty="0">
                <a:solidFill>
                  <a:schemeClr val="tx1"/>
                </a:solidFill>
                <a:effectLst/>
                <a:latin typeface="+mn-lt"/>
                <a:ea typeface="+mn-ea"/>
                <a:cs typeface="+mn-cs"/>
              </a:rPr>
              <a:t> ≤ .001)</a:t>
            </a:r>
            <a:r>
              <a:rPr lang="en-US" dirty="0">
                <a:effectLst/>
              </a:rPr>
              <a:t> </a:t>
            </a:r>
            <a:endParaRPr lang="en-US" dirty="0"/>
          </a:p>
          <a:p>
            <a:endParaRPr lang="en-US" dirty="0"/>
          </a:p>
          <a:p>
            <a:endParaRPr lang="en-US" dirty="0"/>
          </a:p>
          <a:p>
            <a:r>
              <a:rPr lang="en-US" dirty="0" err="1"/>
              <a:t>Cmin</a:t>
            </a:r>
            <a:r>
              <a:rPr lang="en-US" dirty="0"/>
              <a:t> = Chi Square statistic</a:t>
            </a:r>
          </a:p>
          <a:p>
            <a:endParaRPr lang="en-US" dirty="0"/>
          </a:p>
          <a:p>
            <a:r>
              <a:rPr lang="en-US" dirty="0"/>
              <a:t>Df = Degrees of freedom</a:t>
            </a:r>
          </a:p>
          <a:p>
            <a:endParaRPr lang="en-US" dirty="0"/>
          </a:p>
          <a:p>
            <a:r>
              <a:rPr lang="en-US" dirty="0"/>
              <a:t>NFI = (</a:t>
            </a:r>
            <a:r>
              <a:rPr lang="en-US" sz="1200" kern="1200" dirty="0" err="1">
                <a:solidFill>
                  <a:schemeClr val="tx1"/>
                </a:solidFill>
                <a:effectLst/>
                <a:latin typeface="+mn-lt"/>
                <a:ea typeface="+mn-ea"/>
                <a:cs typeface="+mn-cs"/>
              </a:rPr>
              <a:t>Bentler-Bonett</a:t>
            </a:r>
            <a:r>
              <a:rPr lang="en-US" sz="1200" kern="1200" dirty="0">
                <a:solidFill>
                  <a:schemeClr val="tx1"/>
                </a:solidFill>
                <a:effectLst/>
                <a:latin typeface="+mn-lt"/>
                <a:ea typeface="+mn-ea"/>
                <a:cs typeface="+mn-cs"/>
              </a:rPr>
              <a:t>) Normed Fit Index </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RFI = </a:t>
            </a:r>
            <a:r>
              <a:rPr lang="en-US" sz="1200" i="0" kern="1200" dirty="0">
                <a:solidFill>
                  <a:schemeClr val="tx1"/>
                </a:solidFill>
                <a:effectLst/>
                <a:latin typeface="+mn-lt"/>
                <a:ea typeface="+mn-ea"/>
                <a:cs typeface="+mn-cs"/>
              </a:rPr>
              <a:t>Relative fit index </a:t>
            </a:r>
            <a:endParaRPr lang="en-US" i="0" dirty="0"/>
          </a:p>
          <a:p>
            <a:endParaRPr lang="en-US" dirty="0"/>
          </a:p>
          <a:p>
            <a:r>
              <a:rPr lang="en-US" dirty="0"/>
              <a:t>IFI = (</a:t>
            </a:r>
            <a:r>
              <a:rPr lang="en-US" sz="1200" kern="1200" dirty="0" err="1">
                <a:solidFill>
                  <a:schemeClr val="tx1"/>
                </a:solidFill>
                <a:effectLst/>
                <a:latin typeface="+mn-lt"/>
                <a:ea typeface="+mn-ea"/>
                <a:cs typeface="+mn-cs"/>
              </a:rPr>
              <a:t>Bollen’s</a:t>
            </a:r>
            <a:r>
              <a:rPr lang="en-US" sz="1200" kern="1200" dirty="0">
                <a:solidFill>
                  <a:schemeClr val="tx1"/>
                </a:solidFill>
                <a:effectLst/>
                <a:latin typeface="+mn-lt"/>
                <a:ea typeface="+mn-ea"/>
                <a:cs typeface="+mn-cs"/>
              </a:rPr>
              <a:t>) Incremental Fit Index </a:t>
            </a:r>
            <a:endParaRPr lang="en-US" dirty="0"/>
          </a:p>
          <a:p>
            <a:endParaRPr lang="en-US" dirty="0"/>
          </a:p>
          <a:p>
            <a:r>
              <a:rPr lang="en-US" dirty="0"/>
              <a:t>TLI = </a:t>
            </a:r>
            <a:r>
              <a:rPr lang="en-US" sz="1200" b="0" i="0" u="none" strike="noStrike" kern="1200" dirty="0">
                <a:solidFill>
                  <a:schemeClr val="tx1"/>
                </a:solidFill>
                <a:effectLst/>
                <a:latin typeface="+mn-lt"/>
                <a:ea typeface="+mn-ea"/>
                <a:cs typeface="+mn-cs"/>
              </a:rPr>
              <a:t>Tukey-Lewis index</a:t>
            </a:r>
            <a:endParaRPr lang="en-US" dirty="0"/>
          </a:p>
          <a:p>
            <a:endParaRPr lang="en-US" dirty="0"/>
          </a:p>
          <a:p>
            <a:r>
              <a:rPr lang="en-US" dirty="0"/>
              <a:t>CFI = Comparative fit index</a:t>
            </a:r>
          </a:p>
          <a:p>
            <a:endParaRPr lang="en-US" dirty="0"/>
          </a:p>
          <a:p>
            <a:r>
              <a:rPr lang="en-US" dirty="0"/>
              <a:t>RMSEA = </a:t>
            </a:r>
            <a:r>
              <a:rPr lang="en-US" sz="1200" b="0" i="0" u="none" strike="noStrike" kern="1200" dirty="0">
                <a:solidFill>
                  <a:schemeClr val="tx1"/>
                </a:solidFill>
                <a:effectLst/>
                <a:latin typeface="+mn-lt"/>
                <a:ea typeface="+mn-ea"/>
                <a:cs typeface="+mn-cs"/>
              </a:rPr>
              <a:t>root mean square error of approximation</a:t>
            </a:r>
            <a:endParaRPr lang="en-US" dirty="0"/>
          </a:p>
          <a:p>
            <a:endParaRPr lang="en-US" dirty="0"/>
          </a:p>
          <a:p>
            <a:r>
              <a:rPr lang="en-US" dirty="0"/>
              <a:t>RMSEA CI = </a:t>
            </a:r>
            <a:r>
              <a:rPr lang="en-US" sz="1200" b="0" i="0" u="none" strike="noStrike" kern="1200" dirty="0">
                <a:solidFill>
                  <a:schemeClr val="tx1"/>
                </a:solidFill>
                <a:effectLst/>
                <a:latin typeface="+mn-lt"/>
                <a:ea typeface="+mn-ea"/>
                <a:cs typeface="+mn-cs"/>
              </a:rPr>
              <a:t>root mean square error of approximation confidence interval</a:t>
            </a:r>
            <a:endParaRPr lang="en-US" dirty="0"/>
          </a:p>
        </p:txBody>
      </p:sp>
      <p:sp>
        <p:nvSpPr>
          <p:cNvPr id="4" name="Slide Number Placeholder 3"/>
          <p:cNvSpPr>
            <a:spLocks noGrp="1"/>
          </p:cNvSpPr>
          <p:nvPr>
            <p:ph type="sldNum" sz="quarter" idx="5"/>
          </p:nvPr>
        </p:nvSpPr>
        <p:spPr/>
        <p:txBody>
          <a:bodyPr/>
          <a:lstStyle/>
          <a:p>
            <a:fld id="{C149EEB9-1E5D-4336-B1B3-152F63E4D131}" type="slidenum">
              <a:rPr lang="en-US" smtClean="0"/>
              <a:t>41</a:t>
            </a:fld>
            <a:endParaRPr lang="en-US"/>
          </a:p>
        </p:txBody>
      </p:sp>
    </p:spTree>
    <p:extLst>
      <p:ext uri="{BB962C8B-B14F-4D97-AF65-F5344CB8AC3E}">
        <p14:creationId xmlns:p14="http://schemas.microsoft.com/office/powerpoint/2010/main" val="41337202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(Introduces axes and lines)</a:t>
            </a:r>
          </a:p>
          <a:p>
            <a:endParaRPr lang="en-US" dirty="0"/>
          </a:p>
          <a:p>
            <a:r>
              <a:rPr lang="en-US" dirty="0"/>
              <a:t>Same pattern regardless of surface acting</a:t>
            </a:r>
          </a:p>
        </p:txBody>
      </p:sp>
      <p:sp>
        <p:nvSpPr>
          <p:cNvPr id="4" name="Slide Number Placeholder 3"/>
          <p:cNvSpPr>
            <a:spLocks noGrp="1"/>
          </p:cNvSpPr>
          <p:nvPr>
            <p:ph type="sldNum" sz="quarter" idx="5"/>
          </p:nvPr>
        </p:nvSpPr>
        <p:spPr/>
        <p:txBody>
          <a:bodyPr/>
          <a:lstStyle/>
          <a:p>
            <a:fld id="{C149EEB9-1E5D-4336-B1B3-152F63E4D131}" type="slidenum">
              <a:rPr lang="en-US" smtClean="0"/>
              <a:t>42</a:t>
            </a:fld>
            <a:endParaRPr lang="en-US"/>
          </a:p>
        </p:txBody>
      </p:sp>
    </p:spTree>
    <p:extLst>
      <p:ext uri="{BB962C8B-B14F-4D97-AF65-F5344CB8AC3E}">
        <p14:creationId xmlns:p14="http://schemas.microsoft.com/office/powerpoint/2010/main" val="1829757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Job burnout is important sign of a </a:t>
            </a:r>
            <a:r>
              <a:rPr lang="en-US" dirty="0" err="1"/>
              <a:t>deteriorizing</a:t>
            </a:r>
            <a:r>
              <a:rPr lang="en-US" dirty="0"/>
              <a:t> human capital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COVID made it worst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C-level not exempt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know through popular press that job burnout is a HUGE problem for </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dirty="0"/>
              <a:t>Human capital</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dirty="0"/>
              <a:t>Individual problem</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endParaRPr lang="en-US" dirty="0"/>
          </a:p>
          <a:p>
            <a:r>
              <a:rPr lang="en-US" dirty="0"/>
              <a:t>Burnout is the absence of sustainability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do we know?</a:t>
            </a:r>
          </a:p>
          <a:p>
            <a:r>
              <a:rPr lang="en-US" dirty="0"/>
              <a:t>Job burnout refers to t</a:t>
            </a:r>
            <a:r>
              <a:rPr lang="en-US" sz="1200" b="0" i="0" u="none" strike="noStrike" kern="1200" dirty="0">
                <a:solidFill>
                  <a:schemeClr val="tx1"/>
                </a:solidFill>
                <a:effectLst/>
                <a:latin typeface="+mn-lt"/>
                <a:ea typeface="+mn-ea"/>
                <a:cs typeface="+mn-cs"/>
              </a:rPr>
              <a:t>he state of affective, psychological, and cognitive fatigue with general disinterest in the job (</a:t>
            </a:r>
            <a:r>
              <a:rPr lang="en-US" sz="1200" b="0" i="0" u="none" strike="noStrike" kern="1200" dirty="0" err="1">
                <a:solidFill>
                  <a:schemeClr val="tx1"/>
                </a:solidFill>
                <a:effectLst/>
                <a:latin typeface="+mn-lt"/>
                <a:ea typeface="+mn-ea"/>
                <a:cs typeface="+mn-cs"/>
              </a:rPr>
              <a:t>Shirom</a:t>
            </a:r>
            <a:r>
              <a:rPr lang="en-US" sz="1200" b="0" i="0" u="none" strike="noStrike" kern="1200" dirty="0">
                <a:solidFill>
                  <a:schemeClr val="tx1"/>
                </a:solidFill>
                <a:effectLst/>
                <a:latin typeface="+mn-lt"/>
                <a:ea typeface="+mn-ea"/>
                <a:cs typeface="+mn-cs"/>
              </a:rPr>
              <a:t> &amp; Melamed, 2006).</a:t>
            </a:r>
          </a:p>
          <a:p>
            <a:pPr fontAlgn="base"/>
            <a:r>
              <a:rPr lang="en-US" sz="1200" b="0" i="0" u="none" strike="noStrike" kern="1200" dirty="0">
                <a:solidFill>
                  <a:schemeClr val="tx1"/>
                </a:solidFill>
                <a:effectLst/>
                <a:latin typeface="+mn-lt"/>
                <a:ea typeface="+mn-ea"/>
                <a:cs typeface="+mn-cs"/>
              </a:rPr>
              <a:t>It matters for organizations: Experiencing burnout is associated with reduced professional efficacy.</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Personality factors: Demographic (age, work experience, marital status, education)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Personality (</a:t>
            </a:r>
            <a:r>
              <a:rPr lang="en-US" sz="1200" kern="1200" dirty="0">
                <a:solidFill>
                  <a:schemeClr val="tx1"/>
                </a:solidFill>
                <a:effectLst/>
                <a:latin typeface="+mn-lt"/>
                <a:ea typeface="+mn-ea"/>
                <a:cs typeface="+mn-cs"/>
              </a:rPr>
              <a:t>low levels of hardiness, external locus of control, passive, defensive, lower self-esteem neuroticism, Type-A behavior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Attitude: High expectations in the job,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Situational factors: job demands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There’s a piece missing: </a:t>
            </a:r>
            <a:r>
              <a:rPr lang="en-US" sz="1200" dirty="0"/>
              <a:t>Employees’ daily inability to return to relatively stable equilibrium is implicated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endParaRPr lang="en-US" dirty="0"/>
          </a:p>
          <a:p>
            <a:r>
              <a:rPr lang="en-US" dirty="0"/>
              <a:t>Burnout is a logical extension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started this talked with the story of how job burnout was salient to most people I was bartending with.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Job Burnout is not something that I was the sole person experiencing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Job burnout is directly relevant human sustainability at work because it is the lack thereof; a good way to operationalize human sustainability</a:t>
            </a:r>
          </a:p>
          <a:p>
            <a:endParaRPr lang="en-US" dirty="0"/>
          </a:p>
          <a:p>
            <a:pPr fontAlgn="base"/>
            <a:endParaRPr lang="en-US" b="0" i="0" u="none" strike="noStrike" kern="1200" dirty="0">
              <a:solidFill>
                <a:schemeClr val="tx1"/>
              </a:solidFill>
              <a:effectLst/>
              <a:latin typeface="+mn-lt"/>
              <a:ea typeface="+mn-ea"/>
              <a:cs typeface="+mn-cs"/>
            </a:endParaRPr>
          </a:p>
          <a:p>
            <a:r>
              <a:rPr lang="en-US" dirty="0"/>
              <a:t>Since May 2019, the WHO </a:t>
            </a:r>
            <a:r>
              <a:rPr lang="en-US" b="0" i="0" u="none" strike="noStrike" kern="1200" dirty="0">
                <a:solidFill>
                  <a:schemeClr val="tx1"/>
                </a:solidFill>
                <a:effectLst/>
                <a:latin typeface="+mn-lt"/>
                <a:ea typeface="+mn-ea"/>
                <a:cs typeface="+mn-cs"/>
              </a:rPr>
              <a:t>included Job burnout in the International Classification of Diseases (ICD-11) as an occupational phenomenon.</a:t>
            </a:r>
            <a:endParaRPr lang="en-US" dirty="0"/>
          </a:p>
          <a:p>
            <a:endParaRPr lang="en-US" dirty="0"/>
          </a:p>
          <a:p>
            <a:endParaRPr lang="en-US"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C149EEB9-1E5D-4336-B1B3-152F63E4D131}" type="slidenum">
              <a:rPr lang="en-US" smtClean="0"/>
              <a:t>3</a:t>
            </a:fld>
            <a:endParaRPr lang="en-US"/>
          </a:p>
        </p:txBody>
      </p:sp>
    </p:spTree>
    <p:extLst>
      <p:ext uri="{BB962C8B-B14F-4D97-AF65-F5344CB8AC3E}">
        <p14:creationId xmlns:p14="http://schemas.microsoft.com/office/powerpoint/2010/main" val="25955264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most conservative results (WITH controls are presented)</a:t>
            </a:r>
          </a:p>
        </p:txBody>
      </p:sp>
      <p:sp>
        <p:nvSpPr>
          <p:cNvPr id="4" name="Slide Number Placeholder 3"/>
          <p:cNvSpPr>
            <a:spLocks noGrp="1"/>
          </p:cNvSpPr>
          <p:nvPr>
            <p:ph type="sldNum" sz="quarter" idx="5"/>
          </p:nvPr>
        </p:nvSpPr>
        <p:spPr/>
        <p:txBody>
          <a:bodyPr/>
          <a:lstStyle/>
          <a:p>
            <a:fld id="{C149EEB9-1E5D-4336-B1B3-152F63E4D131}" type="slidenum">
              <a:rPr lang="en-US" smtClean="0"/>
              <a:t>43</a:t>
            </a:fld>
            <a:endParaRPr lang="en-US"/>
          </a:p>
        </p:txBody>
      </p:sp>
    </p:spTree>
    <p:extLst>
      <p:ext uri="{BB962C8B-B14F-4D97-AF65-F5344CB8AC3E}">
        <p14:creationId xmlns:p14="http://schemas.microsoft.com/office/powerpoint/2010/main" val="18343709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 all sleep is created equal</a:t>
            </a:r>
          </a:p>
          <a:p>
            <a:endParaRPr lang="en-US" dirty="0"/>
          </a:p>
          <a:p>
            <a:r>
              <a:rPr lang="en-US" dirty="0"/>
              <a:t>What happens during sleep? (variance in numbers)</a:t>
            </a:r>
          </a:p>
          <a:p>
            <a:endParaRPr lang="en-US" dirty="0"/>
          </a:p>
          <a:p>
            <a:r>
              <a:rPr lang="en-US" dirty="0"/>
              <a:t>Each night’s sleep has its own internal structure; every night is a unique sleep pattern for the individual</a:t>
            </a:r>
          </a:p>
          <a:p>
            <a:endParaRPr lang="en-US" dirty="0"/>
          </a:p>
          <a:p>
            <a:r>
              <a:rPr lang="en-US" dirty="0"/>
              <a:t>Shift is the qualitative nature of the process? Same amount of REM</a:t>
            </a:r>
          </a:p>
          <a:p>
            <a:endParaRPr lang="en-US" dirty="0"/>
          </a:p>
          <a:p>
            <a:r>
              <a:rPr lang="en-US" dirty="0"/>
              <a:t>Sleep may be divided into two phases</a:t>
            </a:r>
          </a:p>
          <a:p>
            <a:r>
              <a:rPr lang="en-US" dirty="0"/>
              <a:t>	Non-rapid eye movement (NREM) sleep </a:t>
            </a:r>
          </a:p>
          <a:p>
            <a:r>
              <a:rPr lang="en-US" dirty="0"/>
              <a:t>	Rapid eye movement (REM) sleep</a:t>
            </a:r>
          </a:p>
          <a:p>
            <a:r>
              <a:rPr lang="en-US" dirty="0"/>
              <a:t>The states vary in occurrences each night and in length each cycle</a:t>
            </a:r>
          </a:p>
          <a:p>
            <a:r>
              <a:rPr lang="en-US" dirty="0"/>
              <a:t>Repeat on average every 90 minutes</a:t>
            </a:r>
          </a:p>
          <a:p>
            <a:r>
              <a:rPr lang="en-US" dirty="0"/>
              <a:t>Punctuated by brief moments of awakening between transitions</a:t>
            </a:r>
          </a:p>
        </p:txBody>
      </p:sp>
      <p:sp>
        <p:nvSpPr>
          <p:cNvPr id="4" name="Slide Number Placeholder 3"/>
          <p:cNvSpPr>
            <a:spLocks noGrp="1"/>
          </p:cNvSpPr>
          <p:nvPr>
            <p:ph type="sldNum" sz="quarter" idx="5"/>
          </p:nvPr>
        </p:nvSpPr>
        <p:spPr/>
        <p:txBody>
          <a:bodyPr/>
          <a:lstStyle/>
          <a:p>
            <a:fld id="{C149EEB9-1E5D-4336-B1B3-152F63E4D131}" type="slidenum">
              <a:rPr lang="en-US" smtClean="0"/>
              <a:t>49</a:t>
            </a:fld>
            <a:endParaRPr lang="en-US"/>
          </a:p>
        </p:txBody>
      </p:sp>
    </p:spTree>
    <p:extLst>
      <p:ext uri="{BB962C8B-B14F-4D97-AF65-F5344CB8AC3E}">
        <p14:creationId xmlns:p14="http://schemas.microsoft.com/office/powerpoint/2010/main" val="4765938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2000" dirty="0"/>
              <a:t>Sleep and burnout are in opposition</a:t>
            </a:r>
          </a:p>
          <a:p>
            <a:pPr lvl="1"/>
            <a:endParaRPr lang="en-US" sz="2000" dirty="0"/>
          </a:p>
          <a:p>
            <a:pPr lvl="1"/>
            <a:r>
              <a:rPr lang="en-US" sz="2000" dirty="0"/>
              <a:t>Americans are working longer hours, cutting into sleep</a:t>
            </a:r>
          </a:p>
          <a:p>
            <a:pPr lvl="1"/>
            <a:r>
              <a:rPr lang="en-US" sz="2000" dirty="0"/>
              <a:t>Yearly estimated loss 1.2 million days of work</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Sleep is understood to be the state of (reversible) immobility consisting of greatly diminished physical responsiveness, in the sense that it can be distinguished from coma or anesthesia by its rapid reversibility (Siegel, 2005) </a:t>
            </a:r>
            <a:endParaRPr lang="en-US" dirty="0"/>
          </a:p>
          <a:p>
            <a:endParaRPr lang="en-US" dirty="0"/>
          </a:p>
        </p:txBody>
      </p:sp>
      <p:sp>
        <p:nvSpPr>
          <p:cNvPr id="4" name="Slide Number Placeholder 3"/>
          <p:cNvSpPr>
            <a:spLocks noGrp="1"/>
          </p:cNvSpPr>
          <p:nvPr>
            <p:ph type="sldNum" sz="quarter" idx="5"/>
          </p:nvPr>
        </p:nvSpPr>
        <p:spPr/>
        <p:txBody>
          <a:bodyPr/>
          <a:lstStyle/>
          <a:p>
            <a:fld id="{C149EEB9-1E5D-4336-B1B3-152F63E4D131}" type="slidenum">
              <a:rPr lang="en-US" smtClean="0"/>
              <a:t>4</a:t>
            </a:fld>
            <a:endParaRPr lang="en-US"/>
          </a:p>
        </p:txBody>
      </p:sp>
    </p:spTree>
    <p:extLst>
      <p:ext uri="{BB962C8B-B14F-4D97-AF65-F5344CB8AC3E}">
        <p14:creationId xmlns:p14="http://schemas.microsoft.com/office/powerpoint/2010/main" val="37369521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sleep quantity and sleep quality exert independent effects on relevant outcomes (</a:t>
            </a:r>
            <a:r>
              <a:rPr lang="en-US" sz="1200" kern="1200" dirty="0" err="1">
                <a:solidFill>
                  <a:schemeClr val="tx1"/>
                </a:solidFill>
                <a:effectLst/>
                <a:latin typeface="+mn-lt"/>
                <a:ea typeface="+mn-ea"/>
                <a:cs typeface="+mn-cs"/>
              </a:rPr>
              <a:t>Hursh</a:t>
            </a:r>
            <a:r>
              <a:rPr lang="en-US" sz="1200" kern="1200" dirty="0">
                <a:solidFill>
                  <a:schemeClr val="tx1"/>
                </a:solidFill>
                <a:effectLst/>
                <a:latin typeface="+mn-lt"/>
                <a:ea typeface="+mn-ea"/>
                <a:cs typeface="+mn-cs"/>
              </a:rPr>
              <a:t> et al., 2004). </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Sleep quantity and quality are conceptually distinct constructs. </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One could sleep many hours in a given night, but have fitful sleep that is frequently punctuated with awakenings.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Alternatively, one could sleep a few hours soundly.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Sleep quantity and quality are empirically distinct constructs as well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Barnes, </a:t>
            </a:r>
            <a:r>
              <a:rPr lang="en-US" sz="1200" kern="1200" dirty="0" err="1">
                <a:solidFill>
                  <a:schemeClr val="tx1"/>
                </a:solidFill>
                <a:effectLst/>
                <a:latin typeface="+mn-lt"/>
                <a:ea typeface="+mn-ea"/>
                <a:cs typeface="+mn-cs"/>
              </a:rPr>
              <a:t>Schaubroeck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Huth</a:t>
            </a:r>
            <a:r>
              <a:rPr lang="en-US" sz="1200" kern="1200" dirty="0">
                <a:solidFill>
                  <a:schemeClr val="tx1"/>
                </a:solidFill>
                <a:effectLst/>
                <a:latin typeface="+mn-lt"/>
                <a:ea typeface="+mn-ea"/>
                <a:cs typeface="+mn-cs"/>
              </a:rPr>
              <a:t>, &amp; </a:t>
            </a:r>
            <a:r>
              <a:rPr lang="en-US" sz="1200" kern="1200" dirty="0" err="1">
                <a:solidFill>
                  <a:schemeClr val="tx1"/>
                </a:solidFill>
                <a:effectLst/>
                <a:latin typeface="+mn-lt"/>
                <a:ea typeface="+mn-ea"/>
                <a:cs typeface="+mn-cs"/>
              </a:rPr>
              <a:t>Ghumman</a:t>
            </a:r>
            <a:r>
              <a:rPr lang="en-US" sz="1200" kern="1200" dirty="0">
                <a:solidFill>
                  <a:schemeClr val="tx1"/>
                </a:solidFill>
                <a:effectLst/>
                <a:latin typeface="+mn-lt"/>
                <a:ea typeface="+mn-ea"/>
                <a:cs typeface="+mn-cs"/>
              </a:rPr>
              <a:t> (2011) report a within-person correlation between sleep quantity and quality of .14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Barnes, </a:t>
            </a:r>
            <a:r>
              <a:rPr lang="en-US" sz="1200" kern="1200" dirty="0" err="1">
                <a:solidFill>
                  <a:schemeClr val="tx1"/>
                </a:solidFill>
                <a:effectLst/>
                <a:latin typeface="+mn-lt"/>
                <a:ea typeface="+mn-ea"/>
                <a:cs typeface="+mn-cs"/>
              </a:rPr>
              <a:t>Lucianetti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Bhave</a:t>
            </a:r>
            <a:r>
              <a:rPr lang="en-US" sz="1200" kern="1200" dirty="0">
                <a:solidFill>
                  <a:schemeClr val="tx1"/>
                </a:solidFill>
                <a:effectLst/>
                <a:latin typeface="+mn-lt"/>
                <a:ea typeface="+mn-ea"/>
                <a:cs typeface="+mn-cs"/>
              </a:rPr>
              <a:t>, and Christian (2015) report a between-person correlation between sleep quantity and quality of .20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my data = between (.28) within (.30)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Obj. sleep quant &amp;  subj. sleep quant: .11*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Obj. sleep quant &amp;  subj. sleep quant:.15***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Subj. sleep quant &amp;  subj. sleep qual: .26 ***</a:t>
            </a:r>
          </a:p>
          <a:p>
            <a:endParaRPr lang="en-US" dirty="0"/>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Sleep quantity refers to the amount of time an individual spends in a sleeping state, whereas sleep quality refers to difficulty of falling asleep, staying asleep, and the number of awakenings experienced in the night (Harvey, Stinson, Whitaker, Moskovitz, &amp; Virk, 2008; Scott &amp; Judge, 2006) </a:t>
            </a:r>
            <a:endParaRPr lang="en-US" dirty="0"/>
          </a:p>
          <a:p>
            <a:endParaRPr lang="en-US"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“too little sleep (&lt;6 h)” a risk factor for clinical burnout (Anxiety and Depression resulting from chronic life stressors) (</a:t>
            </a:r>
            <a:r>
              <a:rPr lang="en-US" sz="1200" b="0" kern="1200" dirty="0" err="1">
                <a:solidFill>
                  <a:schemeClr val="tx1"/>
                </a:solidFill>
                <a:effectLst/>
                <a:latin typeface="+mn-lt"/>
                <a:ea typeface="+mn-ea"/>
                <a:cs typeface="+mn-cs"/>
              </a:rPr>
              <a:t>Söderström</a:t>
            </a:r>
            <a:r>
              <a:rPr lang="en-US" sz="1200" b="0" kern="1200" dirty="0">
                <a:solidFill>
                  <a:schemeClr val="tx1"/>
                </a:solidFill>
                <a:effectLst/>
                <a:latin typeface="+mn-lt"/>
                <a:ea typeface="+mn-ea"/>
                <a:cs typeface="+mn-cs"/>
              </a:rPr>
              <a:t> et al., 2012 JOHP)</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C149EEB9-1E5D-4336-B1B3-152F63E4D131}" type="slidenum">
              <a:rPr lang="en-US" smtClean="0"/>
              <a:t>5</a:t>
            </a:fld>
            <a:endParaRPr lang="en-US"/>
          </a:p>
        </p:txBody>
      </p:sp>
    </p:spTree>
    <p:extLst>
      <p:ext uri="{BB962C8B-B14F-4D97-AF65-F5344CB8AC3E}">
        <p14:creationId xmlns:p14="http://schemas.microsoft.com/office/powerpoint/2010/main" val="4484472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Sleep quantity and quality are conceptually distinct constructs. </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One could sleep many hours in a given night, but have fitful sleep that is frequently punctuated with awakenings.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Alternatively, one could sleep a few hours soundly.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Sleep quantity and quality are empirically distinct constructs as well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Barnes, </a:t>
            </a:r>
            <a:r>
              <a:rPr lang="en-US" sz="1200" kern="1200" dirty="0" err="1">
                <a:solidFill>
                  <a:schemeClr val="tx1"/>
                </a:solidFill>
                <a:effectLst/>
                <a:latin typeface="+mn-lt"/>
                <a:ea typeface="+mn-ea"/>
                <a:cs typeface="+mn-cs"/>
              </a:rPr>
              <a:t>Schaubroeck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Huth</a:t>
            </a:r>
            <a:r>
              <a:rPr lang="en-US" sz="1200" kern="1200" dirty="0">
                <a:solidFill>
                  <a:schemeClr val="tx1"/>
                </a:solidFill>
                <a:effectLst/>
                <a:latin typeface="+mn-lt"/>
                <a:ea typeface="+mn-ea"/>
                <a:cs typeface="+mn-cs"/>
              </a:rPr>
              <a:t>, &amp; </a:t>
            </a:r>
            <a:r>
              <a:rPr lang="en-US" sz="1200" kern="1200" dirty="0" err="1">
                <a:solidFill>
                  <a:schemeClr val="tx1"/>
                </a:solidFill>
                <a:effectLst/>
                <a:latin typeface="+mn-lt"/>
                <a:ea typeface="+mn-ea"/>
                <a:cs typeface="+mn-cs"/>
              </a:rPr>
              <a:t>Ghumman</a:t>
            </a:r>
            <a:r>
              <a:rPr lang="en-US" sz="1200" kern="1200" dirty="0">
                <a:solidFill>
                  <a:schemeClr val="tx1"/>
                </a:solidFill>
                <a:effectLst/>
                <a:latin typeface="+mn-lt"/>
                <a:ea typeface="+mn-ea"/>
                <a:cs typeface="+mn-cs"/>
              </a:rPr>
              <a:t> (2011) report a within-person correlation between sleep quantity and quality of -.14. </a:t>
            </a:r>
            <a:endParaRPr lang="en-US" dirty="0"/>
          </a:p>
          <a:p>
            <a:endParaRPr lang="en-US" dirty="0"/>
          </a:p>
          <a:p>
            <a:endParaRPr lang="en-US" dirty="0"/>
          </a:p>
          <a:p>
            <a:r>
              <a:rPr lang="en-US" dirty="0"/>
              <a:t>Sleep is believed to be a restorative process</a:t>
            </a:r>
          </a:p>
          <a:p>
            <a:endParaRPr lang="en-US" dirty="0"/>
          </a:p>
          <a:p>
            <a:r>
              <a:rPr lang="en-US" dirty="0"/>
              <a:t>Sleep deprivation (clinical) = Fatal insomnia</a:t>
            </a:r>
          </a:p>
          <a:p>
            <a:r>
              <a:rPr lang="en-US" sz="1200" b="0" i="0" u="none" strike="noStrike" kern="1200" dirty="0">
                <a:solidFill>
                  <a:schemeClr val="tx1"/>
                </a:solidFill>
                <a:effectLst/>
                <a:latin typeface="+mn-lt"/>
                <a:ea typeface="+mn-ea"/>
                <a:cs typeface="+mn-cs"/>
              </a:rPr>
              <a:t>rare disorder that results in </a:t>
            </a:r>
            <a:r>
              <a:rPr lang="en-US" sz="1200" b="0" i="0" u="none" strike="noStrike" kern="1200" dirty="0">
                <a:solidFill>
                  <a:schemeClr val="tx1"/>
                </a:solidFill>
                <a:effectLst/>
                <a:latin typeface="+mn-lt"/>
                <a:ea typeface="+mn-ea"/>
                <a:cs typeface="+mn-cs"/>
                <a:hlinkClick r:id="rId3" tooltip="Insomnia"/>
              </a:rPr>
              <a:t>trouble sleeping</a:t>
            </a:r>
            <a:r>
              <a:rPr lang="en-US" sz="1200" b="0" i="0" u="none" strike="noStrike" kern="1200" dirty="0">
                <a:solidFill>
                  <a:schemeClr val="tx1"/>
                </a:solidFill>
                <a:effectLst/>
                <a:latin typeface="+mn-lt"/>
                <a:ea typeface="+mn-ea"/>
                <a:cs typeface="+mn-cs"/>
              </a:rPr>
              <a:t>, resulting in death within a few months to a few years.</a:t>
            </a:r>
          </a:p>
          <a:p>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Assume that sleep is one unidimensional phenomenon</a:t>
            </a:r>
          </a:p>
          <a:p>
            <a:r>
              <a:rPr lang="en-US" sz="1200" b="0" i="0" u="none" strike="noStrike" kern="1200" dirty="0">
                <a:solidFill>
                  <a:schemeClr val="tx1"/>
                </a:solidFill>
                <a:effectLst/>
                <a:latin typeface="+mn-lt"/>
                <a:ea typeface="+mn-ea"/>
                <a:cs typeface="+mn-cs"/>
              </a:rPr>
              <a:t>the brain does not reside in one single physiological state across the 24-hour day</a:t>
            </a:r>
            <a:endParaRPr lang="en-US" dirty="0"/>
          </a:p>
        </p:txBody>
      </p:sp>
      <p:sp>
        <p:nvSpPr>
          <p:cNvPr id="4" name="Slide Number Placeholder 3"/>
          <p:cNvSpPr>
            <a:spLocks noGrp="1"/>
          </p:cNvSpPr>
          <p:nvPr>
            <p:ph type="sldNum" sz="quarter" idx="5"/>
          </p:nvPr>
        </p:nvSpPr>
        <p:spPr/>
        <p:txBody>
          <a:bodyPr/>
          <a:lstStyle/>
          <a:p>
            <a:fld id="{C149EEB9-1E5D-4336-B1B3-152F63E4D131}" type="slidenum">
              <a:rPr lang="en-US" smtClean="0"/>
              <a:t>6</a:t>
            </a:fld>
            <a:endParaRPr lang="en-US"/>
          </a:p>
        </p:txBody>
      </p:sp>
    </p:spTree>
    <p:extLst>
      <p:ext uri="{BB962C8B-B14F-4D97-AF65-F5344CB8AC3E}">
        <p14:creationId xmlns:p14="http://schemas.microsoft.com/office/powerpoint/2010/main" val="30429271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Assume that sleep is one unidimensional phenomenon</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the brain does not reside in one single physiological state across the 24-hour day</a:t>
            </a:r>
            <a:endParaRPr lang="en-US" dirty="0"/>
          </a:p>
          <a:p>
            <a:endParaRPr lang="en-US" dirty="0"/>
          </a:p>
          <a:p>
            <a:endParaRPr lang="en-US" dirty="0"/>
          </a:p>
          <a:p>
            <a:r>
              <a:rPr lang="en-US" dirty="0"/>
              <a:t>Sleep in the management literature  </a:t>
            </a:r>
          </a:p>
          <a:p>
            <a:pPr lvl="1"/>
            <a:r>
              <a:rPr lang="en-US" dirty="0"/>
              <a:t>Self control depletion</a:t>
            </a:r>
          </a:p>
          <a:p>
            <a:pPr lvl="2"/>
            <a:r>
              <a:rPr lang="en-US" dirty="0"/>
              <a:t>Lack of clearly and widely agreed-upon operational definition of self-control</a:t>
            </a:r>
          </a:p>
          <a:p>
            <a:pPr lvl="1"/>
            <a:r>
              <a:rPr lang="en-US" dirty="0"/>
              <a:t>Pre-frontal activation</a:t>
            </a:r>
          </a:p>
          <a:p>
            <a:r>
              <a:rPr lang="en-US" dirty="0"/>
              <a:t>Sleep science </a:t>
            </a:r>
          </a:p>
          <a:p>
            <a:pPr lvl="1"/>
            <a:r>
              <a:rPr lang="en-US" dirty="0"/>
              <a:t>Sleep is important to a number of brain functions, including how nerve cells (neurons) communicate with each other</a:t>
            </a:r>
          </a:p>
          <a:p>
            <a:endParaRPr lang="en-US" dirty="0"/>
          </a:p>
        </p:txBody>
      </p:sp>
      <p:sp>
        <p:nvSpPr>
          <p:cNvPr id="4" name="Slide Number Placeholder 3"/>
          <p:cNvSpPr>
            <a:spLocks noGrp="1"/>
          </p:cNvSpPr>
          <p:nvPr>
            <p:ph type="sldNum" sz="quarter" idx="5"/>
          </p:nvPr>
        </p:nvSpPr>
        <p:spPr/>
        <p:txBody>
          <a:bodyPr/>
          <a:lstStyle/>
          <a:p>
            <a:fld id="{C149EEB9-1E5D-4336-B1B3-152F63E4D131}" type="slidenum">
              <a:rPr lang="en-US" smtClean="0"/>
              <a:t>7</a:t>
            </a:fld>
            <a:endParaRPr lang="en-US"/>
          </a:p>
        </p:txBody>
      </p:sp>
    </p:spTree>
    <p:extLst>
      <p:ext uri="{BB962C8B-B14F-4D97-AF65-F5344CB8AC3E}">
        <p14:creationId xmlns:p14="http://schemas.microsoft.com/office/powerpoint/2010/main" val="25807956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the brain does not reside in one single physiological state across the 24-hour day</a:t>
            </a:r>
          </a:p>
          <a:p>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Three major modes of consciousness, neural activity, and physiological regulation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Each associated with unique neural activity and psychological functions </a:t>
            </a:r>
          </a:p>
          <a:p>
            <a:endParaRPr lang="en-US" dirty="0"/>
          </a:p>
          <a:p>
            <a:r>
              <a:rPr lang="en-US" sz="1200" b="1" i="0" u="none" strike="noStrike" kern="1200" dirty="0">
                <a:solidFill>
                  <a:schemeClr val="tx1"/>
                </a:solidFill>
                <a:effectLst/>
                <a:latin typeface="+mn-lt"/>
                <a:ea typeface="+mn-ea"/>
                <a:cs typeface="+mn-cs"/>
              </a:rPr>
              <a:t>Neuroscience</a:t>
            </a:r>
            <a:r>
              <a:rPr lang="en-US" sz="1200" b="0" i="0" u="none" strike="noStrike" kern="1200" dirty="0">
                <a:solidFill>
                  <a:schemeClr val="tx1"/>
                </a:solidFill>
                <a:effectLst/>
                <a:latin typeface="+mn-lt"/>
                <a:ea typeface="+mn-ea"/>
                <a:cs typeface="+mn-cs"/>
              </a:rPr>
              <a:t> (or </a:t>
            </a:r>
            <a:r>
              <a:rPr lang="en-US" sz="1200" b="1" i="0" u="none" strike="noStrike" kern="1200" dirty="0">
                <a:solidFill>
                  <a:schemeClr val="tx1"/>
                </a:solidFill>
                <a:effectLst/>
                <a:latin typeface="+mn-lt"/>
                <a:ea typeface="+mn-ea"/>
                <a:cs typeface="+mn-cs"/>
              </a:rPr>
              <a:t>neurobiology</a:t>
            </a:r>
            <a:r>
              <a:rPr lang="en-US" sz="1200" b="0" i="0" u="none" strike="noStrike" kern="1200" dirty="0">
                <a:solidFill>
                  <a:schemeClr val="tx1"/>
                </a:solidFill>
                <a:effectLst/>
                <a:latin typeface="+mn-lt"/>
                <a:ea typeface="+mn-ea"/>
                <a:cs typeface="+mn-cs"/>
              </a:rPr>
              <a:t>) is the </a:t>
            </a:r>
            <a:r>
              <a:rPr lang="en-US" sz="1200" b="0" i="0" u="none" strike="noStrike" kern="1200" dirty="0">
                <a:solidFill>
                  <a:schemeClr val="tx1"/>
                </a:solidFill>
                <a:effectLst/>
                <a:latin typeface="+mn-lt"/>
                <a:ea typeface="+mn-ea"/>
                <a:cs typeface="+mn-cs"/>
                <a:hlinkClick r:id="rId3" tooltip="Science"/>
              </a:rPr>
              <a:t>scientific study</a:t>
            </a:r>
            <a:r>
              <a:rPr lang="en-US" sz="1200" b="0" i="0" u="none" strike="noStrike" kern="1200" dirty="0">
                <a:solidFill>
                  <a:schemeClr val="tx1"/>
                </a:solidFill>
                <a:effectLst/>
                <a:latin typeface="+mn-lt"/>
                <a:ea typeface="+mn-ea"/>
                <a:cs typeface="+mn-cs"/>
              </a:rPr>
              <a:t> of the </a:t>
            </a:r>
            <a:r>
              <a:rPr lang="en-US" sz="1200" b="0" i="0" u="none" strike="noStrike" kern="1200" dirty="0">
                <a:solidFill>
                  <a:schemeClr val="tx1"/>
                </a:solidFill>
                <a:effectLst/>
                <a:latin typeface="+mn-lt"/>
                <a:ea typeface="+mn-ea"/>
                <a:cs typeface="+mn-cs"/>
                <a:hlinkClick r:id="rId4" tooltip="Nervous system"/>
              </a:rPr>
              <a:t>nervous system</a:t>
            </a:r>
            <a:r>
              <a:rPr lang="en-US" sz="1200" b="0" i="0" u="none" strike="noStrike" kern="1200" dirty="0">
                <a:solidFill>
                  <a:schemeClr val="tx1"/>
                </a:solidFill>
                <a:effectLst/>
                <a:latin typeface="+mn-lt"/>
                <a:ea typeface="+mn-ea"/>
                <a:cs typeface="+mn-cs"/>
              </a:rPr>
              <a:t>.</a:t>
            </a:r>
            <a:endParaRPr lang="en-US" dirty="0"/>
          </a:p>
          <a:p>
            <a:r>
              <a:rPr lang="en-US" sz="1200" b="0" i="0" u="none" strike="noStrike" kern="1200" dirty="0">
                <a:solidFill>
                  <a:schemeClr val="tx1"/>
                </a:solidFill>
                <a:effectLst/>
                <a:latin typeface="+mn-lt"/>
                <a:ea typeface="+mn-ea"/>
                <a:cs typeface="+mn-cs"/>
              </a:rPr>
              <a:t>The </a:t>
            </a:r>
            <a:r>
              <a:rPr lang="en-US" sz="1200" b="1" i="0" u="none" strike="noStrike" kern="1200" dirty="0">
                <a:solidFill>
                  <a:schemeClr val="tx1"/>
                </a:solidFill>
                <a:effectLst/>
                <a:latin typeface="+mn-lt"/>
                <a:ea typeface="+mn-ea"/>
                <a:cs typeface="+mn-cs"/>
              </a:rPr>
              <a:t>neuroscience of sleep</a:t>
            </a:r>
            <a:r>
              <a:rPr lang="en-US" sz="1200" b="0" i="0" u="none" strike="noStrike" kern="1200" dirty="0">
                <a:solidFill>
                  <a:schemeClr val="tx1"/>
                </a:solidFill>
                <a:effectLst/>
                <a:latin typeface="+mn-lt"/>
                <a:ea typeface="+mn-ea"/>
                <a:cs typeface="+mn-cs"/>
              </a:rPr>
              <a:t> is the study of the </a:t>
            </a:r>
            <a:r>
              <a:rPr lang="en-US" sz="1200" b="0" i="0" u="none" strike="noStrike" kern="1200" dirty="0">
                <a:solidFill>
                  <a:schemeClr val="tx1"/>
                </a:solidFill>
                <a:effectLst/>
                <a:latin typeface="+mn-lt"/>
                <a:ea typeface="+mn-ea"/>
                <a:cs typeface="+mn-cs"/>
                <a:hlinkClick r:id="rId5" tooltip="Neuroscience"/>
              </a:rPr>
              <a:t>neuroscientific</a:t>
            </a:r>
            <a:r>
              <a:rPr lang="en-US" sz="1200" b="0" i="0" u="none" strike="noStrike" kern="1200" dirty="0">
                <a:solidFill>
                  <a:schemeClr val="tx1"/>
                </a:solidFill>
                <a:effectLst/>
                <a:latin typeface="+mn-lt"/>
                <a:ea typeface="+mn-ea"/>
                <a:cs typeface="+mn-cs"/>
              </a:rPr>
              <a:t> and </a:t>
            </a:r>
            <a:r>
              <a:rPr lang="en-US" sz="1200" b="0" i="0" u="none" strike="noStrike" kern="1200" dirty="0">
                <a:solidFill>
                  <a:schemeClr val="tx1"/>
                </a:solidFill>
                <a:effectLst/>
                <a:latin typeface="+mn-lt"/>
                <a:ea typeface="+mn-ea"/>
                <a:cs typeface="+mn-cs"/>
                <a:hlinkClick r:id="rId6" tooltip="Physiology"/>
              </a:rPr>
              <a:t>physiological</a:t>
            </a:r>
            <a:r>
              <a:rPr lang="en-US" sz="1200" b="0" i="0" u="none" strike="noStrike" kern="1200" dirty="0">
                <a:solidFill>
                  <a:schemeClr val="tx1"/>
                </a:solidFill>
                <a:effectLst/>
                <a:latin typeface="+mn-lt"/>
                <a:ea typeface="+mn-ea"/>
                <a:cs typeface="+mn-cs"/>
              </a:rPr>
              <a:t> basis of the nature of </a:t>
            </a:r>
            <a:r>
              <a:rPr lang="en-US" sz="1200" b="0" i="0" u="none" strike="noStrike" kern="1200" dirty="0">
                <a:solidFill>
                  <a:schemeClr val="tx1"/>
                </a:solidFill>
                <a:effectLst/>
                <a:latin typeface="+mn-lt"/>
                <a:ea typeface="+mn-ea"/>
                <a:cs typeface="+mn-cs"/>
                <a:hlinkClick r:id="rId7" tooltip="Sleep"/>
              </a:rPr>
              <a:t>sleep</a:t>
            </a:r>
            <a:r>
              <a:rPr lang="en-US" sz="1200" b="0" i="0" u="none" strike="noStrike" kern="1200" dirty="0">
                <a:solidFill>
                  <a:schemeClr val="tx1"/>
                </a:solidFill>
                <a:effectLst/>
                <a:latin typeface="+mn-lt"/>
                <a:ea typeface="+mn-ea"/>
                <a:cs typeface="+mn-cs"/>
              </a:rPr>
              <a:t> and its functions. </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neuroscience of sleep suggests that sleep is a complex unconscious behavior, characterized by its own internal structure (</a:t>
            </a:r>
            <a:r>
              <a:rPr lang="en-US" sz="1200" kern="1200" dirty="0" err="1">
                <a:solidFill>
                  <a:schemeClr val="tx1"/>
                </a:solidFill>
                <a:effectLst/>
                <a:latin typeface="+mn-lt"/>
                <a:ea typeface="+mn-ea"/>
                <a:cs typeface="+mn-cs"/>
              </a:rPr>
              <a:t>Penzel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Kantelhardt</a:t>
            </a:r>
            <a:r>
              <a:rPr lang="en-US" sz="1200" kern="1200" dirty="0">
                <a:solidFill>
                  <a:schemeClr val="tx1"/>
                </a:solidFill>
                <a:effectLst/>
                <a:latin typeface="+mn-lt"/>
                <a:ea typeface="+mn-ea"/>
                <a:cs typeface="+mn-cs"/>
              </a:rPr>
              <a:t>, Lo, Voigt, &amp; </a:t>
            </a:r>
            <a:r>
              <a:rPr lang="en-US" sz="1200" kern="1200" dirty="0" err="1">
                <a:solidFill>
                  <a:schemeClr val="tx1"/>
                </a:solidFill>
                <a:effectLst/>
                <a:latin typeface="+mn-lt"/>
                <a:ea typeface="+mn-ea"/>
                <a:cs typeface="+mn-cs"/>
              </a:rPr>
              <a:t>Vogelmeier</a:t>
            </a:r>
            <a:r>
              <a:rPr lang="en-US" sz="1200" kern="1200" dirty="0">
                <a:solidFill>
                  <a:schemeClr val="tx1"/>
                </a:solidFill>
                <a:effectLst/>
                <a:latin typeface="+mn-lt"/>
                <a:ea typeface="+mn-ea"/>
                <a:cs typeface="+mn-cs"/>
              </a:rPr>
              <a:t>, 2003) </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REM sleep was discovered in 1953 by </a:t>
            </a:r>
            <a:r>
              <a:rPr lang="en-US" sz="1200" b="0" i="0" u="none" strike="noStrike" kern="1200" dirty="0">
                <a:solidFill>
                  <a:schemeClr val="tx1"/>
                </a:solidFill>
                <a:effectLst/>
                <a:latin typeface="+mn-lt"/>
                <a:ea typeface="+mn-ea"/>
                <a:cs typeface="+mn-cs"/>
              </a:rPr>
              <a:t>Eugene </a:t>
            </a:r>
            <a:r>
              <a:rPr lang="en-US" sz="1200" b="0" i="0" u="none" strike="noStrike" kern="1200" dirty="0" err="1">
                <a:solidFill>
                  <a:schemeClr val="tx1"/>
                </a:solidFill>
                <a:effectLst/>
                <a:latin typeface="+mn-lt"/>
                <a:ea typeface="+mn-ea"/>
                <a:cs typeface="+mn-cs"/>
              </a:rPr>
              <a:t>Aserinsky</a:t>
            </a:r>
            <a:r>
              <a:rPr lang="en-US" sz="1200" b="0" i="0" u="none" strike="noStrike" kern="1200" dirty="0">
                <a:solidFill>
                  <a:schemeClr val="tx1"/>
                </a:solidFill>
                <a:effectLst/>
                <a:latin typeface="+mn-lt"/>
                <a:ea typeface="+mn-ea"/>
                <a:cs typeface="+mn-cs"/>
              </a:rPr>
              <a:t> (Chicago) who connected his son a to brain-wave machine</a:t>
            </a:r>
            <a:endParaRPr lang="en-US" dirty="0"/>
          </a:p>
          <a:p>
            <a:endParaRPr lang="en-US" dirty="0"/>
          </a:p>
          <a:p>
            <a:endParaRPr lang="en-US" dirty="0"/>
          </a:p>
          <a:p>
            <a:r>
              <a:rPr lang="en-US" sz="1200" b="0" i="0" u="none" strike="noStrike" kern="1200" dirty="0">
                <a:solidFill>
                  <a:schemeClr val="tx1"/>
                </a:solidFill>
                <a:effectLst/>
                <a:latin typeface="+mn-lt"/>
                <a:ea typeface="+mn-ea"/>
                <a:cs typeface="+mn-cs"/>
              </a:rPr>
              <a:t>People who do not go through the sleeping stages properly get stuck in NREM sleep, and because muscles are not paralyzed a person may be able to sleepwalk</a:t>
            </a:r>
            <a:endParaRPr lang="en-US" dirty="0"/>
          </a:p>
        </p:txBody>
      </p:sp>
      <p:sp>
        <p:nvSpPr>
          <p:cNvPr id="4" name="Slide Number Placeholder 3"/>
          <p:cNvSpPr>
            <a:spLocks noGrp="1"/>
          </p:cNvSpPr>
          <p:nvPr>
            <p:ph type="sldNum" sz="quarter" idx="5"/>
          </p:nvPr>
        </p:nvSpPr>
        <p:spPr/>
        <p:txBody>
          <a:bodyPr/>
          <a:lstStyle/>
          <a:p>
            <a:fld id="{C149EEB9-1E5D-4336-B1B3-152F63E4D131}" type="slidenum">
              <a:rPr lang="en-US" smtClean="0"/>
              <a:t>9</a:t>
            </a:fld>
            <a:endParaRPr lang="en-US"/>
          </a:p>
        </p:txBody>
      </p:sp>
    </p:spTree>
    <p:extLst>
      <p:ext uri="{BB962C8B-B14F-4D97-AF65-F5344CB8AC3E}">
        <p14:creationId xmlns:p14="http://schemas.microsoft.com/office/powerpoint/2010/main" val="27649657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Monogram Title Slide">
    <p:spTree>
      <p:nvGrpSpPr>
        <p:cNvPr id="1" name=""/>
        <p:cNvGrpSpPr/>
        <p:nvPr/>
      </p:nvGrpSpPr>
      <p:grpSpPr>
        <a:xfrm>
          <a:off x="0" y="0"/>
          <a:ext cx="0" cy="0"/>
          <a:chOff x="0" y="0"/>
          <a:chExt cx="0" cy="0"/>
        </a:xfrm>
      </p:grpSpPr>
      <p:sp>
        <p:nvSpPr>
          <p:cNvPr id="10" name="Rectangle 9"/>
          <p:cNvSpPr/>
          <p:nvPr userDrawn="1"/>
        </p:nvSpPr>
        <p:spPr>
          <a:xfrm>
            <a:off x="0" y="6228863"/>
            <a:ext cx="12192000" cy="620101"/>
          </a:xfrm>
          <a:prstGeom prst="rect">
            <a:avLst/>
          </a:prstGeom>
          <a:solidFill>
            <a:srgbClr val="C75B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cxnSp>
        <p:nvCxnSpPr>
          <p:cNvPr id="11" name="Straight Connector 10"/>
          <p:cNvCxnSpPr/>
          <p:nvPr userDrawn="1"/>
        </p:nvCxnSpPr>
        <p:spPr>
          <a:xfrm>
            <a:off x="0" y="6138438"/>
            <a:ext cx="12192000" cy="0"/>
          </a:xfrm>
          <a:prstGeom prst="line">
            <a:avLst/>
          </a:prstGeom>
          <a:ln w="38100">
            <a:solidFill>
              <a:srgbClr val="00854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1524000" y="2239861"/>
            <a:ext cx="9144000" cy="1270102"/>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1E010F88-DB45-3446-889E-9B06D78829ED}" type="datetime1">
              <a:rPr lang="en-US" smtClean="0"/>
              <a:t>9/24/20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8DACDF-E1A9-A04C-A5FF-FC2443684BF5}" type="slidenum">
              <a:rPr lang="en-US" smtClean="0"/>
              <a:pPr/>
              <a:t>‹#›</a:t>
            </a:fld>
            <a:endParaRPr lang="en-US"/>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288814" y="371935"/>
            <a:ext cx="1614372" cy="1611574"/>
          </a:xfrm>
          <a:prstGeom prst="rect">
            <a:avLst/>
          </a:prstGeom>
        </p:spPr>
      </p:pic>
    </p:spTree>
    <p:extLst>
      <p:ext uri="{BB962C8B-B14F-4D97-AF65-F5344CB8AC3E}">
        <p14:creationId xmlns:p14="http://schemas.microsoft.com/office/powerpoint/2010/main" val="26647922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Monogram Circle Title Slide">
    <p:spTree>
      <p:nvGrpSpPr>
        <p:cNvPr id="1" name=""/>
        <p:cNvGrpSpPr/>
        <p:nvPr/>
      </p:nvGrpSpPr>
      <p:grpSpPr>
        <a:xfrm>
          <a:off x="0" y="0"/>
          <a:ext cx="0" cy="0"/>
          <a:chOff x="0" y="0"/>
          <a:chExt cx="0" cy="0"/>
        </a:xfrm>
      </p:grpSpPr>
      <p:sp>
        <p:nvSpPr>
          <p:cNvPr id="10" name="Rectangle 9"/>
          <p:cNvSpPr/>
          <p:nvPr userDrawn="1"/>
        </p:nvSpPr>
        <p:spPr>
          <a:xfrm>
            <a:off x="0" y="6228863"/>
            <a:ext cx="12192000" cy="620101"/>
          </a:xfrm>
          <a:prstGeom prst="rect">
            <a:avLst/>
          </a:prstGeom>
          <a:solidFill>
            <a:srgbClr val="C75B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cxnSp>
        <p:nvCxnSpPr>
          <p:cNvPr id="11" name="Straight Connector 10"/>
          <p:cNvCxnSpPr/>
          <p:nvPr userDrawn="1"/>
        </p:nvCxnSpPr>
        <p:spPr>
          <a:xfrm>
            <a:off x="0" y="6138438"/>
            <a:ext cx="12192000" cy="0"/>
          </a:xfrm>
          <a:prstGeom prst="line">
            <a:avLst/>
          </a:prstGeom>
          <a:ln w="38100">
            <a:solidFill>
              <a:srgbClr val="00854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1524000" y="2239861"/>
            <a:ext cx="9144000" cy="1270102"/>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A4C8D33A-6B33-D14E-9AA4-8A18CD21C1DF}" type="datetime1">
              <a:rPr lang="en-US" smtClean="0"/>
              <a:t>9/24/20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8DACDF-E1A9-A04C-A5FF-FC2443684BF5}" type="slidenum">
              <a:rPr lang="en-US" smtClean="0"/>
              <a:pPr/>
              <a:t>‹#›</a:t>
            </a:fld>
            <a:endParaRPr lang="en-US"/>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291464" y="506092"/>
            <a:ext cx="1609071" cy="1606282"/>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Monogram Foo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EAF211-C81D-9142-9351-F11489C20F37}" type="datetime1">
              <a:rPr lang="en-US" smtClean="0"/>
              <a:t>9/24/20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8DACDF-E1A9-A04C-A5FF-FC2443684BF5}" type="slidenum">
              <a:rPr lang="en-US" smtClean="0"/>
              <a:pPr/>
              <a:t>‹#›</a:t>
            </a:fld>
            <a:endParaRPr lang="en-US"/>
          </a:p>
        </p:txBody>
      </p:sp>
      <p:sp>
        <p:nvSpPr>
          <p:cNvPr id="7" name="Rectangle 6"/>
          <p:cNvSpPr/>
          <p:nvPr userDrawn="1"/>
        </p:nvSpPr>
        <p:spPr>
          <a:xfrm>
            <a:off x="0" y="6228863"/>
            <a:ext cx="12192000" cy="620101"/>
          </a:xfrm>
          <a:prstGeom prst="rect">
            <a:avLst/>
          </a:prstGeom>
          <a:solidFill>
            <a:srgbClr val="C75B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cxnSp>
        <p:nvCxnSpPr>
          <p:cNvPr id="8" name="Straight Connector 7"/>
          <p:cNvCxnSpPr/>
          <p:nvPr userDrawn="1"/>
        </p:nvCxnSpPr>
        <p:spPr>
          <a:xfrm>
            <a:off x="0" y="6138438"/>
            <a:ext cx="12192000" cy="0"/>
          </a:xfrm>
          <a:prstGeom prst="line">
            <a:avLst/>
          </a:prstGeom>
          <a:ln w="38100">
            <a:solidFill>
              <a:srgbClr val="008542"/>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92100" y="6254135"/>
            <a:ext cx="546100" cy="545154"/>
          </a:xfrm>
          <a:prstGeom prst="rect">
            <a:avLst/>
          </a:prstGeom>
        </p:spPr>
      </p:pic>
    </p:spTree>
    <p:extLst>
      <p:ext uri="{BB962C8B-B14F-4D97-AF65-F5344CB8AC3E}">
        <p14:creationId xmlns:p14="http://schemas.microsoft.com/office/powerpoint/2010/main" val="10658627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Wordmark Foo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BD3EDF-CFCB-254B-91B3-53EF340240C4}" type="datetime1">
              <a:rPr lang="en-US" smtClean="0"/>
              <a:t>9/24/20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8DACDF-E1A9-A04C-A5FF-FC2443684BF5}" type="slidenum">
              <a:rPr lang="en-US" smtClean="0"/>
              <a:pPr/>
              <a:t>‹#›</a:t>
            </a:fld>
            <a:endParaRPr lang="en-US"/>
          </a:p>
        </p:txBody>
      </p:sp>
      <p:sp>
        <p:nvSpPr>
          <p:cNvPr id="10" name="Rectangle 9"/>
          <p:cNvSpPr/>
          <p:nvPr userDrawn="1"/>
        </p:nvSpPr>
        <p:spPr>
          <a:xfrm>
            <a:off x="0" y="6228863"/>
            <a:ext cx="12192000" cy="620101"/>
          </a:xfrm>
          <a:prstGeom prst="rect">
            <a:avLst/>
          </a:prstGeom>
          <a:solidFill>
            <a:srgbClr val="C75B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cxnSp>
        <p:nvCxnSpPr>
          <p:cNvPr id="11" name="Straight Connector 10"/>
          <p:cNvCxnSpPr/>
          <p:nvPr userDrawn="1"/>
        </p:nvCxnSpPr>
        <p:spPr>
          <a:xfrm>
            <a:off x="0" y="6138438"/>
            <a:ext cx="12192000" cy="0"/>
          </a:xfrm>
          <a:prstGeom prst="line">
            <a:avLst/>
          </a:prstGeom>
          <a:ln w="38100">
            <a:solidFill>
              <a:srgbClr val="008542"/>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9225" y="6228863"/>
            <a:ext cx="3432175" cy="60032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997977-C00B-CE43-8903-021A526988D5}" type="datetime1">
              <a:rPr lang="en-US" smtClean="0"/>
              <a:t>9/24/20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8DACDF-E1A9-A04C-A5FF-FC2443684BF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3B3800A-0F0A-414E-B6B7-D280E37E9DCF}" type="datetime1">
              <a:rPr lang="en-US" smtClean="0"/>
              <a:t>9/24/20</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68DACDF-E1A9-A04C-A5FF-FC2443684BF5}" type="slidenum">
              <a:rPr lang="en-US" smtClean="0"/>
              <a:pPr/>
              <a:t>‹#›</a:t>
            </a:fld>
            <a:endParaRPr lang="en-US"/>
          </a:p>
        </p:txBody>
      </p:sp>
    </p:spTree>
    <p:extLst>
      <p:ext uri="{BB962C8B-B14F-4D97-AF65-F5344CB8AC3E}">
        <p14:creationId xmlns:p14="http://schemas.microsoft.com/office/powerpoint/2010/main" val="2624593944"/>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2" r:id="rId3"/>
    <p:sldLayoutId id="2147483664" r:id="rId4"/>
    <p:sldLayoutId id="2147483665" r:id="rId5"/>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130.png"/><Relationship Id="rId4" Type="http://schemas.openxmlformats.org/officeDocument/2006/relationships/slide" Target="slide19.xml"/></Relationships>
</file>

<file path=ppt/slides/_rels/slide14.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221.png"/><Relationship Id="rId5" Type="http://schemas.openxmlformats.org/officeDocument/2006/relationships/slide" Target="slide46.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221.png"/><Relationship Id="rId5" Type="http://schemas.openxmlformats.org/officeDocument/2006/relationships/slide" Target="slide46.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240.png"/><Relationship Id="rId4" Type="http://schemas.openxmlformats.org/officeDocument/2006/relationships/slide" Target="slide46.xml"/></Relationships>
</file>

<file path=ppt/slides/_rels/slide17.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240.png"/><Relationship Id="rId5" Type="http://schemas.openxmlformats.org/officeDocument/2006/relationships/slide" Target="slide46.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26.tiff"/><Relationship Id="rId5" Type="http://schemas.openxmlformats.org/officeDocument/2006/relationships/image" Target="../media/image240.png"/><Relationship Id="rId4" Type="http://schemas.openxmlformats.org/officeDocument/2006/relationships/slide" Target="slide46.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130.png"/><Relationship Id="rId4" Type="http://schemas.openxmlformats.org/officeDocument/2006/relationships/slide" Target="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7.tiff"/><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8" Type="http://schemas.openxmlformats.org/officeDocument/2006/relationships/image" Target="../media/image260.png"/><Relationship Id="rId3" Type="http://schemas.openxmlformats.org/officeDocument/2006/relationships/image" Target="../media/image27.jpeg"/><Relationship Id="rId7" Type="http://schemas.openxmlformats.org/officeDocument/2006/relationships/slide" Target="slide46.xml"/><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29.png"/><Relationship Id="rId5" Type="http://schemas.microsoft.com/office/2007/relationships/hdphoto" Target="../media/hdphoto1.wdp"/><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300.png"/><Relationship Id="rId5" Type="http://schemas.openxmlformats.org/officeDocument/2006/relationships/slide" Target="slide46.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33.tiff"/><Relationship Id="rId5" Type="http://schemas.openxmlformats.org/officeDocument/2006/relationships/image" Target="../media/image310.png"/><Relationship Id="rId4" Type="http://schemas.openxmlformats.org/officeDocument/2006/relationships/slide" Target="slide46.xml"/></Relationships>
</file>

<file path=ppt/slides/_rels/slide23.xml.rels><?xml version="1.0" encoding="UTF-8" standalone="yes"?>
<Relationships xmlns="http://schemas.openxmlformats.org/package/2006/relationships"><Relationship Id="rId13" Type="http://schemas.openxmlformats.org/officeDocument/2006/relationships/slide" Target="slide40.xml"/><Relationship Id="rId3" Type="http://schemas.openxmlformats.org/officeDocument/2006/relationships/image" Target="../media/image34.tiff"/><Relationship Id="rId12" Type="http://schemas.openxmlformats.org/officeDocument/2006/relationships/image" Target="../media/image37.png"/><Relationship Id="rId17" Type="http://schemas.openxmlformats.org/officeDocument/2006/relationships/image" Target="../media/image380.png"/><Relationship Id="rId2" Type="http://schemas.openxmlformats.org/officeDocument/2006/relationships/notesSlide" Target="../notesSlides/notesSlide22.xml"/><Relationship Id="rId16" Type="http://schemas.openxmlformats.org/officeDocument/2006/relationships/slide" Target="slide47.xml"/><Relationship Id="rId1" Type="http://schemas.openxmlformats.org/officeDocument/2006/relationships/slideLayout" Target="../slideLayouts/slideLayout3.xml"/><Relationship Id="rId6" Type="http://schemas.openxmlformats.org/officeDocument/2006/relationships/image" Target="../media/image36.png"/><Relationship Id="rId11" Type="http://schemas.openxmlformats.org/officeDocument/2006/relationships/image" Target="../media/image350.png"/><Relationship Id="rId5" Type="http://schemas.microsoft.com/office/2007/relationships/hdphoto" Target="../media/hdphoto2.wdp"/><Relationship Id="rId15" Type="http://schemas.openxmlformats.org/officeDocument/2006/relationships/image" Target="../media/image38.png"/><Relationship Id="rId10" Type="http://schemas.openxmlformats.org/officeDocument/2006/relationships/slide" Target="slide39.xml"/><Relationship Id="rId4" Type="http://schemas.openxmlformats.org/officeDocument/2006/relationships/image" Target="../media/image35.png"/><Relationship Id="rId14" Type="http://schemas.openxmlformats.org/officeDocument/2006/relationships/image" Target="../media/image360.png"/></Relationships>
</file>

<file path=ppt/slides/_rels/slide24.xml.rels><?xml version="1.0" encoding="UTF-8" standalone="yes"?>
<Relationships xmlns="http://schemas.openxmlformats.org/package/2006/relationships"><Relationship Id="rId13" Type="http://schemas.openxmlformats.org/officeDocument/2006/relationships/slide" Target="slide40.xml"/><Relationship Id="rId3" Type="http://schemas.openxmlformats.org/officeDocument/2006/relationships/image" Target="../media/image34.tiff"/><Relationship Id="rId12" Type="http://schemas.openxmlformats.org/officeDocument/2006/relationships/image" Target="../media/image37.png"/><Relationship Id="rId17" Type="http://schemas.openxmlformats.org/officeDocument/2006/relationships/image" Target="../media/image380.png"/><Relationship Id="rId2" Type="http://schemas.openxmlformats.org/officeDocument/2006/relationships/notesSlide" Target="../notesSlides/notesSlide23.xml"/><Relationship Id="rId16" Type="http://schemas.openxmlformats.org/officeDocument/2006/relationships/slide" Target="slide47.xml"/><Relationship Id="rId1" Type="http://schemas.openxmlformats.org/officeDocument/2006/relationships/slideLayout" Target="../slideLayouts/slideLayout3.xml"/><Relationship Id="rId6" Type="http://schemas.openxmlformats.org/officeDocument/2006/relationships/image" Target="../media/image36.png"/><Relationship Id="rId11" Type="http://schemas.openxmlformats.org/officeDocument/2006/relationships/image" Target="../media/image350.png"/><Relationship Id="rId5" Type="http://schemas.microsoft.com/office/2007/relationships/hdphoto" Target="../media/hdphoto2.wdp"/><Relationship Id="rId15" Type="http://schemas.openxmlformats.org/officeDocument/2006/relationships/image" Target="../media/image38.png"/><Relationship Id="rId10" Type="http://schemas.openxmlformats.org/officeDocument/2006/relationships/slide" Target="slide39.xml"/><Relationship Id="rId4" Type="http://schemas.openxmlformats.org/officeDocument/2006/relationships/image" Target="../media/image35.png"/><Relationship Id="rId14" Type="http://schemas.openxmlformats.org/officeDocument/2006/relationships/image" Target="../media/image360.png"/></Relationships>
</file>

<file path=ppt/slides/_rels/slide25.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slide" Target="slide47.xml"/><Relationship Id="rId3" Type="http://schemas.openxmlformats.org/officeDocument/2006/relationships/image" Target="../media/image39.png"/><Relationship Id="rId12"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3.xml"/><Relationship Id="rId11" Type="http://schemas.openxmlformats.org/officeDocument/2006/relationships/image" Target="../media/image361.png"/><Relationship Id="rId10" Type="http://schemas.openxmlformats.org/officeDocument/2006/relationships/image" Target="../media/image36.png"/><Relationship Id="rId4" Type="http://schemas.openxmlformats.org/officeDocument/2006/relationships/image" Target="../media/image37.png"/><Relationship Id="rId9" Type="http://schemas.openxmlformats.org/officeDocument/2006/relationships/image" Target="../media/image360.png"/><Relationship Id="rId14" Type="http://schemas.openxmlformats.org/officeDocument/2006/relationships/image" Target="../media/image380.png"/></Relationships>
</file>

<file path=ppt/slides/_rels/slide2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2.png"/><Relationship Id="rId7" Type="http://schemas.openxmlformats.org/officeDocument/2006/relationships/slide" Target="slide42.xml"/><Relationship Id="rId12"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40.png"/><Relationship Id="rId11" Type="http://schemas.openxmlformats.org/officeDocument/2006/relationships/slide" Target="slide40.xml"/><Relationship Id="rId5" Type="http://schemas.openxmlformats.org/officeDocument/2006/relationships/image" Target="../media/image370.png"/><Relationship Id="rId10" Type="http://schemas.openxmlformats.org/officeDocument/2006/relationships/image" Target="../media/image37.png"/><Relationship Id="rId4" Type="http://schemas.openxmlformats.org/officeDocument/2006/relationships/slide" Target="slide46.xml"/><Relationship Id="rId9" Type="http://schemas.openxmlformats.org/officeDocument/2006/relationships/image" Target="../media/image41.tiff"/></Relationships>
</file>

<file path=ppt/slides/_rels/slide2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42.png"/><Relationship Id="rId7" Type="http://schemas.openxmlformats.org/officeDocument/2006/relationships/slide" Target="slide40.xml"/><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42.png"/><Relationship Id="rId4" Type="http://schemas.openxmlformats.org/officeDocument/2006/relationships/slide" Target="slide41.xml"/></Relationships>
</file>

<file path=ppt/slides/_rels/slide2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22.png"/><Relationship Id="rId7" Type="http://schemas.openxmlformats.org/officeDocument/2006/relationships/slide" Target="slide41.xml"/><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43.png"/><Relationship Id="rId11" Type="http://schemas.openxmlformats.org/officeDocument/2006/relationships/image" Target="../media/image37.png"/><Relationship Id="rId5" Type="http://schemas.openxmlformats.org/officeDocument/2006/relationships/image" Target="../media/image221.png"/><Relationship Id="rId10" Type="http://schemas.openxmlformats.org/officeDocument/2006/relationships/slide" Target="slide40.xml"/><Relationship Id="rId4" Type="http://schemas.openxmlformats.org/officeDocument/2006/relationships/slide" Target="slide46.xml"/><Relationship Id="rId9" Type="http://schemas.openxmlformats.org/officeDocument/2006/relationships/image" Target="../media/image37.png"/></Relationships>
</file>

<file path=ppt/slides/_rels/slide2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22.png"/><Relationship Id="rId7" Type="http://schemas.openxmlformats.org/officeDocument/2006/relationships/slide" Target="slide41.xml"/><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43.png"/><Relationship Id="rId11" Type="http://schemas.openxmlformats.org/officeDocument/2006/relationships/image" Target="../media/image37.png"/><Relationship Id="rId5" Type="http://schemas.openxmlformats.org/officeDocument/2006/relationships/image" Target="../media/image221.png"/><Relationship Id="rId10" Type="http://schemas.openxmlformats.org/officeDocument/2006/relationships/slide" Target="slide40.xml"/><Relationship Id="rId4" Type="http://schemas.openxmlformats.org/officeDocument/2006/relationships/slide" Target="slide46.xml"/><Relationship Id="rId9"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8" Type="http://schemas.openxmlformats.org/officeDocument/2006/relationships/slide" Target="slide46.xml"/><Relationship Id="rId13" Type="http://schemas.openxmlformats.org/officeDocument/2006/relationships/image" Target="../media/image37.png"/><Relationship Id="rId3" Type="http://schemas.openxmlformats.org/officeDocument/2006/relationships/image" Target="../media/image44.png"/><Relationship Id="rId7" Type="http://schemas.openxmlformats.org/officeDocument/2006/relationships/image" Target="../media/image22.png"/><Relationship Id="rId12"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450.png"/><Relationship Id="rId11" Type="http://schemas.openxmlformats.org/officeDocument/2006/relationships/slide" Target="slide41.xml"/><Relationship Id="rId5" Type="http://schemas.openxmlformats.org/officeDocument/2006/relationships/slide" Target="slide43.xml"/><Relationship Id="rId15" Type="http://schemas.openxmlformats.org/officeDocument/2006/relationships/image" Target="../media/image37.png"/><Relationship Id="rId10" Type="http://schemas.openxmlformats.org/officeDocument/2006/relationships/image" Target="../media/image43.png"/><Relationship Id="rId4" Type="http://schemas.openxmlformats.org/officeDocument/2006/relationships/image" Target="../media/image45.png"/><Relationship Id="rId9" Type="http://schemas.openxmlformats.org/officeDocument/2006/relationships/image" Target="../media/image221.png"/><Relationship Id="rId14" Type="http://schemas.openxmlformats.org/officeDocument/2006/relationships/slide" Target="slide40.xml"/></Relationships>
</file>

<file path=ppt/slides/_rels/slide3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22.png"/><Relationship Id="rId7" Type="http://schemas.openxmlformats.org/officeDocument/2006/relationships/slide" Target="slide41.xml"/><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43.png"/><Relationship Id="rId11" Type="http://schemas.openxmlformats.org/officeDocument/2006/relationships/image" Target="../media/image37.png"/><Relationship Id="rId5" Type="http://schemas.openxmlformats.org/officeDocument/2006/relationships/image" Target="../media/image221.png"/><Relationship Id="rId10" Type="http://schemas.openxmlformats.org/officeDocument/2006/relationships/slide" Target="slide40.xml"/><Relationship Id="rId4" Type="http://schemas.openxmlformats.org/officeDocument/2006/relationships/slide" Target="slide46.xml"/><Relationship Id="rId9" Type="http://schemas.openxmlformats.org/officeDocument/2006/relationships/image" Target="../media/image37.png"/></Relationships>
</file>

<file path=ppt/slides/_rels/slide32.xml.rels><?xml version="1.0" encoding="UTF-8" standalone="yes"?>
<Relationships xmlns="http://schemas.openxmlformats.org/package/2006/relationships"><Relationship Id="rId8" Type="http://schemas.openxmlformats.org/officeDocument/2006/relationships/image" Target="../media/image410.png"/><Relationship Id="rId13" Type="http://schemas.openxmlformats.org/officeDocument/2006/relationships/slide" Target="slide48.xml"/><Relationship Id="rId3" Type="http://schemas.openxmlformats.org/officeDocument/2006/relationships/image" Target="../media/image43.png"/><Relationship Id="rId7" Type="http://schemas.openxmlformats.org/officeDocument/2006/relationships/slide" Target="slide41.xml"/><Relationship Id="rId12" Type="http://schemas.openxmlformats.org/officeDocument/2006/relationships/image" Target="../media/image47.png"/><Relationship Id="rId2" Type="http://schemas.openxmlformats.org/officeDocument/2006/relationships/notesSlide" Target="../notesSlides/notesSlide31.xml"/><Relationship Id="rId16" Type="http://schemas.openxmlformats.org/officeDocument/2006/relationships/image" Target="../media/image37.png"/><Relationship Id="rId1" Type="http://schemas.openxmlformats.org/officeDocument/2006/relationships/slideLayout" Target="../slideLayouts/slideLayout3.xml"/><Relationship Id="rId11" Type="http://schemas.openxmlformats.org/officeDocument/2006/relationships/image" Target="../media/image490.png"/><Relationship Id="rId15" Type="http://schemas.openxmlformats.org/officeDocument/2006/relationships/image" Target="../media/image37.png"/><Relationship Id="rId10" Type="http://schemas.openxmlformats.org/officeDocument/2006/relationships/slide" Target="slide45.xml"/><Relationship Id="rId9" Type="http://schemas.openxmlformats.org/officeDocument/2006/relationships/image" Target="../media/image46.png"/><Relationship Id="rId14" Type="http://schemas.openxmlformats.org/officeDocument/2006/relationships/image" Target="../media/image500.png"/></Relationships>
</file>

<file path=ppt/slides/_rels/slide33.xml.rels><?xml version="1.0" encoding="UTF-8" standalone="yes"?>
<Relationships xmlns="http://schemas.openxmlformats.org/package/2006/relationships"><Relationship Id="rId8" Type="http://schemas.openxmlformats.org/officeDocument/2006/relationships/image" Target="../media/image221.png"/><Relationship Id="rId13" Type="http://schemas.openxmlformats.org/officeDocument/2006/relationships/slide" Target="slide40.xml"/><Relationship Id="rId3" Type="http://schemas.openxmlformats.org/officeDocument/2006/relationships/image" Target="../media/image48.png"/><Relationship Id="rId7" Type="http://schemas.openxmlformats.org/officeDocument/2006/relationships/slide" Target="slide46.xml"/><Relationship Id="rId12"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22.png"/><Relationship Id="rId11" Type="http://schemas.openxmlformats.org/officeDocument/2006/relationships/image" Target="../media/image43.png"/><Relationship Id="rId5" Type="http://schemas.openxmlformats.org/officeDocument/2006/relationships/image" Target="../media/image510.png"/><Relationship Id="rId10" Type="http://schemas.openxmlformats.org/officeDocument/2006/relationships/slide" Target="slide41.xml"/><Relationship Id="rId4" Type="http://schemas.openxmlformats.org/officeDocument/2006/relationships/slide" Target="slide46.xml"/><Relationship Id="rId9" Type="http://schemas.openxmlformats.org/officeDocument/2006/relationships/image" Target="../media/image43.png"/><Relationship Id="rId14" Type="http://schemas.openxmlformats.org/officeDocument/2006/relationships/image" Target="../media/image37.png"/></Relationships>
</file>

<file path=ppt/slides/_rels/slide3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22.png"/><Relationship Id="rId7" Type="http://schemas.openxmlformats.org/officeDocument/2006/relationships/slide" Target="slide41.xml"/><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43.png"/><Relationship Id="rId11" Type="http://schemas.openxmlformats.org/officeDocument/2006/relationships/image" Target="../media/image37.png"/><Relationship Id="rId5" Type="http://schemas.openxmlformats.org/officeDocument/2006/relationships/image" Target="../media/image221.png"/><Relationship Id="rId10" Type="http://schemas.openxmlformats.org/officeDocument/2006/relationships/slide" Target="slide40.xml"/><Relationship Id="rId4" Type="http://schemas.openxmlformats.org/officeDocument/2006/relationships/slide" Target="slide46.xml"/><Relationship Id="rId9" Type="http://schemas.openxmlformats.org/officeDocument/2006/relationships/image" Target="../media/image37.png"/></Relationships>
</file>

<file path=ppt/slides/_rels/slide35.xml.rels><?xml version="1.0" encoding="UTF-8" standalone="yes"?>
<Relationships xmlns="http://schemas.openxmlformats.org/package/2006/relationships"><Relationship Id="rId8" Type="http://schemas.openxmlformats.org/officeDocument/2006/relationships/image" Target="../media/image221.png"/><Relationship Id="rId13" Type="http://schemas.openxmlformats.org/officeDocument/2006/relationships/slide" Target="slide40.xml"/><Relationship Id="rId3" Type="http://schemas.openxmlformats.org/officeDocument/2006/relationships/image" Target="../media/image49.png"/><Relationship Id="rId7" Type="http://schemas.openxmlformats.org/officeDocument/2006/relationships/slide" Target="slide46.xml"/><Relationship Id="rId12"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22.png"/><Relationship Id="rId11" Type="http://schemas.openxmlformats.org/officeDocument/2006/relationships/image" Target="../media/image43.png"/><Relationship Id="rId5" Type="http://schemas.openxmlformats.org/officeDocument/2006/relationships/image" Target="../media/image520.png"/><Relationship Id="rId10" Type="http://schemas.openxmlformats.org/officeDocument/2006/relationships/slide" Target="slide41.xml"/><Relationship Id="rId4" Type="http://schemas.openxmlformats.org/officeDocument/2006/relationships/slide" Target="slide46.xml"/><Relationship Id="rId9" Type="http://schemas.openxmlformats.org/officeDocument/2006/relationships/image" Target="../media/image43.png"/><Relationship Id="rId14" Type="http://schemas.openxmlformats.org/officeDocument/2006/relationships/image" Target="../media/image37.png"/></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7.xml.rels><?xml version="1.0" encoding="UTF-8" standalone="yes"?>
<Relationships xmlns="http://schemas.openxmlformats.org/package/2006/relationships"><Relationship Id="rId2" Type="http://schemas.openxmlformats.org/officeDocument/2006/relationships/hyperlink" Target="mailto:Dorian.Boncoeur@utdallas.edu" TargetMode="Externa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0.png"/><Relationship Id="rId7" Type="http://schemas.openxmlformats.org/officeDocument/2006/relationships/slide" Target="slide46.xml"/><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slide" Target="slide40.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tiff"/><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1.png"/><Relationship Id="rId11" Type="http://schemas.openxmlformats.org/officeDocument/2006/relationships/image" Target="../media/image16.tiff"/><Relationship Id="rId5" Type="http://schemas.openxmlformats.org/officeDocument/2006/relationships/image" Target="../media/image10.png"/><Relationship Id="rId10" Type="http://schemas.openxmlformats.org/officeDocument/2006/relationships/image" Target="../media/image15.tiff"/><Relationship Id="rId4" Type="http://schemas.openxmlformats.org/officeDocument/2006/relationships/image" Target="../media/image9.png"/><Relationship Id="rId9" Type="http://schemas.openxmlformats.org/officeDocument/2006/relationships/image" Target="../media/image14.tiff"/></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8" Type="http://schemas.openxmlformats.org/officeDocument/2006/relationships/slide" Target="slide41.xml"/><Relationship Id="rId3" Type="http://schemas.openxmlformats.org/officeDocument/2006/relationships/image" Target="../media/image53.png"/><Relationship Id="rId7" Type="http://schemas.openxmlformats.org/officeDocument/2006/relationships/image" Target="../media/image54.png"/><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slide" Target="slide46.xml"/><Relationship Id="rId4" Type="http://schemas.openxmlformats.org/officeDocument/2006/relationships/image" Target="../media/image22.png"/><Relationship Id="rId9" Type="http://schemas.openxmlformats.org/officeDocument/2006/relationships/image" Target="../media/image220.png"/></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0.xml"/><Relationship Id="rId1" Type="http://schemas.openxmlformats.org/officeDocument/2006/relationships/slideLayout" Target="../slideLayouts/slideLayout3.xml"/><Relationship Id="rId5" Type="http://schemas.openxmlformats.org/officeDocument/2006/relationships/image" Target="../media/image220.png"/><Relationship Id="rId4" Type="http://schemas.openxmlformats.org/officeDocument/2006/relationships/slide" Target="slide4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image" Target="../media/image20.png"/><Relationship Id="rId1" Type="http://schemas.openxmlformats.org/officeDocument/2006/relationships/slideLayout" Target="../slideLayouts/slideLayout3.xml"/><Relationship Id="rId4" Type="http://schemas.openxmlformats.org/officeDocument/2006/relationships/image" Target="../media/image13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549142"/>
            <a:ext cx="9144000" cy="1270102"/>
          </a:xfrm>
        </p:spPr>
        <p:txBody>
          <a:bodyPr>
            <a:normAutofit fontScale="90000"/>
          </a:bodyPr>
          <a:lstStyle/>
          <a:p>
            <a:r>
              <a:rPr lang="en-US" b="1" dirty="0"/>
              <a:t>REM Sleep &amp; Job Burnout: </a:t>
            </a:r>
            <a:br>
              <a:rPr lang="en-US" b="1" dirty="0"/>
            </a:br>
            <a:r>
              <a:rPr lang="en-US" b="1" dirty="0"/>
              <a:t>A Conservation of Resources Perspective</a:t>
            </a:r>
          </a:p>
        </p:txBody>
      </p:sp>
      <p:sp>
        <p:nvSpPr>
          <p:cNvPr id="3" name="Subtitle 2"/>
          <p:cNvSpPr>
            <a:spLocks noGrp="1"/>
          </p:cNvSpPr>
          <p:nvPr>
            <p:ph type="subTitle" idx="1"/>
          </p:nvPr>
        </p:nvSpPr>
        <p:spPr>
          <a:xfrm>
            <a:off x="1524000" y="4260943"/>
            <a:ext cx="9144000" cy="1655762"/>
          </a:xfrm>
        </p:spPr>
        <p:txBody>
          <a:bodyPr>
            <a:normAutofit/>
          </a:bodyPr>
          <a:lstStyle/>
          <a:p>
            <a:r>
              <a:rPr lang="en-US" sz="3300" b="1" dirty="0"/>
              <a:t>O. Dorian Boncoeur</a:t>
            </a:r>
          </a:p>
          <a:p>
            <a:br>
              <a:rPr lang="en-US" b="1" dirty="0"/>
            </a:br>
            <a:r>
              <a:rPr lang="en-US" i="1" dirty="0"/>
              <a:t>Naveen Jindal School of Management</a:t>
            </a:r>
          </a:p>
          <a:p>
            <a:endParaRPr lang="en-US" dirty="0"/>
          </a:p>
        </p:txBody>
      </p:sp>
      <p:sp>
        <p:nvSpPr>
          <p:cNvPr id="7" name="Slide Number Placeholder 6">
            <a:extLst>
              <a:ext uri="{FF2B5EF4-FFF2-40B4-BE49-F238E27FC236}">
                <a16:creationId xmlns:a16="http://schemas.microsoft.com/office/drawing/2014/main" id="{97787504-1FD8-1048-ABB5-35ABA7489335}"/>
              </a:ext>
            </a:extLst>
          </p:cNvPr>
          <p:cNvSpPr>
            <a:spLocks noGrp="1"/>
          </p:cNvSpPr>
          <p:nvPr>
            <p:ph type="sldNum" sz="quarter" idx="12"/>
          </p:nvPr>
        </p:nvSpPr>
        <p:spPr/>
        <p:txBody>
          <a:bodyPr/>
          <a:lstStyle/>
          <a:p>
            <a:r>
              <a:rPr lang="en-US" dirty="0"/>
              <a:t> </a:t>
            </a:r>
          </a:p>
        </p:txBody>
      </p:sp>
    </p:spTree>
    <p:extLst>
      <p:ext uri="{BB962C8B-B14F-4D97-AF65-F5344CB8AC3E}">
        <p14:creationId xmlns:p14="http://schemas.microsoft.com/office/powerpoint/2010/main" val="5195492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19489-F125-BF4A-984E-F131C513418C}"/>
              </a:ext>
            </a:extLst>
          </p:cNvPr>
          <p:cNvSpPr>
            <a:spLocks noGrp="1"/>
          </p:cNvSpPr>
          <p:nvPr>
            <p:ph type="title"/>
          </p:nvPr>
        </p:nvSpPr>
        <p:spPr/>
        <p:txBody>
          <a:bodyPr/>
          <a:lstStyle/>
          <a:p>
            <a:r>
              <a:rPr lang="en-US" dirty="0"/>
              <a:t>Sleep processes</a:t>
            </a:r>
          </a:p>
        </p:txBody>
      </p:sp>
      <p:sp>
        <p:nvSpPr>
          <p:cNvPr id="3" name="Content Placeholder 2">
            <a:extLst>
              <a:ext uri="{FF2B5EF4-FFF2-40B4-BE49-F238E27FC236}">
                <a16:creationId xmlns:a16="http://schemas.microsoft.com/office/drawing/2014/main" id="{6E149CEF-4216-6946-8E20-92C104F589DF}"/>
              </a:ext>
            </a:extLst>
          </p:cNvPr>
          <p:cNvSpPr>
            <a:spLocks noGrp="1"/>
          </p:cNvSpPr>
          <p:nvPr>
            <p:ph idx="1"/>
          </p:nvPr>
        </p:nvSpPr>
        <p:spPr/>
        <p:txBody>
          <a:bodyPr>
            <a:normAutofit/>
          </a:bodyPr>
          <a:lstStyle/>
          <a:p>
            <a:r>
              <a:rPr lang="en-US" sz="2400" dirty="0"/>
              <a:t>Non-rapid eye movement (NREM) sleep</a:t>
            </a:r>
          </a:p>
          <a:p>
            <a:pPr lvl="1"/>
            <a:r>
              <a:rPr lang="en-US" sz="2000" dirty="0"/>
              <a:t>Slower and regular heart rate</a:t>
            </a:r>
          </a:p>
          <a:p>
            <a:pPr lvl="2"/>
            <a:r>
              <a:rPr lang="en-US" sz="1800" dirty="0"/>
              <a:t>Light NREM: eye movement stops, heart rate slows, brain waves become slower and muscles relax </a:t>
            </a:r>
          </a:p>
          <a:p>
            <a:pPr lvl="2"/>
            <a:r>
              <a:rPr lang="en-US" sz="1800" dirty="0"/>
              <a:t>Deep NREM: heart rate and breathing slow to their lowest levels during sleep</a:t>
            </a:r>
          </a:p>
          <a:p>
            <a:pPr lvl="1"/>
            <a:endParaRPr lang="en-US" sz="2000" dirty="0"/>
          </a:p>
          <a:p>
            <a:r>
              <a:rPr lang="en-US" sz="2400" dirty="0"/>
              <a:t>Rapid eye movement (REM) sleep</a:t>
            </a:r>
          </a:p>
          <a:p>
            <a:pPr lvl="1"/>
            <a:r>
              <a:rPr lang="en-US" sz="2000" dirty="0"/>
              <a:t>Low muscle activation</a:t>
            </a:r>
          </a:p>
          <a:p>
            <a:pPr lvl="1"/>
            <a:r>
              <a:rPr lang="en-US" sz="2000" dirty="0"/>
              <a:t>Random, rapid movement of the eyes </a:t>
            </a:r>
          </a:p>
          <a:p>
            <a:pPr lvl="1"/>
            <a:r>
              <a:rPr lang="en-US" sz="2000" dirty="0"/>
              <a:t>Heightened neural activity </a:t>
            </a:r>
          </a:p>
          <a:p>
            <a:pPr lvl="1"/>
            <a:r>
              <a:rPr lang="en-US" sz="2000" dirty="0"/>
              <a:t>Propensity to dream vividly</a:t>
            </a:r>
            <a:br>
              <a:rPr lang="en-US" sz="2000" dirty="0"/>
            </a:br>
            <a:endParaRPr lang="en-US" sz="2000" dirty="0"/>
          </a:p>
        </p:txBody>
      </p:sp>
      <p:sp>
        <p:nvSpPr>
          <p:cNvPr id="4" name="Slide Number Placeholder 3">
            <a:extLst>
              <a:ext uri="{FF2B5EF4-FFF2-40B4-BE49-F238E27FC236}">
                <a16:creationId xmlns:a16="http://schemas.microsoft.com/office/drawing/2014/main" id="{EDACE645-C2FF-8B47-B067-2F66515F2412}"/>
              </a:ext>
            </a:extLst>
          </p:cNvPr>
          <p:cNvSpPr>
            <a:spLocks noGrp="1"/>
          </p:cNvSpPr>
          <p:nvPr>
            <p:ph type="sldNum" sz="quarter" idx="12"/>
          </p:nvPr>
        </p:nvSpPr>
        <p:spPr/>
        <p:txBody>
          <a:bodyPr/>
          <a:lstStyle/>
          <a:p>
            <a:fld id="{C68DACDF-E1A9-A04C-A5FF-FC2443684BF5}" type="slidenum">
              <a:rPr lang="en-US" sz="2000" smtClean="0">
                <a:solidFill>
                  <a:schemeClr val="bg1"/>
                </a:solidFill>
              </a:rPr>
              <a:pPr/>
              <a:t>9</a:t>
            </a:fld>
            <a:endParaRPr lang="en-US" sz="2000" dirty="0">
              <a:solidFill>
                <a:schemeClr val="bg1"/>
              </a:solidFill>
            </a:endParaRPr>
          </a:p>
        </p:txBody>
      </p:sp>
    </p:spTree>
    <p:extLst>
      <p:ext uri="{BB962C8B-B14F-4D97-AF65-F5344CB8AC3E}">
        <p14:creationId xmlns:p14="http://schemas.microsoft.com/office/powerpoint/2010/main" val="1304893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E33E250-E412-D347-AAA8-E9FB9E1AD02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45685" y="46037"/>
            <a:ext cx="8900630" cy="5925276"/>
          </a:xfrm>
          <a:prstGeom prst="rect">
            <a:avLst/>
          </a:prstGeom>
        </p:spPr>
      </p:pic>
      <p:sp>
        <p:nvSpPr>
          <p:cNvPr id="5" name="Rectangle 4">
            <a:extLst>
              <a:ext uri="{FF2B5EF4-FFF2-40B4-BE49-F238E27FC236}">
                <a16:creationId xmlns:a16="http://schemas.microsoft.com/office/drawing/2014/main" id="{68AD2B33-2B31-DE44-AFAE-A58655E2B4A1}"/>
              </a:ext>
            </a:extLst>
          </p:cNvPr>
          <p:cNvSpPr/>
          <p:nvPr/>
        </p:nvSpPr>
        <p:spPr>
          <a:xfrm>
            <a:off x="9941507" y="5832813"/>
            <a:ext cx="2395912" cy="276999"/>
          </a:xfrm>
          <a:prstGeom prst="rect">
            <a:avLst/>
          </a:prstGeom>
        </p:spPr>
        <p:txBody>
          <a:bodyPr wrap="none">
            <a:spAutoFit/>
          </a:bodyPr>
          <a:lstStyle/>
          <a:p>
            <a:r>
              <a:rPr lang="en-US" sz="1200" dirty="0">
                <a:solidFill>
                  <a:schemeClr val="bg1">
                    <a:lumMod val="85000"/>
                  </a:schemeClr>
                </a:solidFill>
              </a:rPr>
              <a:t>Adapted from </a:t>
            </a:r>
            <a:r>
              <a:rPr lang="en-US" sz="1200" dirty="0" err="1">
                <a:solidFill>
                  <a:schemeClr val="bg1">
                    <a:lumMod val="85000"/>
                  </a:schemeClr>
                </a:solidFill>
              </a:rPr>
              <a:t>backyardbrains.com</a:t>
            </a:r>
            <a:endParaRPr lang="en-US" sz="1200" dirty="0">
              <a:solidFill>
                <a:schemeClr val="bg1">
                  <a:lumMod val="85000"/>
                </a:schemeClr>
              </a:solidFill>
            </a:endParaRPr>
          </a:p>
        </p:txBody>
      </p:sp>
      <p:sp>
        <p:nvSpPr>
          <p:cNvPr id="8" name="Slide Number Placeholder 7">
            <a:extLst>
              <a:ext uri="{FF2B5EF4-FFF2-40B4-BE49-F238E27FC236}">
                <a16:creationId xmlns:a16="http://schemas.microsoft.com/office/drawing/2014/main" id="{29763819-0763-D243-B204-CECCBD405145}"/>
              </a:ext>
            </a:extLst>
          </p:cNvPr>
          <p:cNvSpPr>
            <a:spLocks noGrp="1"/>
          </p:cNvSpPr>
          <p:nvPr>
            <p:ph type="sldNum" sz="quarter" idx="12"/>
          </p:nvPr>
        </p:nvSpPr>
        <p:spPr/>
        <p:txBody>
          <a:bodyPr/>
          <a:lstStyle/>
          <a:p>
            <a:fld id="{C68DACDF-E1A9-A04C-A5FF-FC2443684BF5}" type="slidenum">
              <a:rPr lang="en-US" sz="2000" smtClean="0">
                <a:solidFill>
                  <a:schemeClr val="bg1"/>
                </a:solidFill>
              </a:rPr>
              <a:pPr/>
              <a:t>10</a:t>
            </a:fld>
            <a:endParaRPr lang="en-US" sz="2000">
              <a:solidFill>
                <a:schemeClr val="bg1"/>
              </a:solidFill>
            </a:endParaRPr>
          </a:p>
        </p:txBody>
      </p:sp>
      <p:sp>
        <p:nvSpPr>
          <p:cNvPr id="9" name="Rectangle 8">
            <a:extLst>
              <a:ext uri="{FF2B5EF4-FFF2-40B4-BE49-F238E27FC236}">
                <a16:creationId xmlns:a16="http://schemas.microsoft.com/office/drawing/2014/main" id="{BBDF9330-E6CF-E74C-AE44-EFDC6DE8B948}"/>
              </a:ext>
            </a:extLst>
          </p:cNvPr>
          <p:cNvSpPr/>
          <p:nvPr/>
        </p:nvSpPr>
        <p:spPr>
          <a:xfrm>
            <a:off x="8917858" y="3805084"/>
            <a:ext cx="1248697" cy="6390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2E0B50A-B8A5-A341-AEB4-865962EF064B}"/>
              </a:ext>
            </a:extLst>
          </p:cNvPr>
          <p:cNvSpPr/>
          <p:nvPr/>
        </p:nvSpPr>
        <p:spPr>
          <a:xfrm rot="19170297">
            <a:off x="8009498" y="4445817"/>
            <a:ext cx="1248697" cy="2492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EC59761-5D19-4648-80D7-582EF9658BB8}"/>
              </a:ext>
            </a:extLst>
          </p:cNvPr>
          <p:cNvSpPr/>
          <p:nvPr/>
        </p:nvSpPr>
        <p:spPr>
          <a:xfrm>
            <a:off x="5035338" y="4579609"/>
            <a:ext cx="1977520" cy="2064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Arrow Connector 2">
            <a:extLst>
              <a:ext uri="{FF2B5EF4-FFF2-40B4-BE49-F238E27FC236}">
                <a16:creationId xmlns:a16="http://schemas.microsoft.com/office/drawing/2014/main" id="{C296FDC7-4731-8446-A9EA-40992D9182D0}"/>
              </a:ext>
            </a:extLst>
          </p:cNvPr>
          <p:cNvCxnSpPr>
            <a:cxnSpLocks/>
          </p:cNvCxnSpPr>
          <p:nvPr/>
        </p:nvCxnSpPr>
        <p:spPr>
          <a:xfrm>
            <a:off x="8387255" y="1623848"/>
            <a:ext cx="1514197" cy="1096026"/>
          </a:xfrm>
          <a:prstGeom prst="straightConnector1">
            <a:avLst/>
          </a:prstGeom>
          <a:ln w="9525"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2" name="Straight Arrow Connector 11">
            <a:extLst>
              <a:ext uri="{FF2B5EF4-FFF2-40B4-BE49-F238E27FC236}">
                <a16:creationId xmlns:a16="http://schemas.microsoft.com/office/drawing/2014/main" id="{678618E1-5B07-EC42-B1A0-82522EDB0532}"/>
              </a:ext>
            </a:extLst>
          </p:cNvPr>
          <p:cNvCxnSpPr>
            <a:cxnSpLocks/>
          </p:cNvCxnSpPr>
          <p:nvPr/>
        </p:nvCxnSpPr>
        <p:spPr>
          <a:xfrm flipV="1">
            <a:off x="8387255" y="3554009"/>
            <a:ext cx="1554252" cy="1025600"/>
          </a:xfrm>
          <a:prstGeom prst="straightConnector1">
            <a:avLst/>
          </a:prstGeom>
          <a:ln w="9525"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3" name="TextBox 12">
            <a:extLst>
              <a:ext uri="{FF2B5EF4-FFF2-40B4-BE49-F238E27FC236}">
                <a16:creationId xmlns:a16="http://schemas.microsoft.com/office/drawing/2014/main" id="{196AB722-87B8-B944-8F71-90858188E3B9}"/>
              </a:ext>
            </a:extLst>
          </p:cNvPr>
          <p:cNvSpPr txBox="1"/>
          <p:nvPr/>
        </p:nvSpPr>
        <p:spPr>
          <a:xfrm>
            <a:off x="9901452" y="2568705"/>
            <a:ext cx="1846769" cy="830997"/>
          </a:xfrm>
          <a:prstGeom prst="rect">
            <a:avLst/>
          </a:prstGeom>
          <a:noFill/>
        </p:spPr>
        <p:txBody>
          <a:bodyPr wrap="square" rtlCol="0">
            <a:spAutoFit/>
          </a:bodyPr>
          <a:lstStyle/>
          <a:p>
            <a:pPr algn="ctr"/>
            <a:r>
              <a:rPr lang="en-US" sz="2400" dirty="0"/>
              <a:t>LIGHT  </a:t>
            </a:r>
            <a:br>
              <a:rPr lang="en-US" sz="2400" dirty="0"/>
            </a:br>
            <a:r>
              <a:rPr lang="en-US" sz="2400" dirty="0"/>
              <a:t>NREM SLEEP</a:t>
            </a:r>
          </a:p>
        </p:txBody>
      </p:sp>
      <p:sp>
        <p:nvSpPr>
          <p:cNvPr id="14" name="TextBox 13">
            <a:extLst>
              <a:ext uri="{FF2B5EF4-FFF2-40B4-BE49-F238E27FC236}">
                <a16:creationId xmlns:a16="http://schemas.microsoft.com/office/drawing/2014/main" id="{EE2AD804-BA62-074B-B305-7DE10B5CD492}"/>
              </a:ext>
            </a:extLst>
          </p:cNvPr>
          <p:cNvSpPr txBox="1"/>
          <p:nvPr/>
        </p:nvSpPr>
        <p:spPr>
          <a:xfrm>
            <a:off x="289364" y="3138511"/>
            <a:ext cx="1846769" cy="830997"/>
          </a:xfrm>
          <a:prstGeom prst="rect">
            <a:avLst/>
          </a:prstGeom>
          <a:noFill/>
        </p:spPr>
        <p:txBody>
          <a:bodyPr wrap="square" rtlCol="0">
            <a:spAutoFit/>
          </a:bodyPr>
          <a:lstStyle/>
          <a:p>
            <a:pPr algn="ctr"/>
            <a:r>
              <a:rPr lang="en-US" sz="2400" dirty="0"/>
              <a:t>DEEP </a:t>
            </a:r>
          </a:p>
          <a:p>
            <a:pPr algn="ctr"/>
            <a:r>
              <a:rPr lang="en-US" sz="2400" dirty="0"/>
              <a:t>NREM SLEEP</a:t>
            </a:r>
          </a:p>
        </p:txBody>
      </p:sp>
      <p:cxnSp>
        <p:nvCxnSpPr>
          <p:cNvPr id="15" name="Straight Arrow Connector 14">
            <a:extLst>
              <a:ext uri="{FF2B5EF4-FFF2-40B4-BE49-F238E27FC236}">
                <a16:creationId xmlns:a16="http://schemas.microsoft.com/office/drawing/2014/main" id="{5316DACA-35C9-6F42-B3AD-0C23D949E946}"/>
              </a:ext>
            </a:extLst>
          </p:cNvPr>
          <p:cNvCxnSpPr>
            <a:cxnSpLocks/>
          </p:cNvCxnSpPr>
          <p:nvPr/>
        </p:nvCxnSpPr>
        <p:spPr>
          <a:xfrm flipH="1" flipV="1">
            <a:off x="2136133" y="3850769"/>
            <a:ext cx="1542448" cy="719653"/>
          </a:xfrm>
          <a:prstGeom prst="straightConnector1">
            <a:avLst/>
          </a:prstGeom>
          <a:ln w="9525"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091199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REM sleep: A COR perspective</a:t>
            </a:r>
          </a:p>
        </p:txBody>
      </p:sp>
      <p:sp>
        <p:nvSpPr>
          <p:cNvPr id="3" name="Content Placeholder 2"/>
          <p:cNvSpPr>
            <a:spLocks noGrp="1"/>
          </p:cNvSpPr>
          <p:nvPr>
            <p:ph idx="1"/>
          </p:nvPr>
        </p:nvSpPr>
        <p:spPr/>
        <p:txBody>
          <a:bodyPr>
            <a:noAutofit/>
          </a:bodyPr>
          <a:lstStyle/>
          <a:p>
            <a:r>
              <a:rPr lang="en-US" sz="2400" dirty="0"/>
              <a:t>Conservation of resources theory (COR)</a:t>
            </a:r>
          </a:p>
          <a:p>
            <a:pPr lvl="1"/>
            <a:r>
              <a:rPr lang="en-US" sz="2000" dirty="0"/>
              <a:t>Strain</a:t>
            </a:r>
            <a:r>
              <a:rPr lang="en-US" sz="2000" dirty="0">
                <a:solidFill>
                  <a:schemeClr val="bg2">
                    <a:lumMod val="50000"/>
                  </a:schemeClr>
                </a:solidFill>
              </a:rPr>
              <a:t> </a:t>
            </a:r>
            <a:r>
              <a:rPr lang="en-US" sz="2000" dirty="0"/>
              <a:t>= insufficient gain of resources, actual or threat of resource loss </a:t>
            </a:r>
            <a:r>
              <a:rPr lang="en-US" sz="1600" dirty="0">
                <a:solidFill>
                  <a:schemeClr val="bg1">
                    <a:lumMod val="65000"/>
                  </a:schemeClr>
                </a:solidFill>
              </a:rPr>
              <a:t>(Halbesleben, 2006)</a:t>
            </a:r>
          </a:p>
          <a:p>
            <a:pPr lvl="1"/>
            <a:r>
              <a:rPr lang="en-US" sz="2000" dirty="0"/>
              <a:t>Resource = psychological states &amp; conditions employees value, facilitate goal attainment </a:t>
            </a:r>
            <a:r>
              <a:rPr lang="en-US" sz="1600" dirty="0">
                <a:solidFill>
                  <a:schemeClr val="bg1">
                    <a:lumMod val="65000"/>
                  </a:schemeClr>
                </a:solidFill>
              </a:rPr>
              <a:t>(</a:t>
            </a:r>
            <a:r>
              <a:rPr lang="en-US" sz="1600" dirty="0" err="1">
                <a:solidFill>
                  <a:schemeClr val="bg1">
                    <a:lumMod val="65000"/>
                  </a:schemeClr>
                </a:solidFill>
              </a:rPr>
              <a:t>Hobfoll</a:t>
            </a:r>
            <a:r>
              <a:rPr lang="en-US" sz="1600" dirty="0">
                <a:solidFill>
                  <a:schemeClr val="bg1">
                    <a:lumMod val="65000"/>
                  </a:schemeClr>
                </a:solidFill>
              </a:rPr>
              <a:t>, 1989) </a:t>
            </a:r>
          </a:p>
          <a:p>
            <a:pPr marL="0" indent="0">
              <a:buNone/>
            </a:pPr>
            <a:endParaRPr lang="en-US" sz="2000" dirty="0"/>
          </a:p>
          <a:p>
            <a:r>
              <a:rPr lang="en-US" sz="2400" dirty="0"/>
              <a:t>REM sleep = neurochemical balance to cope with job demands</a:t>
            </a:r>
          </a:p>
          <a:p>
            <a:pPr lvl="1"/>
            <a:r>
              <a:rPr lang="en-US" sz="2000" dirty="0"/>
              <a:t>Lowering the stress hormone in the brain is important for recovery</a:t>
            </a:r>
          </a:p>
          <a:p>
            <a:pPr lvl="1"/>
            <a:r>
              <a:rPr lang="en-US" sz="2000" dirty="0"/>
              <a:t>State recovery: state of being relaxed, replenished, and feeling emotionally positive </a:t>
            </a:r>
            <a:br>
              <a:rPr lang="en-US" sz="2000" dirty="0"/>
            </a:br>
            <a:r>
              <a:rPr lang="en-US" sz="1600" dirty="0">
                <a:solidFill>
                  <a:schemeClr val="bg1">
                    <a:lumMod val="65000"/>
                  </a:schemeClr>
                </a:solidFill>
              </a:rPr>
              <a:t>(</a:t>
            </a:r>
            <a:r>
              <a:rPr lang="en-US" sz="1600" dirty="0" err="1">
                <a:solidFill>
                  <a:schemeClr val="bg1">
                    <a:lumMod val="65000"/>
                  </a:schemeClr>
                </a:solidFill>
              </a:rPr>
              <a:t>Sonnentag</a:t>
            </a:r>
            <a:r>
              <a:rPr lang="en-US" sz="1600" dirty="0">
                <a:solidFill>
                  <a:schemeClr val="bg1">
                    <a:lumMod val="65000"/>
                  </a:schemeClr>
                </a:solidFill>
              </a:rPr>
              <a:t>, 2003) </a:t>
            </a:r>
            <a:br>
              <a:rPr lang="en-US" sz="1600" dirty="0"/>
            </a:br>
            <a:endParaRPr lang="en-US" sz="1600" dirty="0"/>
          </a:p>
          <a:p>
            <a:r>
              <a:rPr lang="en-US" sz="2400" dirty="0"/>
              <a:t>How employees control their emotions affects their psychological resources</a:t>
            </a:r>
          </a:p>
          <a:p>
            <a:pPr lvl="1"/>
            <a:r>
              <a:rPr lang="en-US" sz="2000" dirty="0"/>
              <a:t>Emotional labor= </a:t>
            </a:r>
            <a:r>
              <a:rPr lang="en-US" sz="2000" i="1" dirty="0"/>
              <a:t>surface</a:t>
            </a:r>
            <a:r>
              <a:rPr lang="en-US" sz="2000" dirty="0"/>
              <a:t> or </a:t>
            </a:r>
            <a:r>
              <a:rPr lang="en-US" sz="2000" i="1" dirty="0"/>
              <a:t>deep</a:t>
            </a:r>
            <a:r>
              <a:rPr lang="en-US" sz="2000" dirty="0"/>
              <a:t> </a:t>
            </a:r>
            <a:r>
              <a:rPr lang="en-US" sz="2000" i="1" dirty="0"/>
              <a:t>acting</a:t>
            </a:r>
            <a:r>
              <a:rPr lang="en-US" sz="2000" dirty="0"/>
              <a:t> taps into employees’ resources </a:t>
            </a:r>
            <a:r>
              <a:rPr lang="en-US" sz="1600" dirty="0">
                <a:solidFill>
                  <a:schemeClr val="bg1">
                    <a:lumMod val="65000"/>
                  </a:schemeClr>
                </a:solidFill>
              </a:rPr>
              <a:t>(</a:t>
            </a:r>
            <a:r>
              <a:rPr lang="en-US" sz="1600" dirty="0" err="1">
                <a:solidFill>
                  <a:schemeClr val="bg1">
                    <a:lumMod val="65000"/>
                  </a:schemeClr>
                </a:solidFill>
              </a:rPr>
              <a:t>Brotheridge</a:t>
            </a:r>
            <a:r>
              <a:rPr lang="en-US" sz="1600" dirty="0">
                <a:solidFill>
                  <a:schemeClr val="bg1">
                    <a:lumMod val="65000"/>
                  </a:schemeClr>
                </a:solidFill>
              </a:rPr>
              <a:t> &amp; Lee, 2002)</a:t>
            </a:r>
            <a:endParaRPr lang="en-US" sz="2000" dirty="0">
              <a:solidFill>
                <a:schemeClr val="bg1">
                  <a:lumMod val="65000"/>
                </a:schemeClr>
              </a:solidFill>
            </a:endParaRPr>
          </a:p>
          <a:p>
            <a:endParaRPr lang="en-US" sz="2400" dirty="0"/>
          </a:p>
        </p:txBody>
      </p:sp>
      <p:sp>
        <p:nvSpPr>
          <p:cNvPr id="7" name="Slide Number Placeholder 6">
            <a:extLst>
              <a:ext uri="{FF2B5EF4-FFF2-40B4-BE49-F238E27FC236}">
                <a16:creationId xmlns:a16="http://schemas.microsoft.com/office/drawing/2014/main" id="{255190AB-59B8-8A48-A613-8C77E782E50A}"/>
              </a:ext>
            </a:extLst>
          </p:cNvPr>
          <p:cNvSpPr>
            <a:spLocks noGrp="1"/>
          </p:cNvSpPr>
          <p:nvPr>
            <p:ph type="sldNum" sz="quarter" idx="12"/>
          </p:nvPr>
        </p:nvSpPr>
        <p:spPr/>
        <p:txBody>
          <a:bodyPr/>
          <a:lstStyle/>
          <a:p>
            <a:fld id="{C68DACDF-E1A9-A04C-A5FF-FC2443684BF5}" type="slidenum">
              <a:rPr lang="en-US" sz="2000" smtClean="0">
                <a:solidFill>
                  <a:schemeClr val="bg1"/>
                </a:solidFill>
              </a:rPr>
              <a:pPr/>
              <a:t>11</a:t>
            </a:fld>
            <a:endParaRPr lang="en-US" sz="2000">
              <a:solidFill>
                <a:schemeClr val="bg1"/>
              </a:solidFill>
            </a:endParaRPr>
          </a:p>
        </p:txBody>
      </p:sp>
      <p:pic>
        <p:nvPicPr>
          <p:cNvPr id="5" name="Picture 4">
            <a:extLst>
              <a:ext uri="{FF2B5EF4-FFF2-40B4-BE49-F238E27FC236}">
                <a16:creationId xmlns:a16="http://schemas.microsoft.com/office/drawing/2014/main" id="{FC813488-9063-374C-8A1C-3D44F50B0E0F}"/>
              </a:ext>
            </a:extLst>
          </p:cNvPr>
          <p:cNvPicPr>
            <a:picLocks noChangeAspect="1"/>
          </p:cNvPicPr>
          <p:nvPr/>
        </p:nvPicPr>
        <p:blipFill>
          <a:blip r:embed="rId3"/>
          <a:stretch>
            <a:fillRect/>
          </a:stretch>
        </p:blipFill>
        <p:spPr>
          <a:xfrm>
            <a:off x="9959926" y="136523"/>
            <a:ext cx="2056325" cy="1365880"/>
          </a:xfrm>
          <a:prstGeom prst="rect">
            <a:avLst/>
          </a:prstGeom>
          <a:effectLst>
            <a:softEdge rad="88900"/>
          </a:effectLst>
        </p:spPr>
      </p:pic>
    </p:spTree>
    <p:extLst>
      <p:ext uri="{BB962C8B-B14F-4D97-AF65-F5344CB8AC3E}">
        <p14:creationId xmlns:p14="http://schemas.microsoft.com/office/powerpoint/2010/main" val="3881566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Theoretical model</a:t>
            </a:r>
          </a:p>
        </p:txBody>
      </p:sp>
      <p:sp>
        <p:nvSpPr>
          <p:cNvPr id="5" name="Rectangle 4"/>
          <p:cNvSpPr/>
          <p:nvPr/>
        </p:nvSpPr>
        <p:spPr>
          <a:xfrm>
            <a:off x="2237740" y="3856282"/>
            <a:ext cx="1263650" cy="718820"/>
          </a:xfrm>
          <a:prstGeom prst="rect">
            <a:avLst/>
          </a:prstGeom>
          <a:ln>
            <a:solidFill>
              <a:srgbClr val="008542"/>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2400" dirty="0">
                <a:effectLst/>
                <a:ea typeface="Times New Roman" panose="02020603050405020304" pitchFamily="18" charset="0"/>
              </a:rPr>
              <a:t>REM sleep</a:t>
            </a:r>
          </a:p>
        </p:txBody>
      </p:sp>
      <p:sp>
        <p:nvSpPr>
          <p:cNvPr id="7" name="Rectangle 6"/>
          <p:cNvSpPr/>
          <p:nvPr/>
        </p:nvSpPr>
        <p:spPr>
          <a:xfrm>
            <a:off x="8691611" y="3849139"/>
            <a:ext cx="1263650" cy="718820"/>
          </a:xfrm>
          <a:prstGeom prst="rect">
            <a:avLst/>
          </a:prstGeom>
          <a:ln>
            <a:solidFill>
              <a:srgbClr val="008542"/>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2400" dirty="0">
                <a:effectLst/>
                <a:ea typeface="Times New Roman" panose="02020603050405020304" pitchFamily="18" charset="0"/>
              </a:rPr>
              <a:t>Job burnout</a:t>
            </a:r>
          </a:p>
        </p:txBody>
      </p:sp>
      <p:sp>
        <p:nvSpPr>
          <p:cNvPr id="8" name="Rectangle 7"/>
          <p:cNvSpPr/>
          <p:nvPr/>
        </p:nvSpPr>
        <p:spPr>
          <a:xfrm>
            <a:off x="5464175" y="3856917"/>
            <a:ext cx="1263650" cy="718820"/>
          </a:xfrm>
          <a:prstGeom prst="rect">
            <a:avLst/>
          </a:prstGeom>
          <a:ln>
            <a:solidFill>
              <a:srgbClr val="008542"/>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2400" dirty="0">
                <a:effectLst/>
                <a:ea typeface="Times New Roman" panose="02020603050405020304" pitchFamily="18" charset="0"/>
              </a:rPr>
              <a:t>State recovery</a:t>
            </a:r>
          </a:p>
        </p:txBody>
      </p:sp>
      <p:sp>
        <p:nvSpPr>
          <p:cNvPr id="9" name="Rectangle 8"/>
          <p:cNvSpPr/>
          <p:nvPr/>
        </p:nvSpPr>
        <p:spPr>
          <a:xfrm>
            <a:off x="6308724" y="1900326"/>
            <a:ext cx="1263650" cy="718820"/>
          </a:xfrm>
          <a:prstGeom prst="rect">
            <a:avLst/>
          </a:prstGeom>
          <a:ln>
            <a:solidFill>
              <a:srgbClr val="008542"/>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2400" dirty="0">
                <a:effectLst/>
                <a:ea typeface="Times New Roman" panose="02020603050405020304" pitchFamily="18" charset="0"/>
              </a:rPr>
              <a:t>Surface </a:t>
            </a:r>
            <a:br>
              <a:rPr lang="en-US" sz="2400" dirty="0">
                <a:effectLst/>
                <a:ea typeface="Times New Roman" panose="02020603050405020304" pitchFamily="18" charset="0"/>
              </a:rPr>
            </a:br>
            <a:r>
              <a:rPr lang="en-US" sz="2400" dirty="0">
                <a:effectLst/>
                <a:ea typeface="Times New Roman" panose="02020603050405020304" pitchFamily="18" charset="0"/>
              </a:rPr>
              <a:t>acting</a:t>
            </a:r>
          </a:p>
        </p:txBody>
      </p:sp>
      <p:cxnSp>
        <p:nvCxnSpPr>
          <p:cNvPr id="10" name="Straight Arrow Connector 9"/>
          <p:cNvCxnSpPr/>
          <p:nvPr/>
        </p:nvCxnSpPr>
        <p:spPr>
          <a:xfrm>
            <a:off x="3503930" y="4210612"/>
            <a:ext cx="196088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p:cNvCxnSpPr/>
          <p:nvPr/>
        </p:nvCxnSpPr>
        <p:spPr>
          <a:xfrm>
            <a:off x="6934611" y="2618000"/>
            <a:ext cx="3175" cy="159004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p:cNvCxnSpPr/>
          <p:nvPr/>
        </p:nvCxnSpPr>
        <p:spPr>
          <a:xfrm>
            <a:off x="6730047" y="4208707"/>
            <a:ext cx="196088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5" name="Rectangle 14">
            <a:extLst>
              <a:ext uri="{FF2B5EF4-FFF2-40B4-BE49-F238E27FC236}">
                <a16:creationId xmlns:a16="http://schemas.microsoft.com/office/drawing/2014/main" id="{2617BE6B-00DE-D24F-92BA-908ECBE954E1}"/>
              </a:ext>
            </a:extLst>
          </p:cNvPr>
          <p:cNvSpPr/>
          <p:nvPr/>
        </p:nvSpPr>
        <p:spPr>
          <a:xfrm>
            <a:off x="7667355" y="1901183"/>
            <a:ext cx="1263650" cy="718820"/>
          </a:xfrm>
          <a:prstGeom prst="rect">
            <a:avLst/>
          </a:prstGeom>
          <a:ln>
            <a:solidFill>
              <a:srgbClr val="008542"/>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2400" dirty="0">
                <a:effectLst/>
                <a:ea typeface="Times New Roman" panose="02020603050405020304" pitchFamily="18" charset="0"/>
              </a:rPr>
              <a:t>Deep </a:t>
            </a:r>
            <a:br>
              <a:rPr lang="en-US" sz="2400" dirty="0">
                <a:effectLst/>
                <a:ea typeface="Times New Roman" panose="02020603050405020304" pitchFamily="18" charset="0"/>
              </a:rPr>
            </a:br>
            <a:r>
              <a:rPr lang="en-US" sz="2400" dirty="0">
                <a:effectLst/>
                <a:ea typeface="Times New Roman" panose="02020603050405020304" pitchFamily="18" charset="0"/>
              </a:rPr>
              <a:t>acting</a:t>
            </a:r>
          </a:p>
        </p:txBody>
      </p:sp>
      <p:cxnSp>
        <p:nvCxnSpPr>
          <p:cNvPr id="16" name="Straight Arrow Connector 15">
            <a:extLst>
              <a:ext uri="{FF2B5EF4-FFF2-40B4-BE49-F238E27FC236}">
                <a16:creationId xmlns:a16="http://schemas.microsoft.com/office/drawing/2014/main" id="{939D1D9C-71AD-3D4E-8E52-C58C211BB6AC}"/>
              </a:ext>
            </a:extLst>
          </p:cNvPr>
          <p:cNvCxnSpPr/>
          <p:nvPr/>
        </p:nvCxnSpPr>
        <p:spPr>
          <a:xfrm>
            <a:off x="8296005" y="2616032"/>
            <a:ext cx="3175" cy="159004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pslz="http://schemas.microsoft.com/office/powerpoint/2016/slidezoom">
        <mc:Choice Requires="pslz">
          <p:graphicFrame>
            <p:nvGraphicFramePr>
              <p:cNvPr id="6" name="Slide Zoom 5">
                <a:extLst>
                  <a:ext uri="{FF2B5EF4-FFF2-40B4-BE49-F238E27FC236}">
                    <a16:creationId xmlns:a16="http://schemas.microsoft.com/office/drawing/2014/main" id="{8A2B9ADF-F9CF-7447-8F0C-DEB5A654DC8C}"/>
                  </a:ext>
                </a:extLst>
              </p:cNvPr>
              <p:cNvGraphicFramePr>
                <a:graphicFrameLocks noChangeAspect="1"/>
              </p:cNvGraphicFramePr>
              <p:nvPr/>
            </p:nvGraphicFramePr>
            <p:xfrm>
              <a:off x="11804952" y="1"/>
              <a:ext cx="387047" cy="217714"/>
            </p:xfrm>
            <a:graphic>
              <a:graphicData uri="http://schemas.microsoft.com/office/powerpoint/2016/slidezoom">
                <pslz:sldZm>
                  <pslz:sldZmObj sldId="302" cId="2146538611">
                    <pslz:zmPr id="{67B7D5B0-0E30-4743-95F4-13F8285E733D}" returnToParent="0" transitionDur="1000">
                      <p166:blipFill xmlns:p166="http://schemas.microsoft.com/office/powerpoint/2016/6/main">
                        <a:blip r:embed="rId3"/>
                        <a:stretch>
                          <a:fillRect/>
                        </a:stretch>
                      </p166:blipFill>
                      <p166:spPr xmlns:p166="http://schemas.microsoft.com/office/powerpoint/2016/6/main">
                        <a:xfrm>
                          <a:off x="0" y="0"/>
                          <a:ext cx="387047" cy="217714"/>
                        </a:xfrm>
                        <a:prstGeom prst="rect">
                          <a:avLst/>
                        </a:prstGeom>
                        <a:ln>
                          <a:noFill/>
                        </a:ln>
                        <a:effectLst>
                          <a:softEdge rad="112500"/>
                        </a:effectLst>
                      </p166:spPr>
                    </pslz:zmPr>
                  </pslz:sldZmObj>
                </pslz:sldZm>
              </a:graphicData>
            </a:graphic>
          </p:graphicFrame>
        </mc:Choice>
        <mc:Fallback xmlns="">
          <p:pic>
            <p:nvPicPr>
              <p:cNvPr id="6" name="Slide Zoom 5">
                <a:hlinkClick r:id="rId4" action="ppaction://hlinksldjump"/>
                <a:extLst>
                  <a:ext uri="{FF2B5EF4-FFF2-40B4-BE49-F238E27FC236}">
                    <a16:creationId xmlns:a16="http://schemas.microsoft.com/office/drawing/2014/main" xmlns="" xmlns:pslz="http://schemas.microsoft.com/office/powerpoint/2016/slidezoom" id="{8A2B9ADF-F9CF-7447-8F0C-DEB5A654DC8C}"/>
                  </a:ext>
                </a:extLst>
              </p:cNvPr>
              <p:cNvPicPr>
                <a:picLocks noGrp="1" noRot="1" noChangeAspect="1" noMove="1" noResize="1" noEditPoints="1" noAdjustHandles="1" noChangeArrowheads="1" noChangeShapeType="1"/>
              </p:cNvPicPr>
              <p:nvPr/>
            </p:nvPicPr>
            <p:blipFill>
              <a:blip r:embed="rId5"/>
              <a:stretch>
                <a:fillRect/>
              </a:stretch>
            </p:blipFill>
            <p:spPr>
              <a:xfrm>
                <a:off x="11804952" y="1"/>
                <a:ext cx="387047" cy="217714"/>
              </a:xfrm>
              <a:prstGeom prst="rect">
                <a:avLst/>
              </a:prstGeom>
              <a:ln>
                <a:noFill/>
              </a:ln>
              <a:effectLst>
                <a:softEdge rad="112500"/>
              </a:effectLst>
            </p:spPr>
          </p:pic>
        </mc:Fallback>
      </mc:AlternateContent>
      <p:sp>
        <p:nvSpPr>
          <p:cNvPr id="12" name="Slide Number Placeholder 11">
            <a:extLst>
              <a:ext uri="{FF2B5EF4-FFF2-40B4-BE49-F238E27FC236}">
                <a16:creationId xmlns:a16="http://schemas.microsoft.com/office/drawing/2014/main" id="{6A4A6655-8E12-314E-BACF-5FDD4E13286F}"/>
              </a:ext>
            </a:extLst>
          </p:cNvPr>
          <p:cNvSpPr>
            <a:spLocks noGrp="1"/>
          </p:cNvSpPr>
          <p:nvPr>
            <p:ph type="sldNum" sz="quarter" idx="12"/>
          </p:nvPr>
        </p:nvSpPr>
        <p:spPr/>
        <p:txBody>
          <a:bodyPr/>
          <a:lstStyle/>
          <a:p>
            <a:fld id="{C68DACDF-E1A9-A04C-A5FF-FC2443684BF5}" type="slidenum">
              <a:rPr lang="en-US" sz="2000" smtClean="0">
                <a:solidFill>
                  <a:schemeClr val="bg1"/>
                </a:solidFill>
              </a:rPr>
              <a:pPr/>
              <a:t>12</a:t>
            </a:fld>
            <a:endParaRPr lang="en-US" sz="2000">
              <a:solidFill>
                <a:schemeClr val="bg1"/>
              </a:solidFill>
            </a:endParaRPr>
          </a:p>
        </p:txBody>
      </p:sp>
      <p:sp>
        <p:nvSpPr>
          <p:cNvPr id="4" name="Rounded Rectangle 3">
            <a:extLst>
              <a:ext uri="{FF2B5EF4-FFF2-40B4-BE49-F238E27FC236}">
                <a16:creationId xmlns:a16="http://schemas.microsoft.com/office/drawing/2014/main" id="{69D88D67-B792-2149-8375-82F61AC419C6}"/>
              </a:ext>
            </a:extLst>
          </p:cNvPr>
          <p:cNvSpPr/>
          <p:nvPr/>
        </p:nvSpPr>
        <p:spPr>
          <a:xfrm>
            <a:off x="1914525" y="1414463"/>
            <a:ext cx="8372475" cy="3614737"/>
          </a:xfrm>
          <a:prstGeom prst="roundRect">
            <a:avLst/>
          </a:prstGeom>
          <a:noFill/>
          <a:ln>
            <a:solidFill>
              <a:srgbClr val="00854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3757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animBg="1"/>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Hypotheses: REM sleep &amp; state recovery</a:t>
            </a:r>
          </a:p>
        </p:txBody>
      </p:sp>
      <p:sp>
        <p:nvSpPr>
          <p:cNvPr id="3" name="Content Placeholder 2"/>
          <p:cNvSpPr>
            <a:spLocks noGrp="1"/>
          </p:cNvSpPr>
          <p:nvPr>
            <p:ph idx="1"/>
          </p:nvPr>
        </p:nvSpPr>
        <p:spPr>
          <a:xfrm>
            <a:off x="721426" y="1510580"/>
            <a:ext cx="10515600" cy="4351338"/>
          </a:xfrm>
        </p:spPr>
        <p:txBody>
          <a:bodyPr>
            <a:noAutofit/>
          </a:bodyPr>
          <a:lstStyle/>
          <a:p>
            <a:r>
              <a:rPr lang="en-US" sz="2400" dirty="0"/>
              <a:t>Work increases the stress hormone norepinephrine (noradrenaline)</a:t>
            </a:r>
          </a:p>
          <a:p>
            <a:pPr lvl="1"/>
            <a:r>
              <a:rPr lang="en-US" sz="2000" dirty="0"/>
              <a:t>Chemical messenger mobilizing the brain for action</a:t>
            </a:r>
          </a:p>
          <a:p>
            <a:pPr lvl="1"/>
            <a:r>
              <a:rPr lang="en-US" sz="2000" dirty="0" err="1"/>
              <a:t>Dysfunctionally</a:t>
            </a:r>
            <a:r>
              <a:rPr lang="en-US" sz="2000" dirty="0"/>
              <a:t> high norepinephrine decreases well-being </a:t>
            </a:r>
            <a:r>
              <a:rPr lang="en-US" sz="1600" dirty="0">
                <a:solidFill>
                  <a:schemeClr val="bg1">
                    <a:lumMod val="65000"/>
                  </a:schemeClr>
                </a:solidFill>
              </a:rPr>
              <a:t>(Goldstein &amp; Walker, 2014) </a:t>
            </a:r>
          </a:p>
          <a:p>
            <a:pPr marL="342900" lvl="1" indent="0">
              <a:buNone/>
            </a:pPr>
            <a:r>
              <a:rPr lang="en-US" sz="2000" dirty="0"/>
              <a:t> </a:t>
            </a:r>
          </a:p>
          <a:p>
            <a:r>
              <a:rPr lang="en-US" sz="2400" dirty="0"/>
              <a:t>Noradrenergic “housekeeping” unique to REM sleep</a:t>
            </a:r>
          </a:p>
          <a:p>
            <a:pPr lvl="1"/>
            <a:r>
              <a:rPr lang="en-US" sz="2000" dirty="0"/>
              <a:t>REM returns norepinephrine to baseline each day </a:t>
            </a:r>
            <a:r>
              <a:rPr lang="en-US" sz="1600" dirty="0">
                <a:solidFill>
                  <a:schemeClr val="bg1">
                    <a:lumMod val="65000"/>
                  </a:schemeClr>
                </a:solidFill>
              </a:rPr>
              <a:t>(Mallick &amp; Singh 2011)</a:t>
            </a:r>
          </a:p>
          <a:p>
            <a:pPr lvl="1"/>
            <a:r>
              <a:rPr lang="en-US" sz="2000" dirty="0"/>
              <a:t>Higher norepinephrine reduction beyond that of NREM or the awake brain</a:t>
            </a:r>
            <a:br>
              <a:rPr lang="en-US" sz="2000" dirty="0"/>
            </a:br>
            <a:endParaRPr lang="en-US" sz="2000" dirty="0"/>
          </a:p>
          <a:p>
            <a:r>
              <a:rPr lang="en-US" sz="2400" dirty="0"/>
              <a:t>REM reduces norepinephrine rejuvenates resources </a:t>
            </a:r>
            <a:r>
              <a:rPr lang="en-US" sz="1600" dirty="0">
                <a:solidFill>
                  <a:schemeClr val="bg1">
                    <a:lumMod val="65000"/>
                  </a:schemeClr>
                </a:solidFill>
              </a:rPr>
              <a:t>(</a:t>
            </a:r>
            <a:r>
              <a:rPr lang="en-US" sz="1600" dirty="0" err="1">
                <a:solidFill>
                  <a:schemeClr val="bg1">
                    <a:lumMod val="65000"/>
                  </a:schemeClr>
                </a:solidFill>
              </a:rPr>
              <a:t>Vallat</a:t>
            </a:r>
            <a:r>
              <a:rPr lang="en-US" sz="1600" dirty="0">
                <a:solidFill>
                  <a:schemeClr val="bg1">
                    <a:lumMod val="65000"/>
                  </a:schemeClr>
                </a:solidFill>
              </a:rPr>
              <a:t> et al., 2020; Walker, 2009)</a:t>
            </a:r>
          </a:p>
          <a:p>
            <a:pPr lvl="1"/>
            <a:r>
              <a:rPr lang="en-US" sz="2000" dirty="0"/>
              <a:t>Employees start their day relaxed, replenished, and feeling emotionally positive</a:t>
            </a:r>
            <a:endParaRPr lang="en-US" sz="2000" dirty="0">
              <a:solidFill>
                <a:schemeClr val="bg2">
                  <a:lumMod val="75000"/>
                </a:schemeClr>
              </a:solidFill>
            </a:endParaRPr>
          </a:p>
          <a:p>
            <a:pPr marL="0" indent="0" algn="ctr">
              <a:buNone/>
            </a:pPr>
            <a:br>
              <a:rPr lang="en-US" sz="2400" dirty="0">
                <a:solidFill>
                  <a:schemeClr val="bg2">
                    <a:lumMod val="50000"/>
                  </a:schemeClr>
                </a:solidFill>
              </a:rPr>
            </a:br>
            <a:r>
              <a:rPr lang="en-US" sz="2400" i="1" dirty="0"/>
              <a:t>H1: </a:t>
            </a:r>
            <a:r>
              <a:rPr lang="en-US" sz="2400" i="1" dirty="0">
                <a:solidFill>
                  <a:schemeClr val="bg2">
                    <a:lumMod val="50000"/>
                  </a:schemeClr>
                </a:solidFill>
              </a:rPr>
              <a:t>(Holding other aspects of sleep constant) </a:t>
            </a:r>
            <a:br>
              <a:rPr lang="en-US" sz="2400" i="1" dirty="0">
                <a:solidFill>
                  <a:schemeClr val="bg2">
                    <a:lumMod val="50000"/>
                  </a:schemeClr>
                </a:solidFill>
              </a:rPr>
            </a:br>
            <a:r>
              <a:rPr lang="en-US" sz="2400" i="1" dirty="0"/>
              <a:t>REM sleep is positively associated with state recovery</a:t>
            </a:r>
          </a:p>
        </p:txBody>
      </p:sp>
      <p:sp>
        <p:nvSpPr>
          <p:cNvPr id="8" name="Slide Number Placeholder 7">
            <a:extLst>
              <a:ext uri="{FF2B5EF4-FFF2-40B4-BE49-F238E27FC236}">
                <a16:creationId xmlns:a16="http://schemas.microsoft.com/office/drawing/2014/main" id="{01AB3146-3F3D-4A4B-851E-B45E050222EB}"/>
              </a:ext>
            </a:extLst>
          </p:cNvPr>
          <p:cNvSpPr>
            <a:spLocks noGrp="1"/>
          </p:cNvSpPr>
          <p:nvPr>
            <p:ph type="sldNum" sz="quarter" idx="12"/>
          </p:nvPr>
        </p:nvSpPr>
        <p:spPr/>
        <p:txBody>
          <a:bodyPr/>
          <a:lstStyle/>
          <a:p>
            <a:fld id="{C68DACDF-E1A9-A04C-A5FF-FC2443684BF5}" type="slidenum">
              <a:rPr lang="en-US" sz="2000" smtClean="0">
                <a:solidFill>
                  <a:schemeClr val="bg1"/>
                </a:solidFill>
              </a:rPr>
              <a:pPr/>
              <a:t>13</a:t>
            </a:fld>
            <a:endParaRPr lang="en-US" sz="2000">
              <a:solidFill>
                <a:schemeClr val="bg1"/>
              </a:solidFill>
            </a:endParaRPr>
          </a:p>
        </p:txBody>
      </p:sp>
      <p:pic>
        <p:nvPicPr>
          <p:cNvPr id="6" name="Picture 5">
            <a:extLst>
              <a:ext uri="{FF2B5EF4-FFF2-40B4-BE49-F238E27FC236}">
                <a16:creationId xmlns:a16="http://schemas.microsoft.com/office/drawing/2014/main" id="{ABC44FA7-FDA3-BA46-AFCA-4A4005B770BC}"/>
              </a:ext>
            </a:extLst>
          </p:cNvPr>
          <p:cNvPicPr>
            <a:picLocks noChangeAspect="1"/>
          </p:cNvPicPr>
          <p:nvPr/>
        </p:nvPicPr>
        <p:blipFill>
          <a:blip r:embed="rId3"/>
          <a:stretch>
            <a:fillRect/>
          </a:stretch>
        </p:blipFill>
        <p:spPr>
          <a:xfrm>
            <a:off x="9738360" y="68265"/>
            <a:ext cx="2390140" cy="2017905"/>
          </a:xfrm>
          <a:prstGeom prst="rect">
            <a:avLst/>
          </a:prstGeom>
        </p:spPr>
      </p:pic>
      <mc:AlternateContent xmlns:mc="http://schemas.openxmlformats.org/markup-compatibility/2006" xmlns:pslz="http://schemas.microsoft.com/office/powerpoint/2016/slidezoom">
        <mc:Choice Requires="pslz">
          <p:graphicFrame>
            <p:nvGraphicFramePr>
              <p:cNvPr id="9" name="Slide Zoom 8">
                <a:extLst>
                  <a:ext uri="{FF2B5EF4-FFF2-40B4-BE49-F238E27FC236}">
                    <a16:creationId xmlns:a16="http://schemas.microsoft.com/office/drawing/2014/main" id="{C7E1BF35-9FB0-194A-8498-A7C068E55962}"/>
                  </a:ext>
                </a:extLst>
              </p:cNvPr>
              <p:cNvGraphicFramePr>
                <a:graphicFrameLocks noChangeAspect="1"/>
              </p:cNvGraphicFramePr>
              <p:nvPr>
                <p:extLst>
                  <p:ext uri="{D42A27DB-BD31-4B8C-83A1-F6EECF244321}">
                    <p14:modId xmlns:p14="http://schemas.microsoft.com/office/powerpoint/2010/main" val="1293265822"/>
                  </p:ext>
                </p:extLst>
              </p:nvPr>
            </p:nvGraphicFramePr>
            <p:xfrm flipH="1" flipV="1">
              <a:off x="0" y="-32166"/>
              <a:ext cx="308147" cy="173333"/>
            </p:xfrm>
            <a:graphic>
              <a:graphicData uri="http://schemas.microsoft.com/office/powerpoint/2016/slidezoom">
                <pslz:sldZm>
                  <pslz:sldZmObj sldId="348" cId="3425080056">
                    <pslz:zmPr id="{D6BCE7AB-5B50-8840-B3D5-FF5D2992E336}" returnToParent="0" transitionDur="1000">
                      <p166:blipFill xmlns:p166="http://schemas.microsoft.com/office/powerpoint/2016/6/main">
                        <a:blip r:embed="rId4"/>
                        <a:stretch>
                          <a:fillRect/>
                        </a:stretch>
                      </p166:blipFill>
                      <p166:spPr xmlns:p166="http://schemas.microsoft.com/office/powerpoint/2016/6/main">
                        <a:xfrm flipH="1" flipV="1">
                          <a:off x="0" y="0"/>
                          <a:ext cx="308147" cy="173333"/>
                        </a:xfrm>
                        <a:prstGeom prst="rect">
                          <a:avLst/>
                        </a:prstGeom>
                        <a:ln w="3175">
                          <a:solidFill>
                            <a:prstClr val="ltGray"/>
                          </a:solidFill>
                        </a:ln>
                      </p166:spPr>
                    </pslz:zmPr>
                  </pslz:sldZmObj>
                </pslz:sldZm>
              </a:graphicData>
            </a:graphic>
          </p:graphicFrame>
        </mc:Choice>
        <mc:Fallback xmlns="">
          <p:pic>
            <p:nvPicPr>
              <p:cNvPr id="9" name="Slide Zoom 8">
                <a:hlinkClick r:id="rId5" action="ppaction://hlinksldjump"/>
                <a:extLst>
                  <a:ext uri="{FF2B5EF4-FFF2-40B4-BE49-F238E27FC236}">
                    <a16:creationId xmlns:a16="http://schemas.microsoft.com/office/drawing/2014/main" id="{C7E1BF35-9FB0-194A-8498-A7C068E55962}"/>
                  </a:ext>
                </a:extLst>
              </p:cNvPr>
              <p:cNvPicPr>
                <a:picLocks noGrp="1" noRot="1" noChangeAspect="1" noMove="1" noResize="1" noEditPoints="1" noAdjustHandles="1" noChangeArrowheads="1" noChangeShapeType="1"/>
              </p:cNvPicPr>
              <p:nvPr/>
            </p:nvPicPr>
            <p:blipFill>
              <a:blip r:embed="rId6"/>
              <a:stretch>
                <a:fillRect/>
              </a:stretch>
            </p:blipFill>
            <p:spPr>
              <a:xfrm flipH="1" flipV="1">
                <a:off x="0" y="-32166"/>
                <a:ext cx="308147" cy="173333"/>
              </a:xfrm>
              <a:prstGeom prst="rect">
                <a:avLst/>
              </a:prstGeom>
              <a:ln w="3175">
                <a:solidFill>
                  <a:prstClr val="ltGray"/>
                </a:solidFill>
              </a:ln>
            </p:spPr>
          </p:pic>
        </mc:Fallback>
      </mc:AlternateContent>
    </p:spTree>
    <p:extLst>
      <p:ext uri="{BB962C8B-B14F-4D97-AF65-F5344CB8AC3E}">
        <p14:creationId xmlns:p14="http://schemas.microsoft.com/office/powerpoint/2010/main" val="77236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Hypotheses: State recovery &amp; job burnout</a:t>
            </a:r>
          </a:p>
        </p:txBody>
      </p:sp>
      <p:sp>
        <p:nvSpPr>
          <p:cNvPr id="3" name="Content Placeholder 2"/>
          <p:cNvSpPr>
            <a:spLocks noGrp="1"/>
          </p:cNvSpPr>
          <p:nvPr>
            <p:ph idx="1"/>
          </p:nvPr>
        </p:nvSpPr>
        <p:spPr>
          <a:xfrm>
            <a:off x="838200" y="1460600"/>
            <a:ext cx="10515600" cy="4351338"/>
          </a:xfrm>
        </p:spPr>
        <p:txBody>
          <a:bodyPr>
            <a:noAutofit/>
          </a:bodyPr>
          <a:lstStyle/>
          <a:p>
            <a:r>
              <a:rPr lang="en-US" sz="2400" dirty="0"/>
              <a:t>Recovery: psychological state associated with benefits for employees’ well-being and job performance</a:t>
            </a:r>
            <a:endParaRPr lang="en-US" sz="2000" dirty="0">
              <a:solidFill>
                <a:schemeClr val="bg2">
                  <a:lumMod val="75000"/>
                </a:schemeClr>
              </a:solidFill>
            </a:endParaRPr>
          </a:p>
          <a:p>
            <a:pPr lvl="1"/>
            <a:r>
              <a:rPr lang="en-US" sz="2000" dirty="0"/>
              <a:t>Associated with cognitive liveliness &amp; less exhaustion </a:t>
            </a:r>
            <a:r>
              <a:rPr lang="en-US" sz="1600" dirty="0">
                <a:solidFill>
                  <a:schemeClr val="bg2">
                    <a:lumMod val="75000"/>
                  </a:schemeClr>
                </a:solidFill>
              </a:rPr>
              <a:t>(</a:t>
            </a:r>
            <a:r>
              <a:rPr lang="en-US" sz="1600" dirty="0" err="1">
                <a:solidFill>
                  <a:schemeClr val="bg2">
                    <a:lumMod val="75000"/>
                  </a:schemeClr>
                </a:solidFill>
              </a:rPr>
              <a:t>Sonnentag</a:t>
            </a:r>
            <a:r>
              <a:rPr lang="en-US" sz="1600" dirty="0">
                <a:solidFill>
                  <a:schemeClr val="bg2">
                    <a:lumMod val="75000"/>
                  </a:schemeClr>
                </a:solidFill>
              </a:rPr>
              <a:t>, 2003)</a:t>
            </a:r>
          </a:p>
          <a:p>
            <a:pPr lvl="1"/>
            <a:r>
              <a:rPr lang="en-US" sz="2000" dirty="0"/>
              <a:t>Employees experience work as a less demanding experience </a:t>
            </a:r>
            <a:r>
              <a:rPr lang="en-US" sz="1600" dirty="0">
                <a:solidFill>
                  <a:schemeClr val="bg2">
                    <a:lumMod val="75000"/>
                  </a:schemeClr>
                </a:solidFill>
              </a:rPr>
              <a:t>(</a:t>
            </a:r>
            <a:r>
              <a:rPr lang="en-US" sz="1600" dirty="0" err="1">
                <a:solidFill>
                  <a:schemeClr val="bg2">
                    <a:lumMod val="75000"/>
                  </a:schemeClr>
                </a:solidFill>
              </a:rPr>
              <a:t>Meijman</a:t>
            </a:r>
            <a:r>
              <a:rPr lang="en-US" sz="1600" dirty="0">
                <a:solidFill>
                  <a:schemeClr val="bg2">
                    <a:lumMod val="75000"/>
                  </a:schemeClr>
                </a:solidFill>
              </a:rPr>
              <a:t> &amp; Mulder, 1998) </a:t>
            </a:r>
            <a:br>
              <a:rPr lang="en-US" sz="2400" dirty="0"/>
            </a:br>
            <a:endParaRPr lang="en-US" sz="2400" dirty="0"/>
          </a:p>
          <a:p>
            <a:r>
              <a:rPr lang="en-US" sz="2400" dirty="0"/>
              <a:t>New resources (e.g. energy or feelings of control) are built up </a:t>
            </a:r>
            <a:r>
              <a:rPr lang="en-US" sz="1600" dirty="0">
                <a:solidFill>
                  <a:schemeClr val="bg1">
                    <a:lumMod val="65000"/>
                  </a:schemeClr>
                </a:solidFill>
              </a:rPr>
              <a:t>(</a:t>
            </a:r>
            <a:r>
              <a:rPr lang="en-US" sz="1600" dirty="0" err="1">
                <a:solidFill>
                  <a:schemeClr val="bg1">
                    <a:lumMod val="65000"/>
                  </a:schemeClr>
                </a:solidFill>
              </a:rPr>
              <a:t>Hobfoll</a:t>
            </a:r>
            <a:r>
              <a:rPr lang="en-US" sz="1600" dirty="0">
                <a:solidFill>
                  <a:schemeClr val="bg1">
                    <a:lumMod val="65000"/>
                  </a:schemeClr>
                </a:solidFill>
              </a:rPr>
              <a:t>, 1998) </a:t>
            </a:r>
          </a:p>
          <a:p>
            <a:pPr lvl="1"/>
            <a:r>
              <a:rPr lang="en-US" sz="2000" dirty="0"/>
              <a:t>Associated with decreased sympathetic nervous system (fight or flight) activation </a:t>
            </a:r>
            <a:br>
              <a:rPr lang="en-US" sz="2000" dirty="0"/>
            </a:br>
            <a:r>
              <a:rPr lang="en-US" sz="1600" dirty="0">
                <a:solidFill>
                  <a:schemeClr val="bg1">
                    <a:lumMod val="65000"/>
                  </a:schemeClr>
                </a:solidFill>
              </a:rPr>
              <a:t>(</a:t>
            </a:r>
            <a:r>
              <a:rPr lang="en-US" sz="1600" dirty="0" err="1">
                <a:solidFill>
                  <a:schemeClr val="bg1">
                    <a:lumMod val="65000"/>
                  </a:schemeClr>
                </a:solidFill>
              </a:rPr>
              <a:t>Sonnentag</a:t>
            </a:r>
            <a:r>
              <a:rPr lang="en-US" sz="1600" dirty="0">
                <a:solidFill>
                  <a:schemeClr val="bg1">
                    <a:lumMod val="65000"/>
                  </a:schemeClr>
                </a:solidFill>
              </a:rPr>
              <a:t> et al., 2008)</a:t>
            </a:r>
          </a:p>
          <a:p>
            <a:pPr lvl="1"/>
            <a:endParaRPr lang="en-US" sz="2000" dirty="0"/>
          </a:p>
          <a:p>
            <a:r>
              <a:rPr lang="en-US" sz="2400" dirty="0"/>
              <a:t>State recovery reduces work-related strain</a:t>
            </a:r>
          </a:p>
          <a:p>
            <a:pPr lvl="1"/>
            <a:r>
              <a:rPr lang="en-US" sz="2000" dirty="0"/>
              <a:t>Employees invest their energy in their jobs and their coworkers</a:t>
            </a:r>
            <a:r>
              <a:rPr lang="en-US" sz="2000" dirty="0">
                <a:solidFill>
                  <a:schemeClr val="bg2">
                    <a:lumMod val="75000"/>
                  </a:schemeClr>
                </a:solidFill>
              </a:rPr>
              <a:t> </a:t>
            </a:r>
            <a:r>
              <a:rPr lang="en-US" sz="1600" dirty="0">
                <a:solidFill>
                  <a:schemeClr val="bg2">
                    <a:lumMod val="75000"/>
                  </a:schemeClr>
                </a:solidFill>
              </a:rPr>
              <a:t>(Oerlemans &amp; Bakker, 2014)</a:t>
            </a:r>
            <a:endParaRPr lang="en-US" sz="1600" dirty="0"/>
          </a:p>
          <a:p>
            <a:pPr marL="0" indent="0">
              <a:buNone/>
            </a:pPr>
            <a:endParaRPr lang="en-US" sz="2000" dirty="0"/>
          </a:p>
          <a:p>
            <a:pPr marL="0" indent="0" algn="ctr">
              <a:buNone/>
            </a:pPr>
            <a:r>
              <a:rPr lang="en-US" sz="2400" i="1" dirty="0"/>
              <a:t>H2: State recovery is negatively associated with job burnout</a:t>
            </a:r>
          </a:p>
          <a:p>
            <a:pPr marL="0" indent="0">
              <a:buNone/>
            </a:pPr>
            <a:endParaRPr lang="en-US" sz="2400" dirty="0"/>
          </a:p>
        </p:txBody>
      </p:sp>
      <p:sp>
        <p:nvSpPr>
          <p:cNvPr id="7" name="Slide Number Placeholder 6">
            <a:extLst>
              <a:ext uri="{FF2B5EF4-FFF2-40B4-BE49-F238E27FC236}">
                <a16:creationId xmlns:a16="http://schemas.microsoft.com/office/drawing/2014/main" id="{A3995B15-6168-4D4D-A35F-38CD23707903}"/>
              </a:ext>
            </a:extLst>
          </p:cNvPr>
          <p:cNvSpPr>
            <a:spLocks noGrp="1"/>
          </p:cNvSpPr>
          <p:nvPr>
            <p:ph type="sldNum" sz="quarter" idx="12"/>
          </p:nvPr>
        </p:nvSpPr>
        <p:spPr/>
        <p:txBody>
          <a:bodyPr/>
          <a:lstStyle/>
          <a:p>
            <a:fld id="{C68DACDF-E1A9-A04C-A5FF-FC2443684BF5}" type="slidenum">
              <a:rPr lang="en-US" sz="2000" smtClean="0">
                <a:solidFill>
                  <a:schemeClr val="bg1"/>
                </a:solidFill>
              </a:rPr>
              <a:pPr/>
              <a:t>14</a:t>
            </a:fld>
            <a:endParaRPr lang="en-US" sz="2000">
              <a:solidFill>
                <a:schemeClr val="bg1"/>
              </a:solidFill>
            </a:endParaRPr>
          </a:p>
        </p:txBody>
      </p:sp>
      <p:pic>
        <p:nvPicPr>
          <p:cNvPr id="5" name="Picture 4">
            <a:extLst>
              <a:ext uri="{FF2B5EF4-FFF2-40B4-BE49-F238E27FC236}">
                <a16:creationId xmlns:a16="http://schemas.microsoft.com/office/drawing/2014/main" id="{A08736EF-1B04-EC4C-9AE5-F0A1791729EF}"/>
              </a:ext>
            </a:extLst>
          </p:cNvPr>
          <p:cNvPicPr>
            <a:picLocks noChangeAspect="1"/>
          </p:cNvPicPr>
          <p:nvPr/>
        </p:nvPicPr>
        <p:blipFill>
          <a:blip r:embed="rId3"/>
          <a:stretch>
            <a:fillRect/>
          </a:stretch>
        </p:blipFill>
        <p:spPr>
          <a:xfrm>
            <a:off x="10144742" y="109536"/>
            <a:ext cx="2047258" cy="1325563"/>
          </a:xfrm>
          <a:prstGeom prst="rect">
            <a:avLst/>
          </a:prstGeom>
          <a:effectLst>
            <a:softEdge rad="12700"/>
          </a:effectLst>
        </p:spPr>
      </p:pic>
      <mc:AlternateContent xmlns:mc="http://schemas.openxmlformats.org/markup-compatibility/2006" xmlns:pslz="http://schemas.microsoft.com/office/powerpoint/2016/slidezoom">
        <mc:Choice Requires="pslz">
          <p:graphicFrame>
            <p:nvGraphicFramePr>
              <p:cNvPr id="8" name="Slide Zoom 7">
                <a:extLst>
                  <a:ext uri="{FF2B5EF4-FFF2-40B4-BE49-F238E27FC236}">
                    <a16:creationId xmlns:a16="http://schemas.microsoft.com/office/drawing/2014/main" id="{AF865DD2-5144-894B-BBD5-51BBA57C4FC3}"/>
                  </a:ext>
                </a:extLst>
              </p:cNvPr>
              <p:cNvGraphicFramePr>
                <a:graphicFrameLocks noChangeAspect="1"/>
              </p:cNvGraphicFramePr>
              <p:nvPr>
                <p:extLst>
                  <p:ext uri="{D42A27DB-BD31-4B8C-83A1-F6EECF244321}">
                    <p14:modId xmlns:p14="http://schemas.microsoft.com/office/powerpoint/2010/main" val="1462881896"/>
                  </p:ext>
                </p:extLst>
              </p:nvPr>
            </p:nvGraphicFramePr>
            <p:xfrm flipH="1" flipV="1">
              <a:off x="0" y="-32166"/>
              <a:ext cx="308147" cy="173333"/>
            </p:xfrm>
            <a:graphic>
              <a:graphicData uri="http://schemas.microsoft.com/office/powerpoint/2016/slidezoom">
                <pslz:sldZm>
                  <pslz:sldZmObj sldId="348" cId="3425080056">
                    <pslz:zmPr id="{D6BCE7AB-5B50-8840-B3D5-FF5D2992E336}" returnToParent="0" transitionDur="1000">
                      <p166:blipFill xmlns:p166="http://schemas.microsoft.com/office/powerpoint/2016/6/main">
                        <a:blip r:embed="rId4"/>
                        <a:stretch>
                          <a:fillRect/>
                        </a:stretch>
                      </p166:blipFill>
                      <p166:spPr xmlns:p166="http://schemas.microsoft.com/office/powerpoint/2016/6/main">
                        <a:xfrm flipH="1" flipV="1">
                          <a:off x="0" y="0"/>
                          <a:ext cx="308147" cy="173333"/>
                        </a:xfrm>
                        <a:prstGeom prst="rect">
                          <a:avLst/>
                        </a:prstGeom>
                        <a:ln w="3175">
                          <a:solidFill>
                            <a:prstClr val="ltGray"/>
                          </a:solidFill>
                        </a:ln>
                      </p166:spPr>
                    </pslz:zmPr>
                  </pslz:sldZmObj>
                </pslz:sldZm>
              </a:graphicData>
            </a:graphic>
          </p:graphicFrame>
        </mc:Choice>
        <mc:Fallback xmlns="">
          <p:pic>
            <p:nvPicPr>
              <p:cNvPr id="8" name="Slide Zoom 7">
                <a:hlinkClick r:id="rId5" action="ppaction://hlinksldjump"/>
                <a:extLst>
                  <a:ext uri="{FF2B5EF4-FFF2-40B4-BE49-F238E27FC236}">
                    <a16:creationId xmlns:a16="http://schemas.microsoft.com/office/drawing/2014/main" id="{AF865DD2-5144-894B-BBD5-51BBA57C4FC3}"/>
                  </a:ext>
                </a:extLst>
              </p:cNvPr>
              <p:cNvPicPr>
                <a:picLocks noGrp="1" noRot="1" noChangeAspect="1" noMove="1" noResize="1" noEditPoints="1" noAdjustHandles="1" noChangeArrowheads="1" noChangeShapeType="1"/>
              </p:cNvPicPr>
              <p:nvPr/>
            </p:nvPicPr>
            <p:blipFill>
              <a:blip r:embed="rId6"/>
              <a:stretch>
                <a:fillRect/>
              </a:stretch>
            </p:blipFill>
            <p:spPr>
              <a:xfrm flipH="1" flipV="1">
                <a:off x="0" y="-32166"/>
                <a:ext cx="308147" cy="173333"/>
              </a:xfrm>
              <a:prstGeom prst="rect">
                <a:avLst/>
              </a:prstGeom>
              <a:ln w="3175">
                <a:solidFill>
                  <a:prstClr val="ltGray"/>
                </a:solidFill>
              </a:ln>
            </p:spPr>
          </p:pic>
        </mc:Fallback>
      </mc:AlternateContent>
    </p:spTree>
    <p:extLst>
      <p:ext uri="{BB962C8B-B14F-4D97-AF65-F5344CB8AC3E}">
        <p14:creationId xmlns:p14="http://schemas.microsoft.com/office/powerpoint/2010/main" val="4050548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Hypotheses: REM sleep, recovery, &amp; job burnout</a:t>
            </a:r>
          </a:p>
        </p:txBody>
      </p:sp>
      <p:sp>
        <p:nvSpPr>
          <p:cNvPr id="5" name="Rectangle 4"/>
          <p:cNvSpPr/>
          <p:nvPr/>
        </p:nvSpPr>
        <p:spPr>
          <a:xfrm>
            <a:off x="2237740" y="3856282"/>
            <a:ext cx="1263650" cy="718820"/>
          </a:xfrm>
          <a:prstGeom prst="rect">
            <a:avLst/>
          </a:prstGeom>
          <a:ln>
            <a:solidFill>
              <a:srgbClr val="008542"/>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2400" dirty="0">
                <a:effectLst/>
                <a:ea typeface="Times New Roman" panose="02020603050405020304" pitchFamily="18" charset="0"/>
              </a:rPr>
              <a:t>REM </a:t>
            </a:r>
            <a:r>
              <a:rPr lang="en-US" sz="2400" dirty="0">
                <a:ea typeface="Times New Roman" panose="02020603050405020304" pitchFamily="18" charset="0"/>
              </a:rPr>
              <a:t>s</a:t>
            </a:r>
            <a:r>
              <a:rPr lang="en-US" sz="2400" dirty="0">
                <a:effectLst/>
                <a:ea typeface="Times New Roman" panose="02020603050405020304" pitchFamily="18" charset="0"/>
              </a:rPr>
              <a:t>leep</a:t>
            </a:r>
          </a:p>
        </p:txBody>
      </p:sp>
      <p:sp>
        <p:nvSpPr>
          <p:cNvPr id="7" name="Rectangle 6"/>
          <p:cNvSpPr/>
          <p:nvPr/>
        </p:nvSpPr>
        <p:spPr>
          <a:xfrm>
            <a:off x="8691611" y="3849139"/>
            <a:ext cx="1263650" cy="718820"/>
          </a:xfrm>
          <a:prstGeom prst="rect">
            <a:avLst/>
          </a:prstGeom>
          <a:ln>
            <a:solidFill>
              <a:srgbClr val="008542"/>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2400" dirty="0">
                <a:effectLst/>
                <a:ea typeface="Times New Roman" panose="02020603050405020304" pitchFamily="18" charset="0"/>
              </a:rPr>
              <a:t>Job burnout</a:t>
            </a:r>
          </a:p>
        </p:txBody>
      </p:sp>
      <p:sp>
        <p:nvSpPr>
          <p:cNvPr id="8" name="Rectangle 7"/>
          <p:cNvSpPr/>
          <p:nvPr/>
        </p:nvSpPr>
        <p:spPr>
          <a:xfrm>
            <a:off x="5464175" y="3856917"/>
            <a:ext cx="1263650" cy="718820"/>
          </a:xfrm>
          <a:prstGeom prst="rect">
            <a:avLst/>
          </a:prstGeom>
          <a:ln>
            <a:solidFill>
              <a:srgbClr val="008542"/>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2400" dirty="0">
                <a:effectLst/>
                <a:ea typeface="Times New Roman" panose="02020603050405020304" pitchFamily="18" charset="0"/>
              </a:rPr>
              <a:t>State recovery</a:t>
            </a:r>
          </a:p>
        </p:txBody>
      </p:sp>
      <p:cxnSp>
        <p:nvCxnSpPr>
          <p:cNvPr id="10" name="Straight Arrow Connector 9"/>
          <p:cNvCxnSpPr/>
          <p:nvPr/>
        </p:nvCxnSpPr>
        <p:spPr>
          <a:xfrm>
            <a:off x="3503930" y="4210612"/>
            <a:ext cx="196088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p:cNvCxnSpPr/>
          <p:nvPr/>
        </p:nvCxnSpPr>
        <p:spPr>
          <a:xfrm>
            <a:off x="6730047" y="4208707"/>
            <a:ext cx="196088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 name="Slide Number Placeholder 5">
            <a:extLst>
              <a:ext uri="{FF2B5EF4-FFF2-40B4-BE49-F238E27FC236}">
                <a16:creationId xmlns:a16="http://schemas.microsoft.com/office/drawing/2014/main" id="{DDE910FF-97C0-5349-8744-1C55C97AE8B9}"/>
              </a:ext>
            </a:extLst>
          </p:cNvPr>
          <p:cNvSpPr>
            <a:spLocks noGrp="1"/>
          </p:cNvSpPr>
          <p:nvPr>
            <p:ph type="sldNum" sz="quarter" idx="12"/>
          </p:nvPr>
        </p:nvSpPr>
        <p:spPr/>
        <p:txBody>
          <a:bodyPr/>
          <a:lstStyle/>
          <a:p>
            <a:fld id="{C68DACDF-E1A9-A04C-A5FF-FC2443684BF5}" type="slidenum">
              <a:rPr lang="en-US" sz="2000" smtClean="0">
                <a:solidFill>
                  <a:schemeClr val="bg1"/>
                </a:solidFill>
              </a:rPr>
              <a:pPr/>
              <a:t>15</a:t>
            </a:fld>
            <a:endParaRPr lang="en-US" sz="2000">
              <a:solidFill>
                <a:schemeClr val="bg1"/>
              </a:solidFill>
            </a:endParaRPr>
          </a:p>
        </p:txBody>
      </p:sp>
      <p:sp>
        <p:nvSpPr>
          <p:cNvPr id="3" name="Rectangle 2">
            <a:extLst>
              <a:ext uri="{FF2B5EF4-FFF2-40B4-BE49-F238E27FC236}">
                <a16:creationId xmlns:a16="http://schemas.microsoft.com/office/drawing/2014/main" id="{A5A06570-A57D-2840-8CD6-9EF6D15C6E76}"/>
              </a:ext>
            </a:extLst>
          </p:cNvPr>
          <p:cNvSpPr/>
          <p:nvPr/>
        </p:nvSpPr>
        <p:spPr>
          <a:xfrm>
            <a:off x="1568003" y="4982259"/>
            <a:ext cx="9355772" cy="1200329"/>
          </a:xfrm>
          <a:prstGeom prst="rect">
            <a:avLst/>
          </a:prstGeom>
        </p:spPr>
        <p:txBody>
          <a:bodyPr wrap="square">
            <a:spAutoFit/>
          </a:bodyPr>
          <a:lstStyle/>
          <a:p>
            <a:pPr algn="ctr"/>
            <a:r>
              <a:rPr lang="en-US" sz="2400" i="1" dirty="0"/>
              <a:t>H3: </a:t>
            </a:r>
            <a:r>
              <a:rPr lang="en-US" sz="2400" i="1" dirty="0">
                <a:solidFill>
                  <a:schemeClr val="bg2">
                    <a:lumMod val="50000"/>
                  </a:schemeClr>
                </a:solidFill>
              </a:rPr>
              <a:t>(Holding other aspects of sleep constant) </a:t>
            </a:r>
            <a:r>
              <a:rPr lang="en-US" sz="2400" i="1" dirty="0"/>
              <a:t>The negative indirect relationship between REM sleep and job burnout is mediated by state recovery</a:t>
            </a:r>
          </a:p>
        </p:txBody>
      </p:sp>
      <mc:AlternateContent xmlns:mc="http://schemas.openxmlformats.org/markup-compatibility/2006" xmlns:pslz="http://schemas.microsoft.com/office/powerpoint/2016/slidezoom">
        <mc:Choice Requires="pslz">
          <p:graphicFrame>
            <p:nvGraphicFramePr>
              <p:cNvPr id="11" name="Slide Zoom 10">
                <a:extLst>
                  <a:ext uri="{FF2B5EF4-FFF2-40B4-BE49-F238E27FC236}">
                    <a16:creationId xmlns:a16="http://schemas.microsoft.com/office/drawing/2014/main" id="{0860931E-AD08-0549-A4AE-5D3C7A5344F4}"/>
                  </a:ext>
                </a:extLst>
              </p:cNvPr>
              <p:cNvGraphicFramePr>
                <a:graphicFrameLocks noChangeAspect="1"/>
              </p:cNvGraphicFramePr>
              <p:nvPr>
                <p:extLst>
                  <p:ext uri="{D42A27DB-BD31-4B8C-83A1-F6EECF244321}">
                    <p14:modId xmlns:p14="http://schemas.microsoft.com/office/powerpoint/2010/main" val="2779135998"/>
                  </p:ext>
                </p:extLst>
              </p:nvPr>
            </p:nvGraphicFramePr>
            <p:xfrm flipH="1" flipV="1">
              <a:off x="0" y="-74610"/>
              <a:ext cx="323385" cy="181904"/>
            </p:xfrm>
            <a:graphic>
              <a:graphicData uri="http://schemas.microsoft.com/office/powerpoint/2016/slidezoom">
                <pslz:sldZm>
                  <pslz:sldZmObj sldId="348" cId="3425080056">
                    <pslz:zmPr id="{D6BCE7AB-5B50-8840-B3D5-FF5D2992E336}" returnToParent="0" transitionDur="1000">
                      <p166:blipFill xmlns:p166="http://schemas.microsoft.com/office/powerpoint/2016/6/main">
                        <a:blip r:embed="rId3"/>
                        <a:stretch>
                          <a:fillRect/>
                        </a:stretch>
                      </p166:blipFill>
                      <p166:spPr xmlns:p166="http://schemas.microsoft.com/office/powerpoint/2016/6/main">
                        <a:xfrm flipH="1" flipV="1">
                          <a:off x="0" y="0"/>
                          <a:ext cx="323385" cy="181904"/>
                        </a:xfrm>
                        <a:prstGeom prst="rect">
                          <a:avLst/>
                        </a:prstGeom>
                        <a:ln w="3175">
                          <a:solidFill>
                            <a:prstClr val="ltGray"/>
                          </a:solidFill>
                        </a:ln>
                      </p166:spPr>
                    </pslz:zmPr>
                  </pslz:sldZmObj>
                </pslz:sldZm>
              </a:graphicData>
            </a:graphic>
          </p:graphicFrame>
        </mc:Choice>
        <mc:Fallback xmlns="">
          <p:pic>
            <p:nvPicPr>
              <p:cNvPr id="11" name="Slide Zoom 10">
                <a:hlinkClick r:id="rId4" action="ppaction://hlinksldjump"/>
                <a:extLst>
                  <a:ext uri="{FF2B5EF4-FFF2-40B4-BE49-F238E27FC236}">
                    <a16:creationId xmlns:a16="http://schemas.microsoft.com/office/drawing/2014/main" id="{0860931E-AD08-0549-A4AE-5D3C7A5344F4}"/>
                  </a:ext>
                </a:extLst>
              </p:cNvPr>
              <p:cNvPicPr>
                <a:picLocks noGrp="1" noRot="1" noChangeAspect="1" noMove="1" noResize="1" noEditPoints="1" noAdjustHandles="1" noChangeArrowheads="1" noChangeShapeType="1"/>
              </p:cNvPicPr>
              <p:nvPr/>
            </p:nvPicPr>
            <p:blipFill>
              <a:blip r:embed="rId5"/>
              <a:stretch>
                <a:fillRect/>
              </a:stretch>
            </p:blipFill>
            <p:spPr>
              <a:xfrm flipH="1" flipV="1">
                <a:off x="0" y="-74610"/>
                <a:ext cx="323385" cy="181904"/>
              </a:xfrm>
              <a:prstGeom prst="rect">
                <a:avLst/>
              </a:prstGeom>
              <a:ln w="3175">
                <a:solidFill>
                  <a:prstClr val="ltGray"/>
                </a:solidFill>
              </a:ln>
            </p:spPr>
          </p:pic>
        </mc:Fallback>
      </mc:AlternateContent>
    </p:spTree>
    <p:extLst>
      <p:ext uri="{BB962C8B-B14F-4D97-AF65-F5344CB8AC3E}">
        <p14:creationId xmlns:p14="http://schemas.microsoft.com/office/powerpoint/2010/main" val="2310206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1E4A221-0AEE-D047-A788-B8EEC0F966B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138063" y="-19408"/>
            <a:ext cx="2506809" cy="1880107"/>
          </a:xfrm>
          <a:prstGeom prst="rect">
            <a:avLst/>
          </a:prstGeom>
        </p:spPr>
      </p:pic>
      <p:sp>
        <p:nvSpPr>
          <p:cNvPr id="2" name="Title 1"/>
          <p:cNvSpPr>
            <a:spLocks noGrp="1"/>
          </p:cNvSpPr>
          <p:nvPr>
            <p:ph type="title"/>
          </p:nvPr>
        </p:nvSpPr>
        <p:spPr/>
        <p:txBody>
          <a:bodyPr/>
          <a:lstStyle/>
          <a:p>
            <a:r>
              <a:rPr lang="en-US" dirty="0"/>
              <a:t>Hypotheses: Moderating roles of emotional labor</a:t>
            </a:r>
          </a:p>
        </p:txBody>
      </p:sp>
      <p:sp>
        <p:nvSpPr>
          <p:cNvPr id="3" name="Content Placeholder 2"/>
          <p:cNvSpPr>
            <a:spLocks noGrp="1"/>
          </p:cNvSpPr>
          <p:nvPr>
            <p:ph idx="1"/>
          </p:nvPr>
        </p:nvSpPr>
        <p:spPr>
          <a:xfrm>
            <a:off x="838200" y="1687075"/>
            <a:ext cx="10515600" cy="4351338"/>
          </a:xfrm>
        </p:spPr>
        <p:txBody>
          <a:bodyPr>
            <a:noAutofit/>
          </a:bodyPr>
          <a:lstStyle/>
          <a:p>
            <a:r>
              <a:rPr lang="en-US" sz="2400" dirty="0"/>
              <a:t>Employees regulate their emotions in response to workday demands</a:t>
            </a:r>
            <a:endParaRPr lang="en-US" sz="2400" dirty="0">
              <a:solidFill>
                <a:schemeClr val="bg1">
                  <a:lumMod val="65000"/>
                </a:schemeClr>
              </a:solidFill>
            </a:endParaRPr>
          </a:p>
          <a:p>
            <a:pPr lvl="1"/>
            <a:r>
              <a:rPr lang="en-US" dirty="0"/>
              <a:t>Ubiquitous and transient in nature </a:t>
            </a:r>
            <a:r>
              <a:rPr lang="en-US" sz="1600" dirty="0">
                <a:solidFill>
                  <a:schemeClr val="bg1">
                    <a:lumMod val="65000"/>
                  </a:schemeClr>
                </a:solidFill>
              </a:rPr>
              <a:t>(Chi &amp; </a:t>
            </a:r>
            <a:r>
              <a:rPr lang="en-US" sz="1600" dirty="0" err="1">
                <a:solidFill>
                  <a:schemeClr val="bg1">
                    <a:lumMod val="65000"/>
                  </a:schemeClr>
                </a:solidFill>
              </a:rPr>
              <a:t>Grandey</a:t>
            </a:r>
            <a:r>
              <a:rPr lang="en-US" sz="1600" dirty="0">
                <a:solidFill>
                  <a:schemeClr val="bg1">
                    <a:lumMod val="65000"/>
                  </a:schemeClr>
                </a:solidFill>
              </a:rPr>
              <a:t>, 2019; Weiss &amp; Cropanzano, 1996)</a:t>
            </a:r>
            <a:br>
              <a:rPr lang="en-US" dirty="0">
                <a:solidFill>
                  <a:schemeClr val="bg2">
                    <a:lumMod val="50000"/>
                  </a:schemeClr>
                </a:solidFill>
              </a:rPr>
            </a:br>
            <a:endParaRPr lang="en-US" dirty="0">
              <a:solidFill>
                <a:schemeClr val="bg2">
                  <a:lumMod val="50000"/>
                </a:schemeClr>
              </a:solidFill>
            </a:endParaRPr>
          </a:p>
          <a:p>
            <a:r>
              <a:rPr lang="en-US" sz="2400" dirty="0"/>
              <a:t>Surface acting = display required emotions while inner emotions are unchanged </a:t>
            </a:r>
            <a:r>
              <a:rPr lang="en-US" sz="1600" dirty="0">
                <a:solidFill>
                  <a:schemeClr val="bg1">
                    <a:lumMod val="65000"/>
                  </a:schemeClr>
                </a:solidFill>
              </a:rPr>
              <a:t>(</a:t>
            </a:r>
            <a:r>
              <a:rPr lang="en-US" sz="1600" dirty="0" err="1">
                <a:solidFill>
                  <a:schemeClr val="bg1">
                    <a:lumMod val="65000"/>
                  </a:schemeClr>
                </a:solidFill>
              </a:rPr>
              <a:t>Grandey</a:t>
            </a:r>
            <a:r>
              <a:rPr lang="en-US" sz="1600" dirty="0">
                <a:solidFill>
                  <a:schemeClr val="bg1">
                    <a:lumMod val="65000"/>
                  </a:schemeClr>
                </a:solidFill>
              </a:rPr>
              <a:t> &amp; Sayre, 2019) </a:t>
            </a:r>
          </a:p>
          <a:p>
            <a:pPr lvl="1"/>
            <a:r>
              <a:rPr lang="en-US" dirty="0"/>
              <a:t>Response-focused strategy, increase emotional dissonance </a:t>
            </a:r>
            <a:r>
              <a:rPr lang="en-US" sz="1600" dirty="0">
                <a:solidFill>
                  <a:schemeClr val="bg1">
                    <a:lumMod val="65000"/>
                  </a:schemeClr>
                </a:solidFill>
              </a:rPr>
              <a:t>(</a:t>
            </a:r>
            <a:r>
              <a:rPr lang="en-US" sz="1600" dirty="0" err="1">
                <a:solidFill>
                  <a:schemeClr val="bg1">
                    <a:lumMod val="65000"/>
                  </a:schemeClr>
                </a:solidFill>
              </a:rPr>
              <a:t>Grandey</a:t>
            </a:r>
            <a:r>
              <a:rPr lang="en-US" sz="1600" dirty="0">
                <a:solidFill>
                  <a:schemeClr val="bg1">
                    <a:lumMod val="65000"/>
                  </a:schemeClr>
                </a:solidFill>
              </a:rPr>
              <a:t>, 2000; </a:t>
            </a:r>
            <a:r>
              <a:rPr lang="en-US" sz="1600" dirty="0" err="1">
                <a:solidFill>
                  <a:schemeClr val="bg1">
                    <a:lumMod val="65000"/>
                  </a:schemeClr>
                </a:solidFill>
              </a:rPr>
              <a:t>Grandey</a:t>
            </a:r>
            <a:r>
              <a:rPr lang="en-US" sz="1600" dirty="0">
                <a:solidFill>
                  <a:schemeClr val="bg1">
                    <a:lumMod val="65000"/>
                  </a:schemeClr>
                </a:solidFill>
              </a:rPr>
              <a:t> &amp; Sayre, 2019)</a:t>
            </a:r>
          </a:p>
          <a:p>
            <a:pPr lvl="1"/>
            <a:r>
              <a:rPr lang="en-US" dirty="0"/>
              <a:t>Associated with worsened (negative) affective states </a:t>
            </a:r>
            <a:r>
              <a:rPr lang="en-US" sz="1600" dirty="0">
                <a:solidFill>
                  <a:schemeClr val="bg1">
                    <a:lumMod val="65000"/>
                  </a:schemeClr>
                </a:solidFill>
              </a:rPr>
              <a:t>(Scott &amp; Barnes, 2011)</a:t>
            </a:r>
            <a:br>
              <a:rPr lang="en-US" sz="1600" dirty="0">
                <a:solidFill>
                  <a:schemeClr val="bg1">
                    <a:lumMod val="65000"/>
                  </a:schemeClr>
                </a:solidFill>
              </a:rPr>
            </a:br>
            <a:endParaRPr lang="en-US" sz="1600" dirty="0">
              <a:solidFill>
                <a:schemeClr val="bg1">
                  <a:lumMod val="65000"/>
                </a:schemeClr>
              </a:solidFill>
            </a:endParaRPr>
          </a:p>
          <a:p>
            <a:r>
              <a:rPr lang="en-US" sz="2400" dirty="0"/>
              <a:t>Surface acting extends resource expenditure, leads to a net loss </a:t>
            </a:r>
            <a:r>
              <a:rPr lang="en-US" sz="1600" dirty="0">
                <a:solidFill>
                  <a:schemeClr val="bg1">
                    <a:lumMod val="65000"/>
                  </a:schemeClr>
                </a:solidFill>
              </a:rPr>
              <a:t>(</a:t>
            </a:r>
            <a:r>
              <a:rPr lang="en-US" sz="1600" dirty="0" err="1">
                <a:solidFill>
                  <a:schemeClr val="bg1">
                    <a:lumMod val="65000"/>
                  </a:schemeClr>
                </a:solidFill>
              </a:rPr>
              <a:t>Grandey</a:t>
            </a:r>
            <a:r>
              <a:rPr lang="en-US" sz="1600" dirty="0">
                <a:solidFill>
                  <a:schemeClr val="bg1">
                    <a:lumMod val="65000"/>
                  </a:schemeClr>
                </a:solidFill>
              </a:rPr>
              <a:t> &amp; Gabriel, 2015)</a:t>
            </a:r>
          </a:p>
          <a:p>
            <a:pPr lvl="1"/>
            <a:r>
              <a:rPr lang="en-US" dirty="0"/>
              <a:t>Hinders genuineness; faking emotional display </a:t>
            </a:r>
            <a:r>
              <a:rPr lang="en-US" sz="1600" dirty="0">
                <a:solidFill>
                  <a:schemeClr val="bg1">
                    <a:lumMod val="65000"/>
                  </a:schemeClr>
                </a:solidFill>
              </a:rPr>
              <a:t>(</a:t>
            </a:r>
            <a:r>
              <a:rPr lang="en-US" sz="1600" dirty="0" err="1">
                <a:solidFill>
                  <a:schemeClr val="bg1">
                    <a:lumMod val="65000"/>
                  </a:schemeClr>
                </a:solidFill>
              </a:rPr>
              <a:t>Côté</a:t>
            </a:r>
            <a:r>
              <a:rPr lang="en-US" sz="1600" dirty="0">
                <a:solidFill>
                  <a:schemeClr val="bg1">
                    <a:lumMod val="65000"/>
                  </a:schemeClr>
                </a:solidFill>
              </a:rPr>
              <a:t>, 2005)</a:t>
            </a:r>
          </a:p>
          <a:p>
            <a:pPr lvl="1"/>
            <a:r>
              <a:rPr lang="en-US" dirty="0"/>
              <a:t>Reduce the benefits associated with the positive affective state which is recovery</a:t>
            </a:r>
            <a:br>
              <a:rPr lang="en-US" dirty="0"/>
            </a:br>
            <a:endParaRPr lang="en-US" dirty="0"/>
          </a:p>
          <a:p>
            <a:pPr marL="342900" lvl="1" indent="0" algn="ctr">
              <a:buNone/>
            </a:pPr>
            <a:r>
              <a:rPr lang="en-US" sz="2400" i="1" dirty="0"/>
              <a:t>H4: Emotional labor moderates the </a:t>
            </a:r>
            <a:r>
              <a:rPr lang="en-US" sz="2400" b="1" i="1" dirty="0"/>
              <a:t>negative relationship </a:t>
            </a:r>
            <a:r>
              <a:rPr lang="en-US" sz="2400" i="1" dirty="0"/>
              <a:t>between recovery and job burnout; this relationship is (a) </a:t>
            </a:r>
            <a:r>
              <a:rPr lang="en-US" sz="2400" b="1" i="1" dirty="0"/>
              <a:t>weaker</a:t>
            </a:r>
            <a:r>
              <a:rPr lang="en-US" sz="2400" i="1" dirty="0"/>
              <a:t> with higher surface acting</a:t>
            </a:r>
          </a:p>
        </p:txBody>
      </p:sp>
      <p:sp>
        <p:nvSpPr>
          <p:cNvPr id="7" name="Slide Number Placeholder 6">
            <a:extLst>
              <a:ext uri="{FF2B5EF4-FFF2-40B4-BE49-F238E27FC236}">
                <a16:creationId xmlns:a16="http://schemas.microsoft.com/office/drawing/2014/main" id="{95FB5992-0176-804C-BD68-DC48FDBFEC28}"/>
              </a:ext>
            </a:extLst>
          </p:cNvPr>
          <p:cNvSpPr>
            <a:spLocks noGrp="1"/>
          </p:cNvSpPr>
          <p:nvPr>
            <p:ph type="sldNum" sz="quarter" idx="12"/>
          </p:nvPr>
        </p:nvSpPr>
        <p:spPr/>
        <p:txBody>
          <a:bodyPr/>
          <a:lstStyle/>
          <a:p>
            <a:fld id="{C68DACDF-E1A9-A04C-A5FF-FC2443684BF5}" type="slidenum">
              <a:rPr lang="en-US" sz="2000" smtClean="0">
                <a:solidFill>
                  <a:schemeClr val="bg1"/>
                </a:solidFill>
              </a:rPr>
              <a:pPr/>
              <a:t>16</a:t>
            </a:fld>
            <a:endParaRPr lang="en-US" sz="2000">
              <a:solidFill>
                <a:schemeClr val="bg1"/>
              </a:solidFill>
            </a:endParaRPr>
          </a:p>
        </p:txBody>
      </p:sp>
      <mc:AlternateContent xmlns:mc="http://schemas.openxmlformats.org/markup-compatibility/2006" xmlns:pslz="http://schemas.microsoft.com/office/powerpoint/2016/slidezoom">
        <mc:Choice Requires="pslz">
          <p:graphicFrame>
            <p:nvGraphicFramePr>
              <p:cNvPr id="6" name="Slide Zoom 5">
                <a:extLst>
                  <a:ext uri="{FF2B5EF4-FFF2-40B4-BE49-F238E27FC236}">
                    <a16:creationId xmlns:a16="http://schemas.microsoft.com/office/drawing/2014/main" id="{31AA6435-3340-CA44-8D49-71AA6DB137EB}"/>
                  </a:ext>
                </a:extLst>
              </p:cNvPr>
              <p:cNvGraphicFramePr>
                <a:graphicFrameLocks noChangeAspect="1"/>
              </p:cNvGraphicFramePr>
              <p:nvPr>
                <p:extLst>
                  <p:ext uri="{D42A27DB-BD31-4B8C-83A1-F6EECF244321}">
                    <p14:modId xmlns:p14="http://schemas.microsoft.com/office/powerpoint/2010/main" val="2779135998"/>
                  </p:ext>
                </p:extLst>
              </p:nvPr>
            </p:nvGraphicFramePr>
            <p:xfrm flipH="1" flipV="1">
              <a:off x="0" y="-74610"/>
              <a:ext cx="323385" cy="181904"/>
            </p:xfrm>
            <a:graphic>
              <a:graphicData uri="http://schemas.microsoft.com/office/powerpoint/2016/slidezoom">
                <pslz:sldZm>
                  <pslz:sldZmObj sldId="348" cId="3425080056">
                    <pslz:zmPr id="{D6BCE7AB-5B50-8840-B3D5-FF5D2992E336}" returnToParent="0" transitionDur="1000">
                      <p166:blipFill xmlns:p166="http://schemas.microsoft.com/office/powerpoint/2016/6/main">
                        <a:blip r:embed="rId4"/>
                        <a:stretch>
                          <a:fillRect/>
                        </a:stretch>
                      </p166:blipFill>
                      <p166:spPr xmlns:p166="http://schemas.microsoft.com/office/powerpoint/2016/6/main">
                        <a:xfrm flipH="1" flipV="1">
                          <a:off x="0" y="0"/>
                          <a:ext cx="323385" cy="181904"/>
                        </a:xfrm>
                        <a:prstGeom prst="rect">
                          <a:avLst/>
                        </a:prstGeom>
                        <a:ln w="3175">
                          <a:solidFill>
                            <a:prstClr val="ltGray"/>
                          </a:solidFill>
                        </a:ln>
                      </p166:spPr>
                    </pslz:zmPr>
                  </pslz:sldZmObj>
                </pslz:sldZm>
              </a:graphicData>
            </a:graphic>
          </p:graphicFrame>
        </mc:Choice>
        <mc:Fallback xmlns="">
          <p:pic>
            <p:nvPicPr>
              <p:cNvPr id="6" name="Slide Zoom 5">
                <a:hlinkClick r:id="rId5" action="ppaction://hlinksldjump"/>
                <a:extLst>
                  <a:ext uri="{FF2B5EF4-FFF2-40B4-BE49-F238E27FC236}">
                    <a16:creationId xmlns:a16="http://schemas.microsoft.com/office/drawing/2014/main" id="{31AA6435-3340-CA44-8D49-71AA6DB137EB}"/>
                  </a:ext>
                </a:extLst>
              </p:cNvPr>
              <p:cNvPicPr>
                <a:picLocks noGrp="1" noRot="1" noChangeAspect="1" noMove="1" noResize="1" noEditPoints="1" noAdjustHandles="1" noChangeArrowheads="1" noChangeShapeType="1"/>
              </p:cNvPicPr>
              <p:nvPr/>
            </p:nvPicPr>
            <p:blipFill>
              <a:blip r:embed="rId6"/>
              <a:stretch>
                <a:fillRect/>
              </a:stretch>
            </p:blipFill>
            <p:spPr>
              <a:xfrm flipH="1" flipV="1">
                <a:off x="0" y="-74610"/>
                <a:ext cx="323385" cy="181904"/>
              </a:xfrm>
              <a:prstGeom prst="rect">
                <a:avLst/>
              </a:prstGeom>
              <a:ln w="3175">
                <a:solidFill>
                  <a:prstClr val="ltGray"/>
                </a:solidFill>
              </a:ln>
            </p:spPr>
          </p:pic>
        </mc:Fallback>
      </mc:AlternateContent>
    </p:spTree>
    <p:extLst>
      <p:ext uri="{BB962C8B-B14F-4D97-AF65-F5344CB8AC3E}">
        <p14:creationId xmlns:p14="http://schemas.microsoft.com/office/powerpoint/2010/main" val="2115806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Hypotheses: Moderating roles of emotional labor</a:t>
            </a:r>
          </a:p>
        </p:txBody>
      </p:sp>
      <p:sp>
        <p:nvSpPr>
          <p:cNvPr id="3" name="Content Placeholder 2"/>
          <p:cNvSpPr>
            <a:spLocks noGrp="1"/>
          </p:cNvSpPr>
          <p:nvPr>
            <p:ph idx="1"/>
          </p:nvPr>
        </p:nvSpPr>
        <p:spPr>
          <a:xfrm>
            <a:off x="838200" y="1700930"/>
            <a:ext cx="10515600" cy="4351338"/>
          </a:xfrm>
        </p:spPr>
        <p:txBody>
          <a:bodyPr>
            <a:noAutofit/>
          </a:bodyPr>
          <a:lstStyle/>
          <a:p>
            <a:r>
              <a:rPr lang="en-US" sz="2400" dirty="0"/>
              <a:t>Employees regulate their emotions in response to workday demands</a:t>
            </a:r>
            <a:endParaRPr lang="en-US" sz="2400" dirty="0">
              <a:solidFill>
                <a:schemeClr val="bg1">
                  <a:lumMod val="65000"/>
                </a:schemeClr>
              </a:solidFill>
            </a:endParaRPr>
          </a:p>
          <a:p>
            <a:pPr lvl="1"/>
            <a:r>
              <a:rPr lang="en-US" dirty="0"/>
              <a:t>Ubiquitous and transient in nature </a:t>
            </a:r>
            <a:r>
              <a:rPr lang="en-US" sz="1600" dirty="0">
                <a:solidFill>
                  <a:schemeClr val="bg1">
                    <a:lumMod val="65000"/>
                  </a:schemeClr>
                </a:solidFill>
              </a:rPr>
              <a:t>(Chi &amp; </a:t>
            </a:r>
            <a:r>
              <a:rPr lang="en-US" sz="1600" dirty="0" err="1">
                <a:solidFill>
                  <a:schemeClr val="bg1">
                    <a:lumMod val="65000"/>
                  </a:schemeClr>
                </a:solidFill>
              </a:rPr>
              <a:t>Grandey</a:t>
            </a:r>
            <a:r>
              <a:rPr lang="en-US" sz="1600" dirty="0">
                <a:solidFill>
                  <a:schemeClr val="bg1">
                    <a:lumMod val="65000"/>
                  </a:schemeClr>
                </a:solidFill>
              </a:rPr>
              <a:t>, 2019; Weiss &amp; Cropanzano, 1996)</a:t>
            </a:r>
            <a:br>
              <a:rPr lang="en-US" sz="1600" dirty="0">
                <a:solidFill>
                  <a:schemeClr val="bg2">
                    <a:lumMod val="50000"/>
                  </a:schemeClr>
                </a:solidFill>
              </a:rPr>
            </a:br>
            <a:endParaRPr lang="en-US" sz="1600" dirty="0"/>
          </a:p>
          <a:p>
            <a:r>
              <a:rPr lang="en-US" sz="2400" dirty="0"/>
              <a:t>Deep acting = altering actual feelings to match required emotional display </a:t>
            </a:r>
            <a:r>
              <a:rPr lang="en-US" sz="1600" dirty="0">
                <a:solidFill>
                  <a:schemeClr val="bg2">
                    <a:lumMod val="50000"/>
                  </a:schemeClr>
                </a:solidFill>
              </a:rPr>
              <a:t> </a:t>
            </a:r>
          </a:p>
          <a:p>
            <a:pPr lvl="1"/>
            <a:r>
              <a:rPr lang="en-US" dirty="0"/>
              <a:t>Antecedent-focused strategy, reduces emotional dissonance </a:t>
            </a:r>
            <a:r>
              <a:rPr lang="en-US" sz="1600" dirty="0">
                <a:solidFill>
                  <a:schemeClr val="bg1">
                    <a:lumMod val="65000"/>
                  </a:schemeClr>
                </a:solidFill>
              </a:rPr>
              <a:t>(</a:t>
            </a:r>
            <a:r>
              <a:rPr lang="en-US" sz="1600" dirty="0" err="1">
                <a:solidFill>
                  <a:schemeClr val="bg1">
                    <a:lumMod val="65000"/>
                  </a:schemeClr>
                </a:solidFill>
              </a:rPr>
              <a:t>Grandey</a:t>
            </a:r>
            <a:r>
              <a:rPr lang="en-US" sz="1600" dirty="0">
                <a:solidFill>
                  <a:schemeClr val="bg1">
                    <a:lumMod val="65000"/>
                  </a:schemeClr>
                </a:solidFill>
              </a:rPr>
              <a:t>, 2000; </a:t>
            </a:r>
            <a:r>
              <a:rPr lang="en-US" sz="1600" dirty="0" err="1">
                <a:solidFill>
                  <a:schemeClr val="bg1">
                    <a:lumMod val="65000"/>
                  </a:schemeClr>
                </a:solidFill>
              </a:rPr>
              <a:t>Grandey</a:t>
            </a:r>
            <a:r>
              <a:rPr lang="en-US" sz="1600" dirty="0">
                <a:solidFill>
                  <a:schemeClr val="bg1">
                    <a:lumMod val="65000"/>
                  </a:schemeClr>
                </a:solidFill>
              </a:rPr>
              <a:t> &amp; Sayre, 2019)</a:t>
            </a:r>
          </a:p>
          <a:p>
            <a:pPr lvl="1"/>
            <a:r>
              <a:rPr lang="en-US" dirty="0"/>
              <a:t>Associated with improved (positive) affective states </a:t>
            </a:r>
            <a:r>
              <a:rPr lang="en-US" sz="1600" dirty="0">
                <a:solidFill>
                  <a:schemeClr val="bg1">
                    <a:lumMod val="65000"/>
                  </a:schemeClr>
                </a:solidFill>
              </a:rPr>
              <a:t>(Huang et al., 2015; Scott &amp; Barnes, 2011)</a:t>
            </a:r>
            <a:br>
              <a:rPr lang="en-US" sz="1600" dirty="0">
                <a:solidFill>
                  <a:schemeClr val="bg1">
                    <a:lumMod val="65000"/>
                  </a:schemeClr>
                </a:solidFill>
              </a:rPr>
            </a:br>
            <a:endParaRPr lang="en-US" sz="1600" dirty="0">
              <a:solidFill>
                <a:schemeClr val="bg1">
                  <a:lumMod val="65000"/>
                </a:schemeClr>
              </a:solidFill>
            </a:endParaRPr>
          </a:p>
          <a:p>
            <a:r>
              <a:rPr lang="en-US" sz="2400" dirty="0"/>
              <a:t>Deep acting offsets resource expenditure, leads to further gains</a:t>
            </a:r>
            <a:r>
              <a:rPr lang="en-US" sz="2000" dirty="0">
                <a:solidFill>
                  <a:schemeClr val="bg2">
                    <a:lumMod val="50000"/>
                  </a:schemeClr>
                </a:solidFill>
              </a:rPr>
              <a:t> </a:t>
            </a:r>
            <a:r>
              <a:rPr lang="en-US" sz="1600" dirty="0">
                <a:solidFill>
                  <a:schemeClr val="bg1">
                    <a:lumMod val="65000"/>
                  </a:schemeClr>
                </a:solidFill>
              </a:rPr>
              <a:t>(</a:t>
            </a:r>
            <a:r>
              <a:rPr lang="en-US" sz="1600" dirty="0" err="1">
                <a:solidFill>
                  <a:schemeClr val="bg1">
                    <a:lumMod val="65000"/>
                  </a:schemeClr>
                </a:solidFill>
              </a:rPr>
              <a:t>Grandey</a:t>
            </a:r>
            <a:r>
              <a:rPr lang="en-US" sz="1600" dirty="0">
                <a:solidFill>
                  <a:schemeClr val="bg1">
                    <a:lumMod val="65000"/>
                  </a:schemeClr>
                </a:solidFill>
              </a:rPr>
              <a:t> &amp; Gabriel, 2015)</a:t>
            </a:r>
          </a:p>
          <a:p>
            <a:pPr lvl="1"/>
            <a:r>
              <a:rPr lang="en-US" dirty="0"/>
              <a:t>Promotes genuineness; creates emotions commensurate with expected organizational display </a:t>
            </a:r>
            <a:r>
              <a:rPr lang="en-US" sz="1600" dirty="0">
                <a:solidFill>
                  <a:schemeClr val="bg1">
                    <a:lumMod val="65000"/>
                  </a:schemeClr>
                </a:solidFill>
              </a:rPr>
              <a:t>(</a:t>
            </a:r>
            <a:r>
              <a:rPr lang="en-US" sz="1600" dirty="0" err="1">
                <a:solidFill>
                  <a:schemeClr val="bg1">
                    <a:lumMod val="65000"/>
                  </a:schemeClr>
                </a:solidFill>
              </a:rPr>
              <a:t>Côté</a:t>
            </a:r>
            <a:r>
              <a:rPr lang="en-US" sz="1600" dirty="0">
                <a:solidFill>
                  <a:schemeClr val="bg1">
                    <a:lumMod val="65000"/>
                  </a:schemeClr>
                </a:solidFill>
              </a:rPr>
              <a:t>, 2005)</a:t>
            </a:r>
          </a:p>
          <a:p>
            <a:pPr lvl="1"/>
            <a:r>
              <a:rPr lang="en-US" dirty="0"/>
              <a:t>Further enhances the benefits associated with the positive affective state which is recovery</a:t>
            </a:r>
          </a:p>
          <a:p>
            <a:pPr marL="342900" lvl="1" indent="0">
              <a:buNone/>
            </a:pPr>
            <a:endParaRPr lang="en-US" sz="2400" dirty="0"/>
          </a:p>
          <a:p>
            <a:pPr marL="342900" lvl="1" indent="0" algn="ctr">
              <a:buNone/>
            </a:pPr>
            <a:r>
              <a:rPr lang="en-US" sz="2400" i="1" dirty="0"/>
              <a:t>H4: Emotional labor moderates the </a:t>
            </a:r>
            <a:r>
              <a:rPr lang="en-US" sz="2400" b="1" i="1" dirty="0"/>
              <a:t>negative relationship </a:t>
            </a:r>
            <a:r>
              <a:rPr lang="en-US" sz="2400" i="1" dirty="0"/>
              <a:t>between recovery and job burnout; this relationship is (b) </a:t>
            </a:r>
            <a:r>
              <a:rPr lang="en-US" sz="2400" b="1" i="1" dirty="0"/>
              <a:t>stronger</a:t>
            </a:r>
            <a:r>
              <a:rPr lang="en-US" sz="2400" i="1" dirty="0"/>
              <a:t> with higher deep acting</a:t>
            </a:r>
          </a:p>
        </p:txBody>
      </p:sp>
      <p:sp>
        <p:nvSpPr>
          <p:cNvPr id="7" name="Slide Number Placeholder 6">
            <a:extLst>
              <a:ext uri="{FF2B5EF4-FFF2-40B4-BE49-F238E27FC236}">
                <a16:creationId xmlns:a16="http://schemas.microsoft.com/office/drawing/2014/main" id="{95FB5992-0176-804C-BD68-DC48FDBFEC28}"/>
              </a:ext>
            </a:extLst>
          </p:cNvPr>
          <p:cNvSpPr>
            <a:spLocks noGrp="1"/>
          </p:cNvSpPr>
          <p:nvPr>
            <p:ph type="sldNum" sz="quarter" idx="12"/>
          </p:nvPr>
        </p:nvSpPr>
        <p:spPr/>
        <p:txBody>
          <a:bodyPr/>
          <a:lstStyle/>
          <a:p>
            <a:fld id="{C68DACDF-E1A9-A04C-A5FF-FC2443684BF5}" type="slidenum">
              <a:rPr lang="en-US" sz="2000" smtClean="0">
                <a:solidFill>
                  <a:schemeClr val="bg1"/>
                </a:solidFill>
              </a:rPr>
              <a:pPr/>
              <a:t>17</a:t>
            </a:fld>
            <a:endParaRPr lang="en-US" sz="2000">
              <a:solidFill>
                <a:schemeClr val="bg1"/>
              </a:solidFill>
            </a:endParaRPr>
          </a:p>
        </p:txBody>
      </p:sp>
      <mc:AlternateContent xmlns:mc="http://schemas.openxmlformats.org/markup-compatibility/2006" xmlns:pslz="http://schemas.microsoft.com/office/powerpoint/2016/slidezoom">
        <mc:Choice Requires="pslz">
          <p:graphicFrame>
            <p:nvGraphicFramePr>
              <p:cNvPr id="6" name="Slide Zoom 5">
                <a:extLst>
                  <a:ext uri="{FF2B5EF4-FFF2-40B4-BE49-F238E27FC236}">
                    <a16:creationId xmlns:a16="http://schemas.microsoft.com/office/drawing/2014/main" id="{3DB2A0A4-3509-D146-9123-ED34538ED339}"/>
                  </a:ext>
                </a:extLst>
              </p:cNvPr>
              <p:cNvGraphicFramePr>
                <a:graphicFrameLocks noChangeAspect="1"/>
              </p:cNvGraphicFramePr>
              <p:nvPr>
                <p:extLst>
                  <p:ext uri="{D42A27DB-BD31-4B8C-83A1-F6EECF244321}">
                    <p14:modId xmlns:p14="http://schemas.microsoft.com/office/powerpoint/2010/main" val="2779135998"/>
                  </p:ext>
                </p:extLst>
              </p:nvPr>
            </p:nvGraphicFramePr>
            <p:xfrm flipH="1" flipV="1">
              <a:off x="0" y="-74610"/>
              <a:ext cx="323385" cy="181904"/>
            </p:xfrm>
            <a:graphic>
              <a:graphicData uri="http://schemas.microsoft.com/office/powerpoint/2016/slidezoom">
                <pslz:sldZm>
                  <pslz:sldZmObj sldId="348" cId="3425080056">
                    <pslz:zmPr id="{D6BCE7AB-5B50-8840-B3D5-FF5D2992E336}" returnToParent="0" transitionDur="1000">
                      <p166:blipFill xmlns:p166="http://schemas.microsoft.com/office/powerpoint/2016/6/main">
                        <a:blip r:embed="rId3"/>
                        <a:stretch>
                          <a:fillRect/>
                        </a:stretch>
                      </p166:blipFill>
                      <p166:spPr xmlns:p166="http://schemas.microsoft.com/office/powerpoint/2016/6/main">
                        <a:xfrm flipH="1" flipV="1">
                          <a:off x="0" y="0"/>
                          <a:ext cx="323385" cy="181904"/>
                        </a:xfrm>
                        <a:prstGeom prst="rect">
                          <a:avLst/>
                        </a:prstGeom>
                        <a:ln w="3175">
                          <a:solidFill>
                            <a:prstClr val="ltGray"/>
                          </a:solidFill>
                        </a:ln>
                      </p166:spPr>
                    </pslz:zmPr>
                  </pslz:sldZmObj>
                </pslz:sldZm>
              </a:graphicData>
            </a:graphic>
          </p:graphicFrame>
        </mc:Choice>
        <mc:Fallback xmlns="">
          <p:pic>
            <p:nvPicPr>
              <p:cNvPr id="6" name="Slide Zoom 5">
                <a:hlinkClick r:id="rId4" action="ppaction://hlinksldjump"/>
                <a:extLst>
                  <a:ext uri="{FF2B5EF4-FFF2-40B4-BE49-F238E27FC236}">
                    <a16:creationId xmlns:a16="http://schemas.microsoft.com/office/drawing/2014/main" id="{3DB2A0A4-3509-D146-9123-ED34538ED339}"/>
                  </a:ext>
                </a:extLst>
              </p:cNvPr>
              <p:cNvPicPr>
                <a:picLocks noGrp="1" noRot="1" noChangeAspect="1" noMove="1" noResize="1" noEditPoints="1" noAdjustHandles="1" noChangeArrowheads="1" noChangeShapeType="1"/>
              </p:cNvPicPr>
              <p:nvPr/>
            </p:nvPicPr>
            <p:blipFill>
              <a:blip r:embed="rId5"/>
              <a:stretch>
                <a:fillRect/>
              </a:stretch>
            </p:blipFill>
            <p:spPr>
              <a:xfrm flipH="1" flipV="1">
                <a:off x="0" y="-74610"/>
                <a:ext cx="323385" cy="181904"/>
              </a:xfrm>
              <a:prstGeom prst="rect">
                <a:avLst/>
              </a:prstGeom>
              <a:ln w="3175">
                <a:solidFill>
                  <a:prstClr val="ltGray"/>
                </a:solidFill>
              </a:ln>
            </p:spPr>
          </p:pic>
        </mc:Fallback>
      </mc:AlternateContent>
      <p:pic>
        <p:nvPicPr>
          <p:cNvPr id="8" name="Picture 7">
            <a:extLst>
              <a:ext uri="{FF2B5EF4-FFF2-40B4-BE49-F238E27FC236}">
                <a16:creationId xmlns:a16="http://schemas.microsoft.com/office/drawing/2014/main" id="{EED60053-3C57-5E4B-93E6-FE863AA9C89A}"/>
              </a:ext>
            </a:extLst>
          </p:cNvPr>
          <p:cNvPicPr>
            <a:picLocks noChangeAspect="1"/>
          </p:cNvPicPr>
          <p:nvPr/>
        </p:nvPicPr>
        <p:blipFill>
          <a:blip r:embed="rId6"/>
          <a:stretch>
            <a:fillRect/>
          </a:stretch>
        </p:blipFill>
        <p:spPr>
          <a:xfrm>
            <a:off x="9749917" y="43938"/>
            <a:ext cx="2442083" cy="1213362"/>
          </a:xfrm>
          <a:prstGeom prst="rect">
            <a:avLst/>
          </a:prstGeom>
        </p:spPr>
      </p:pic>
    </p:spTree>
    <p:extLst>
      <p:ext uri="{BB962C8B-B14F-4D97-AF65-F5344CB8AC3E}">
        <p14:creationId xmlns:p14="http://schemas.microsoft.com/office/powerpoint/2010/main" val="151941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Hypotheses: Conditional-indirect relationship</a:t>
            </a:r>
          </a:p>
        </p:txBody>
      </p:sp>
      <p:sp>
        <p:nvSpPr>
          <p:cNvPr id="5" name="Rectangle 4"/>
          <p:cNvSpPr/>
          <p:nvPr/>
        </p:nvSpPr>
        <p:spPr>
          <a:xfrm>
            <a:off x="2237740" y="3856282"/>
            <a:ext cx="1263650" cy="718820"/>
          </a:xfrm>
          <a:prstGeom prst="rect">
            <a:avLst/>
          </a:prstGeom>
          <a:ln>
            <a:solidFill>
              <a:srgbClr val="008542"/>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2400" dirty="0">
                <a:effectLst/>
                <a:ea typeface="Times New Roman" panose="02020603050405020304" pitchFamily="18" charset="0"/>
              </a:rPr>
              <a:t>REM sleep</a:t>
            </a:r>
          </a:p>
        </p:txBody>
      </p:sp>
      <p:sp>
        <p:nvSpPr>
          <p:cNvPr id="7" name="Rectangle 6"/>
          <p:cNvSpPr/>
          <p:nvPr/>
        </p:nvSpPr>
        <p:spPr>
          <a:xfrm>
            <a:off x="8691611" y="3849139"/>
            <a:ext cx="1263650" cy="718820"/>
          </a:xfrm>
          <a:prstGeom prst="rect">
            <a:avLst/>
          </a:prstGeom>
          <a:ln>
            <a:solidFill>
              <a:srgbClr val="008542"/>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2400" dirty="0">
                <a:effectLst/>
                <a:ea typeface="Times New Roman" panose="02020603050405020304" pitchFamily="18" charset="0"/>
              </a:rPr>
              <a:t>Job burnout</a:t>
            </a:r>
          </a:p>
        </p:txBody>
      </p:sp>
      <p:sp>
        <p:nvSpPr>
          <p:cNvPr id="8" name="Rectangle 7"/>
          <p:cNvSpPr/>
          <p:nvPr/>
        </p:nvSpPr>
        <p:spPr>
          <a:xfrm>
            <a:off x="5464175" y="3856917"/>
            <a:ext cx="1263650" cy="718820"/>
          </a:xfrm>
          <a:prstGeom prst="rect">
            <a:avLst/>
          </a:prstGeom>
          <a:ln>
            <a:solidFill>
              <a:srgbClr val="008542"/>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2400" dirty="0">
                <a:effectLst/>
                <a:ea typeface="Times New Roman" panose="02020603050405020304" pitchFamily="18" charset="0"/>
              </a:rPr>
              <a:t>State recovery</a:t>
            </a:r>
          </a:p>
        </p:txBody>
      </p:sp>
      <p:sp>
        <p:nvSpPr>
          <p:cNvPr id="9" name="Rectangle 8"/>
          <p:cNvSpPr/>
          <p:nvPr/>
        </p:nvSpPr>
        <p:spPr>
          <a:xfrm>
            <a:off x="6308724" y="1900326"/>
            <a:ext cx="1263650" cy="718820"/>
          </a:xfrm>
          <a:prstGeom prst="rect">
            <a:avLst/>
          </a:prstGeom>
          <a:ln>
            <a:solidFill>
              <a:srgbClr val="008542"/>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2400" dirty="0">
                <a:effectLst/>
                <a:ea typeface="Times New Roman" panose="02020603050405020304" pitchFamily="18" charset="0"/>
              </a:rPr>
              <a:t>Surface </a:t>
            </a:r>
            <a:br>
              <a:rPr lang="en-US" sz="2400" dirty="0">
                <a:effectLst/>
                <a:ea typeface="Times New Roman" panose="02020603050405020304" pitchFamily="18" charset="0"/>
              </a:rPr>
            </a:br>
            <a:r>
              <a:rPr lang="en-US" sz="2400" dirty="0">
                <a:effectLst/>
                <a:ea typeface="Times New Roman" panose="02020603050405020304" pitchFamily="18" charset="0"/>
              </a:rPr>
              <a:t>acting</a:t>
            </a:r>
          </a:p>
        </p:txBody>
      </p:sp>
      <p:cxnSp>
        <p:nvCxnSpPr>
          <p:cNvPr id="10" name="Straight Arrow Connector 9"/>
          <p:cNvCxnSpPr/>
          <p:nvPr/>
        </p:nvCxnSpPr>
        <p:spPr>
          <a:xfrm>
            <a:off x="3503930" y="4210612"/>
            <a:ext cx="196088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p:cNvCxnSpPr/>
          <p:nvPr/>
        </p:nvCxnSpPr>
        <p:spPr>
          <a:xfrm>
            <a:off x="6934611" y="2618000"/>
            <a:ext cx="3175" cy="159004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p:cNvCxnSpPr/>
          <p:nvPr/>
        </p:nvCxnSpPr>
        <p:spPr>
          <a:xfrm>
            <a:off x="6730047" y="4208707"/>
            <a:ext cx="196088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5" name="Rectangle 14">
            <a:extLst>
              <a:ext uri="{FF2B5EF4-FFF2-40B4-BE49-F238E27FC236}">
                <a16:creationId xmlns:a16="http://schemas.microsoft.com/office/drawing/2014/main" id="{2617BE6B-00DE-D24F-92BA-908ECBE954E1}"/>
              </a:ext>
            </a:extLst>
          </p:cNvPr>
          <p:cNvSpPr/>
          <p:nvPr/>
        </p:nvSpPr>
        <p:spPr>
          <a:xfrm>
            <a:off x="7667355" y="1900346"/>
            <a:ext cx="1263650" cy="718820"/>
          </a:xfrm>
          <a:prstGeom prst="rect">
            <a:avLst/>
          </a:prstGeom>
          <a:ln>
            <a:solidFill>
              <a:srgbClr val="008542"/>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2400" dirty="0">
                <a:effectLst/>
                <a:ea typeface="Times New Roman" panose="02020603050405020304" pitchFamily="18" charset="0"/>
              </a:rPr>
              <a:t>Deep </a:t>
            </a:r>
            <a:br>
              <a:rPr lang="en-US" sz="2400" dirty="0">
                <a:effectLst/>
                <a:ea typeface="Times New Roman" panose="02020603050405020304" pitchFamily="18" charset="0"/>
              </a:rPr>
            </a:br>
            <a:r>
              <a:rPr lang="en-US" sz="2400" dirty="0">
                <a:effectLst/>
                <a:ea typeface="Times New Roman" panose="02020603050405020304" pitchFamily="18" charset="0"/>
              </a:rPr>
              <a:t>acting</a:t>
            </a:r>
          </a:p>
        </p:txBody>
      </p:sp>
      <p:cxnSp>
        <p:nvCxnSpPr>
          <p:cNvPr id="16" name="Straight Arrow Connector 15">
            <a:extLst>
              <a:ext uri="{FF2B5EF4-FFF2-40B4-BE49-F238E27FC236}">
                <a16:creationId xmlns:a16="http://schemas.microsoft.com/office/drawing/2014/main" id="{939D1D9C-71AD-3D4E-8E52-C58C211BB6AC}"/>
              </a:ext>
            </a:extLst>
          </p:cNvPr>
          <p:cNvCxnSpPr/>
          <p:nvPr/>
        </p:nvCxnSpPr>
        <p:spPr>
          <a:xfrm>
            <a:off x="8296005" y="2616032"/>
            <a:ext cx="3175" cy="159004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pslz="http://schemas.microsoft.com/office/powerpoint/2016/slidezoom">
        <mc:Choice Requires="pslz">
          <p:graphicFrame>
            <p:nvGraphicFramePr>
              <p:cNvPr id="6" name="Slide Zoom 5">
                <a:extLst>
                  <a:ext uri="{FF2B5EF4-FFF2-40B4-BE49-F238E27FC236}">
                    <a16:creationId xmlns:a16="http://schemas.microsoft.com/office/drawing/2014/main" id="{8A2B9ADF-F9CF-7447-8F0C-DEB5A654DC8C}"/>
                  </a:ext>
                </a:extLst>
              </p:cNvPr>
              <p:cNvGraphicFramePr>
                <a:graphicFrameLocks noChangeAspect="1"/>
              </p:cNvGraphicFramePr>
              <p:nvPr>
                <p:extLst>
                  <p:ext uri="{D42A27DB-BD31-4B8C-83A1-F6EECF244321}">
                    <p14:modId xmlns:p14="http://schemas.microsoft.com/office/powerpoint/2010/main" val="3685835115"/>
                  </p:ext>
                </p:extLst>
              </p:nvPr>
            </p:nvGraphicFramePr>
            <p:xfrm>
              <a:off x="11804952" y="1"/>
              <a:ext cx="387047" cy="217714"/>
            </p:xfrm>
            <a:graphic>
              <a:graphicData uri="http://schemas.microsoft.com/office/powerpoint/2016/slidezoom">
                <pslz:sldZm>
                  <pslz:sldZmObj sldId="302" cId="2146538611">
                    <pslz:zmPr id="{67B7D5B0-0E30-4743-95F4-13F8285E733D}" returnToParent="0" transitionDur="1000">
                      <p166:blipFill xmlns:p166="http://schemas.microsoft.com/office/powerpoint/2016/6/main">
                        <a:blip r:embed="rId3"/>
                        <a:stretch>
                          <a:fillRect/>
                        </a:stretch>
                      </p166:blipFill>
                      <p166:spPr xmlns:p166="http://schemas.microsoft.com/office/powerpoint/2016/6/main">
                        <a:xfrm>
                          <a:off x="0" y="0"/>
                          <a:ext cx="387047" cy="217714"/>
                        </a:xfrm>
                        <a:prstGeom prst="rect">
                          <a:avLst/>
                        </a:prstGeom>
                        <a:ln>
                          <a:noFill/>
                        </a:ln>
                        <a:effectLst>
                          <a:softEdge rad="112500"/>
                        </a:effectLst>
                      </p166:spPr>
                    </pslz:zmPr>
                  </pslz:sldZmObj>
                </pslz:sldZm>
              </a:graphicData>
            </a:graphic>
          </p:graphicFrame>
        </mc:Choice>
        <mc:Fallback xmlns="">
          <p:pic>
            <p:nvPicPr>
              <p:cNvPr id="6" name="Slide Zoom 5">
                <a:hlinkClick r:id="rId4" action="ppaction://hlinksldjump"/>
                <a:extLst>
                  <a:ext uri="{FF2B5EF4-FFF2-40B4-BE49-F238E27FC236}">
                    <a16:creationId xmlns:a16="http://schemas.microsoft.com/office/drawing/2014/main" xmlns="" xmlns:pslz="http://schemas.microsoft.com/office/powerpoint/2016/slidezoom" id="{8A2B9ADF-F9CF-7447-8F0C-DEB5A654DC8C}"/>
                  </a:ext>
                </a:extLst>
              </p:cNvPr>
              <p:cNvPicPr>
                <a:picLocks noGrp="1" noRot="1" noChangeAspect="1" noMove="1" noResize="1" noEditPoints="1" noAdjustHandles="1" noChangeArrowheads="1" noChangeShapeType="1"/>
              </p:cNvPicPr>
              <p:nvPr/>
            </p:nvPicPr>
            <p:blipFill>
              <a:blip r:embed="rId5"/>
              <a:stretch>
                <a:fillRect/>
              </a:stretch>
            </p:blipFill>
            <p:spPr>
              <a:xfrm>
                <a:off x="11804952" y="1"/>
                <a:ext cx="387047" cy="217714"/>
              </a:xfrm>
              <a:prstGeom prst="rect">
                <a:avLst/>
              </a:prstGeom>
              <a:ln>
                <a:noFill/>
              </a:ln>
              <a:effectLst>
                <a:softEdge rad="112500"/>
              </a:effectLst>
            </p:spPr>
          </p:pic>
        </mc:Fallback>
      </mc:AlternateContent>
      <p:sp>
        <p:nvSpPr>
          <p:cNvPr id="12" name="Slide Number Placeholder 11">
            <a:extLst>
              <a:ext uri="{FF2B5EF4-FFF2-40B4-BE49-F238E27FC236}">
                <a16:creationId xmlns:a16="http://schemas.microsoft.com/office/drawing/2014/main" id="{6A4A6655-8E12-314E-BACF-5FDD4E13286F}"/>
              </a:ext>
            </a:extLst>
          </p:cNvPr>
          <p:cNvSpPr>
            <a:spLocks noGrp="1"/>
          </p:cNvSpPr>
          <p:nvPr>
            <p:ph type="sldNum" sz="quarter" idx="12"/>
          </p:nvPr>
        </p:nvSpPr>
        <p:spPr/>
        <p:txBody>
          <a:bodyPr/>
          <a:lstStyle/>
          <a:p>
            <a:fld id="{C68DACDF-E1A9-A04C-A5FF-FC2443684BF5}" type="slidenum">
              <a:rPr lang="en-US" sz="2000" smtClean="0">
                <a:solidFill>
                  <a:schemeClr val="bg1"/>
                </a:solidFill>
              </a:rPr>
              <a:pPr/>
              <a:t>18</a:t>
            </a:fld>
            <a:endParaRPr lang="en-US" sz="2000">
              <a:solidFill>
                <a:schemeClr val="bg1"/>
              </a:solidFill>
            </a:endParaRPr>
          </a:p>
        </p:txBody>
      </p:sp>
      <p:sp>
        <p:nvSpPr>
          <p:cNvPr id="4" name="Rounded Rectangle 3">
            <a:extLst>
              <a:ext uri="{FF2B5EF4-FFF2-40B4-BE49-F238E27FC236}">
                <a16:creationId xmlns:a16="http://schemas.microsoft.com/office/drawing/2014/main" id="{69D88D67-B792-2149-8375-82F61AC419C6}"/>
              </a:ext>
            </a:extLst>
          </p:cNvPr>
          <p:cNvSpPr/>
          <p:nvPr/>
        </p:nvSpPr>
        <p:spPr>
          <a:xfrm>
            <a:off x="1914525" y="1414463"/>
            <a:ext cx="8372475" cy="3614737"/>
          </a:xfrm>
          <a:prstGeom prst="roundRect">
            <a:avLst/>
          </a:prstGeom>
          <a:noFill/>
          <a:ln>
            <a:solidFill>
              <a:srgbClr val="00854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67E879D-491E-A447-BB7C-20F430152791}"/>
              </a:ext>
            </a:extLst>
          </p:cNvPr>
          <p:cNvSpPr/>
          <p:nvPr/>
        </p:nvSpPr>
        <p:spPr>
          <a:xfrm>
            <a:off x="-151586" y="5062873"/>
            <a:ext cx="12150061" cy="1015663"/>
          </a:xfrm>
          <a:prstGeom prst="rect">
            <a:avLst/>
          </a:prstGeom>
        </p:spPr>
        <p:txBody>
          <a:bodyPr wrap="square">
            <a:spAutoFit/>
          </a:bodyPr>
          <a:lstStyle/>
          <a:p>
            <a:pPr marL="342900" lvl="1" indent="0" algn="ctr">
              <a:buNone/>
            </a:pPr>
            <a:r>
              <a:rPr lang="en-US" sz="2000" i="1" dirty="0"/>
              <a:t>H5: </a:t>
            </a:r>
            <a:r>
              <a:rPr lang="en-US" sz="2000" i="1" dirty="0">
                <a:solidFill>
                  <a:schemeClr val="bg2">
                    <a:lumMod val="50000"/>
                  </a:schemeClr>
                </a:solidFill>
              </a:rPr>
              <a:t>(Holding other aspects of sleep constant) </a:t>
            </a:r>
            <a:br>
              <a:rPr lang="en-US" sz="2000" i="1" dirty="0">
                <a:solidFill>
                  <a:schemeClr val="bg2">
                    <a:lumMod val="50000"/>
                  </a:schemeClr>
                </a:solidFill>
              </a:rPr>
            </a:br>
            <a:r>
              <a:rPr lang="en-US" sz="2000" i="1" dirty="0"/>
              <a:t>Emotional labor moderates the </a:t>
            </a:r>
            <a:r>
              <a:rPr lang="en-US" sz="2000" b="1" i="1" dirty="0"/>
              <a:t>negative indirect relationship </a:t>
            </a:r>
            <a:r>
              <a:rPr lang="en-US" sz="2000" i="1" dirty="0"/>
              <a:t>between REM sleep and job burnout via recovery; this relationship is (a) </a:t>
            </a:r>
            <a:r>
              <a:rPr lang="en-US" sz="2000" b="1" i="1" dirty="0"/>
              <a:t>weaker</a:t>
            </a:r>
            <a:r>
              <a:rPr lang="en-US" sz="2000" i="1" dirty="0"/>
              <a:t> with </a:t>
            </a:r>
            <a:r>
              <a:rPr lang="en-US" sz="2000" b="1" i="1" dirty="0"/>
              <a:t>higher surface acting</a:t>
            </a:r>
            <a:r>
              <a:rPr lang="en-US" sz="2000" i="1" dirty="0"/>
              <a:t>, but (b) </a:t>
            </a:r>
            <a:r>
              <a:rPr lang="en-US" sz="2000" b="1" i="1" dirty="0"/>
              <a:t>stronger</a:t>
            </a:r>
            <a:r>
              <a:rPr lang="en-US" sz="2000" i="1" dirty="0"/>
              <a:t> with </a:t>
            </a:r>
            <a:r>
              <a:rPr lang="en-US" sz="2000" b="1" i="1" dirty="0"/>
              <a:t>higher deep acting</a:t>
            </a:r>
            <a:endParaRPr lang="en-US" sz="2000" i="1" dirty="0"/>
          </a:p>
        </p:txBody>
      </p:sp>
    </p:spTree>
    <p:extLst>
      <p:ext uri="{BB962C8B-B14F-4D97-AF65-F5344CB8AC3E}">
        <p14:creationId xmlns:p14="http://schemas.microsoft.com/office/powerpoint/2010/main" val="2146538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D096CCC6-57A4-EE45-8961-75B9767A2F9F}"/>
              </a:ext>
            </a:extLst>
          </p:cNvPr>
          <p:cNvPicPr>
            <a:picLocks noGrp="1" noChangeAspect="1"/>
          </p:cNvPicPr>
          <p:nvPr>
            <p:ph idx="1"/>
          </p:nvPr>
        </p:nvPicPr>
        <p:blipFill rotWithShape="1">
          <a:blip r:embed="rId3"/>
          <a:srcRect l="18357" r="21075"/>
          <a:stretch/>
        </p:blipFill>
        <p:spPr>
          <a:xfrm>
            <a:off x="8529321" y="10"/>
            <a:ext cx="3662680" cy="3401558"/>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p:spPr>
      </p:pic>
      <p:pic>
        <p:nvPicPr>
          <p:cNvPr id="7" name="Picture 6">
            <a:extLst>
              <a:ext uri="{FF2B5EF4-FFF2-40B4-BE49-F238E27FC236}">
                <a16:creationId xmlns:a16="http://schemas.microsoft.com/office/drawing/2014/main" id="{516C856E-66C8-3544-836A-ECD4D6DAFA6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5246" r="3958" b="4"/>
          <a:stretch/>
        </p:blipFill>
        <p:spPr>
          <a:xfrm>
            <a:off x="5115314" y="10"/>
            <a:ext cx="4118110" cy="3401558"/>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p:spPr>
      </p:pic>
      <p:pic>
        <p:nvPicPr>
          <p:cNvPr id="5" name="Picture 4">
            <a:extLst>
              <a:ext uri="{FF2B5EF4-FFF2-40B4-BE49-F238E27FC236}">
                <a16:creationId xmlns:a16="http://schemas.microsoft.com/office/drawing/2014/main" id="{C49A0326-D557-9E4C-B08B-9D804F426A7B}"/>
              </a:ext>
            </a:extLst>
          </p:cNvPr>
          <p:cNvPicPr>
            <a:picLocks noChangeAspect="1"/>
          </p:cNvPicPr>
          <p:nvPr/>
        </p:nvPicPr>
        <p:blipFill rotWithShape="1">
          <a:blip r:embed="rId5"/>
          <a:srcRect r="-1" b="11137"/>
          <a:stretch/>
        </p:blipFill>
        <p:spPr>
          <a:xfrm>
            <a:off x="5168353" y="3456432"/>
            <a:ext cx="7023646" cy="3401568"/>
          </a:xfrm>
          <a:custGeom>
            <a:avLst/>
            <a:gdLst/>
            <a:ahLst/>
            <a:cxnLst/>
            <a:rect l="l" t="t" r="r" b="b"/>
            <a:pathLst>
              <a:path w="7023646" h="3401568">
                <a:moveTo>
                  <a:pt x="749132" y="0"/>
                </a:moveTo>
                <a:lnTo>
                  <a:pt x="7023646" y="0"/>
                </a:lnTo>
                <a:lnTo>
                  <a:pt x="7023646" y="3401568"/>
                </a:lnTo>
                <a:lnTo>
                  <a:pt x="0" y="3401568"/>
                </a:lnTo>
                <a:lnTo>
                  <a:pt x="79008" y="3238906"/>
                </a:lnTo>
                <a:cubicBezTo>
                  <a:pt x="502362" y="2321466"/>
                  <a:pt x="749563" y="1215476"/>
                  <a:pt x="749563" y="24956"/>
                </a:cubicBezTo>
                <a:close/>
              </a:path>
            </a:pathLst>
          </a:custGeom>
        </p:spPr>
      </p:pic>
      <p:sp>
        <p:nvSpPr>
          <p:cNvPr id="2" name="Title 1">
            <a:extLst>
              <a:ext uri="{FF2B5EF4-FFF2-40B4-BE49-F238E27FC236}">
                <a16:creationId xmlns:a16="http://schemas.microsoft.com/office/drawing/2014/main" id="{9CD07EA3-3F07-7A47-B566-EE0DA1073D5A}"/>
              </a:ext>
            </a:extLst>
          </p:cNvPr>
          <p:cNvSpPr>
            <a:spLocks noGrp="1"/>
          </p:cNvSpPr>
          <p:nvPr>
            <p:ph type="title"/>
          </p:nvPr>
        </p:nvSpPr>
        <p:spPr>
          <a:xfrm>
            <a:off x="487012" y="2386013"/>
            <a:ext cx="4922338" cy="1325563"/>
          </a:xfrm>
        </p:spPr>
        <p:txBody>
          <a:bodyPr vert="horz" lIns="91440" tIns="45720" rIns="91440" bIns="45720" rtlCol="0" anchor="ctr">
            <a:normAutofit/>
          </a:bodyPr>
          <a:lstStyle/>
          <a:p>
            <a:pPr defTabSz="914400"/>
            <a:r>
              <a:rPr lang="en-US" sz="3400" kern="1200" dirty="0">
                <a:solidFill>
                  <a:schemeClr val="tx1"/>
                </a:solidFill>
                <a:latin typeface="+mn-lt"/>
                <a:ea typeface="+mj-ea"/>
                <a:cs typeface="+mj-cs"/>
              </a:rPr>
              <a:t>The origins of my research interests</a:t>
            </a:r>
          </a:p>
        </p:txBody>
      </p:sp>
      <p:sp>
        <p:nvSpPr>
          <p:cNvPr id="4" name="Slide Number Placeholder 3">
            <a:extLst>
              <a:ext uri="{FF2B5EF4-FFF2-40B4-BE49-F238E27FC236}">
                <a16:creationId xmlns:a16="http://schemas.microsoft.com/office/drawing/2014/main" id="{BB55BD11-DDE9-FD47-B5C5-B323EDDBF118}"/>
              </a:ext>
            </a:extLst>
          </p:cNvPr>
          <p:cNvSpPr>
            <a:spLocks noGrp="1"/>
          </p:cNvSpPr>
          <p:nvPr>
            <p:ph type="sldNum" sz="quarter" idx="12"/>
          </p:nvPr>
        </p:nvSpPr>
        <p:spPr>
          <a:xfrm>
            <a:off x="10196622" y="6356350"/>
            <a:ext cx="1547321" cy="365125"/>
          </a:xfrm>
        </p:spPr>
        <p:txBody>
          <a:bodyPr vert="horz" lIns="91440" tIns="45720" rIns="91440" bIns="45720" rtlCol="0" anchor="ctr">
            <a:normAutofit/>
          </a:bodyPr>
          <a:lstStyle/>
          <a:p>
            <a:pPr>
              <a:spcAft>
                <a:spcPts val="600"/>
              </a:spcAft>
            </a:pPr>
            <a:fld id="{C68DACDF-E1A9-A04C-A5FF-FC2443684BF5}" type="slidenum">
              <a:rPr lang="en-US" sz="1200">
                <a:solidFill>
                  <a:schemeClr val="bg1"/>
                </a:solidFill>
              </a:rPr>
              <a:pPr>
                <a:spcAft>
                  <a:spcPts val="600"/>
                </a:spcAft>
              </a:pPr>
              <a:t>1</a:t>
            </a:fld>
            <a:endParaRPr lang="en-US" sz="1200">
              <a:solidFill>
                <a:schemeClr val="bg1"/>
              </a:solidFill>
            </a:endParaRPr>
          </a:p>
        </p:txBody>
      </p:sp>
    </p:spTree>
    <p:extLst>
      <p:ext uri="{BB962C8B-B14F-4D97-AF65-F5344CB8AC3E}">
        <p14:creationId xmlns:p14="http://schemas.microsoft.com/office/powerpoint/2010/main" val="724495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A1D17FE-F632-D54C-911D-7921D2DACDC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76982" y="2606030"/>
            <a:ext cx="2615018" cy="3468193"/>
          </a:xfrm>
          <a:prstGeom prst="rect">
            <a:avLst/>
          </a:prstGeom>
        </p:spPr>
      </p:pic>
      <p:pic>
        <p:nvPicPr>
          <p:cNvPr id="9" name="Picture 8">
            <a:extLst>
              <a:ext uri="{FF2B5EF4-FFF2-40B4-BE49-F238E27FC236}">
                <a16:creationId xmlns:a16="http://schemas.microsoft.com/office/drawing/2014/main" id="{1925D4F6-CF59-3B4C-9C70-0CBFE827E5FF}"/>
              </a:ext>
            </a:extLst>
          </p:cNvPr>
          <p:cNvPicPr>
            <a:picLocks noChangeAspect="1"/>
          </p:cNvPicPr>
          <p:nvPr/>
        </p:nvPicPr>
        <p:blipFill>
          <a:blip r:embed="rId4" cstate="email">
            <a:alphaModFix/>
            <a:extLst>
              <a:ext uri="{BEBA8EAE-BF5A-486C-A8C5-ECC9F3942E4B}">
                <a14:imgProps xmlns:a14="http://schemas.microsoft.com/office/drawing/2010/main">
                  <a14:imgLayer r:embed="rId5">
                    <a14:imgEffect>
                      <a14:artisticGlowDiffused/>
                    </a14:imgEffect>
                  </a14:imgLayer>
                </a14:imgProps>
              </a:ext>
              <a:ext uri="{28A0092B-C50C-407E-A947-70E740481C1C}">
                <a14:useLocalDpi xmlns:a14="http://schemas.microsoft.com/office/drawing/2010/main"/>
              </a:ext>
            </a:extLst>
          </a:blip>
          <a:stretch>
            <a:fillRect/>
          </a:stretch>
        </p:blipFill>
        <p:spPr>
          <a:xfrm>
            <a:off x="7631089" y="666333"/>
            <a:ext cx="2658827" cy="2658827"/>
          </a:xfrm>
          <a:prstGeom prst="rect">
            <a:avLst/>
          </a:prstGeom>
        </p:spPr>
      </p:pic>
      <p:sp>
        <p:nvSpPr>
          <p:cNvPr id="2" name="Title 1"/>
          <p:cNvSpPr>
            <a:spLocks noGrp="1"/>
          </p:cNvSpPr>
          <p:nvPr>
            <p:ph type="title"/>
          </p:nvPr>
        </p:nvSpPr>
        <p:spPr/>
        <p:txBody>
          <a:bodyPr/>
          <a:lstStyle/>
          <a:p>
            <a:r>
              <a:rPr lang="en-US" dirty="0"/>
              <a:t>Method overview</a:t>
            </a:r>
          </a:p>
        </p:txBody>
      </p:sp>
      <p:sp>
        <p:nvSpPr>
          <p:cNvPr id="3" name="Content Placeholder 2"/>
          <p:cNvSpPr>
            <a:spLocks noGrp="1"/>
          </p:cNvSpPr>
          <p:nvPr>
            <p:ph idx="1"/>
          </p:nvPr>
        </p:nvSpPr>
        <p:spPr/>
        <p:txBody>
          <a:bodyPr>
            <a:noAutofit/>
          </a:bodyPr>
          <a:lstStyle/>
          <a:p>
            <a:r>
              <a:rPr lang="en-US" sz="2400" dirty="0"/>
              <a:t>Experience sampling method (ESM)</a:t>
            </a:r>
          </a:p>
          <a:p>
            <a:pPr lvl="1"/>
            <a:r>
              <a:rPr lang="en-US" sz="2000" dirty="0"/>
              <a:t>Dynamic, in situ setting, with a proximal measurement</a:t>
            </a:r>
            <a:br>
              <a:rPr lang="en-US" sz="2000" dirty="0"/>
            </a:br>
            <a:endParaRPr lang="en-US" sz="2000" dirty="0"/>
          </a:p>
          <a:p>
            <a:r>
              <a:rPr lang="en-US" sz="2400" dirty="0"/>
              <a:t>Behaviorally capturing sleep with actigraphy + surveys</a:t>
            </a:r>
          </a:p>
          <a:p>
            <a:pPr lvl="1"/>
            <a:r>
              <a:rPr lang="en-US" sz="2000" dirty="0"/>
              <a:t>Established non-invasive method of monitoring sleep</a:t>
            </a:r>
          </a:p>
          <a:p>
            <a:pPr lvl="1"/>
            <a:r>
              <a:rPr lang="en-US" sz="2000" dirty="0"/>
              <a:t>Wrist devices with 3D accelerometers </a:t>
            </a:r>
            <a:br>
              <a:rPr lang="en-US" sz="2000" dirty="0"/>
            </a:br>
            <a:r>
              <a:rPr lang="en-US" sz="1600" dirty="0">
                <a:solidFill>
                  <a:schemeClr val="bg1">
                    <a:lumMod val="65000"/>
                  </a:schemeClr>
                </a:solidFill>
              </a:rPr>
              <a:t>(de Souza et al., 2003; Jean-Louis et al., 1996; </a:t>
            </a:r>
            <a:r>
              <a:rPr lang="en-US" sz="1600" dirty="0" err="1">
                <a:solidFill>
                  <a:schemeClr val="bg1">
                    <a:lumMod val="65000"/>
                  </a:schemeClr>
                </a:solidFill>
              </a:rPr>
              <a:t>Sadeh</a:t>
            </a:r>
            <a:r>
              <a:rPr lang="en-US" sz="1600" dirty="0">
                <a:solidFill>
                  <a:schemeClr val="bg1">
                    <a:lumMod val="65000"/>
                  </a:schemeClr>
                </a:solidFill>
              </a:rPr>
              <a:t>, Sharkey, &amp; </a:t>
            </a:r>
            <a:r>
              <a:rPr lang="en-US" sz="1600" dirty="0" err="1">
                <a:solidFill>
                  <a:schemeClr val="bg1">
                    <a:lumMod val="65000"/>
                  </a:schemeClr>
                </a:solidFill>
              </a:rPr>
              <a:t>Carskadon</a:t>
            </a:r>
            <a:r>
              <a:rPr lang="en-US" sz="1600" dirty="0">
                <a:solidFill>
                  <a:schemeClr val="bg1">
                    <a:lumMod val="65000"/>
                  </a:schemeClr>
                </a:solidFill>
              </a:rPr>
              <a:t>, 1994)</a:t>
            </a:r>
            <a:br>
              <a:rPr lang="en-US" sz="1600" dirty="0"/>
            </a:br>
            <a:endParaRPr lang="en-US" sz="1600" dirty="0"/>
          </a:p>
          <a:p>
            <a:r>
              <a:rPr lang="en-US" sz="2400" dirty="0" err="1"/>
              <a:t>Actigraph</a:t>
            </a:r>
            <a:r>
              <a:rPr lang="en-US" sz="2400" dirty="0"/>
              <a:t> used = Fitbit Charge 3</a:t>
            </a:r>
          </a:p>
          <a:p>
            <a:pPr lvl="1"/>
            <a:r>
              <a:rPr lang="en-US" sz="2000" dirty="0"/>
              <a:t>Map the measured signals onto sleep patterns </a:t>
            </a:r>
            <a:br>
              <a:rPr lang="en-US" sz="2000" dirty="0"/>
            </a:br>
            <a:r>
              <a:rPr lang="en-US" sz="1600" dirty="0">
                <a:solidFill>
                  <a:schemeClr val="bg1">
                    <a:lumMod val="65000"/>
                  </a:schemeClr>
                </a:solidFill>
              </a:rPr>
              <a:t>(Beattie, </a:t>
            </a:r>
            <a:r>
              <a:rPr lang="en-US" sz="1600" dirty="0" err="1">
                <a:solidFill>
                  <a:schemeClr val="bg1">
                    <a:lumMod val="65000"/>
                  </a:schemeClr>
                </a:solidFill>
              </a:rPr>
              <a:t>Oyang</a:t>
            </a:r>
            <a:r>
              <a:rPr lang="en-US" sz="1600" dirty="0">
                <a:solidFill>
                  <a:schemeClr val="bg1">
                    <a:lumMod val="65000"/>
                  </a:schemeClr>
                </a:solidFill>
              </a:rPr>
              <a:t> et al., 2017; Beattie, </a:t>
            </a:r>
            <a:r>
              <a:rPr lang="en-US" sz="1600" dirty="0" err="1">
                <a:solidFill>
                  <a:schemeClr val="bg1">
                    <a:lumMod val="65000"/>
                  </a:schemeClr>
                </a:solidFill>
              </a:rPr>
              <a:t>Pantelopoulos</a:t>
            </a:r>
            <a:r>
              <a:rPr lang="en-US" sz="1600" dirty="0">
                <a:solidFill>
                  <a:schemeClr val="bg1">
                    <a:lumMod val="65000"/>
                  </a:schemeClr>
                </a:solidFill>
              </a:rPr>
              <a:t> et al., 2017; </a:t>
            </a:r>
            <a:br>
              <a:rPr lang="en-US" sz="1600" dirty="0">
                <a:solidFill>
                  <a:schemeClr val="bg1">
                    <a:lumMod val="65000"/>
                  </a:schemeClr>
                </a:solidFill>
              </a:rPr>
            </a:br>
            <a:r>
              <a:rPr lang="en-US" sz="1600" dirty="0">
                <a:solidFill>
                  <a:schemeClr val="bg1">
                    <a:lumMod val="65000"/>
                  </a:schemeClr>
                </a:solidFill>
              </a:rPr>
              <a:t>de </a:t>
            </a:r>
            <a:r>
              <a:rPr lang="en-US" sz="1600" dirty="0" err="1">
                <a:solidFill>
                  <a:schemeClr val="bg1">
                    <a:lumMod val="65000"/>
                  </a:schemeClr>
                </a:solidFill>
              </a:rPr>
              <a:t>Zambotti</a:t>
            </a:r>
            <a:r>
              <a:rPr lang="en-US" sz="1600" dirty="0">
                <a:solidFill>
                  <a:schemeClr val="bg1">
                    <a:lumMod val="65000"/>
                  </a:schemeClr>
                </a:solidFill>
              </a:rPr>
              <a:t> et al., 2017; Liang, &amp; Chapa Martell, 2018)</a:t>
            </a:r>
          </a:p>
          <a:p>
            <a:pPr marL="342900" lvl="1" indent="0">
              <a:buNone/>
            </a:pPr>
            <a:br>
              <a:rPr lang="en-US" sz="1600" dirty="0"/>
            </a:br>
            <a:endParaRPr lang="en-US" sz="1600" dirty="0"/>
          </a:p>
          <a:p>
            <a:endParaRPr lang="en-US" sz="2400" dirty="0"/>
          </a:p>
        </p:txBody>
      </p:sp>
      <mc:AlternateContent xmlns:mc="http://schemas.openxmlformats.org/markup-compatibility/2006" xmlns:pslz="http://schemas.microsoft.com/office/powerpoint/2016/slidezoom">
        <mc:Choice Requires="pslz">
          <p:graphicFrame>
            <p:nvGraphicFramePr>
              <p:cNvPr id="6" name="Slide Zoom 5">
                <a:extLst>
                  <a:ext uri="{FF2B5EF4-FFF2-40B4-BE49-F238E27FC236}">
                    <a16:creationId xmlns:a16="http://schemas.microsoft.com/office/drawing/2014/main" id="{4C504220-2A3D-954A-84B6-3AA7BCFB1A6A}"/>
                  </a:ext>
                </a:extLst>
              </p:cNvPr>
              <p:cNvGraphicFramePr>
                <a:graphicFrameLocks noChangeAspect="1"/>
              </p:cNvGraphicFramePr>
              <p:nvPr>
                <p:extLst>
                  <p:ext uri="{D42A27DB-BD31-4B8C-83A1-F6EECF244321}">
                    <p14:modId xmlns:p14="http://schemas.microsoft.com/office/powerpoint/2010/main" val="2114617042"/>
                  </p:ext>
                </p:extLst>
              </p:nvPr>
            </p:nvGraphicFramePr>
            <p:xfrm flipH="1" flipV="1">
              <a:off x="11908368" y="-28576"/>
              <a:ext cx="283632" cy="159543"/>
            </p:xfrm>
            <a:graphic>
              <a:graphicData uri="http://schemas.microsoft.com/office/powerpoint/2016/slidezoom">
                <pslz:sldZm>
                  <pslz:sldZmObj sldId="348" cId="3425080056">
                    <pslz:zmPr id="{CBE1F3CB-CBA5-6D43-8703-8A699963D1F7}" returnToParent="0" transitionDur="1000">
                      <p166:blipFill xmlns:p166="http://schemas.microsoft.com/office/powerpoint/2016/6/main">
                        <a:blip r:embed="rId6"/>
                        <a:stretch>
                          <a:fillRect/>
                        </a:stretch>
                      </p166:blipFill>
                      <p166:spPr xmlns:p166="http://schemas.microsoft.com/office/powerpoint/2016/6/main">
                        <a:xfrm flipH="1" flipV="1">
                          <a:off x="0" y="0"/>
                          <a:ext cx="283632" cy="1595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166:spPr>
                    </pslz:zmPr>
                  </pslz:sldZmObj>
                </pslz:sldZm>
              </a:graphicData>
            </a:graphic>
          </p:graphicFrame>
        </mc:Choice>
        <mc:Fallback xmlns="">
          <p:pic>
            <p:nvPicPr>
              <p:cNvPr id="6" name="Slide Zoom 5">
                <a:hlinkClick r:id="rId7" action="ppaction://hlinksldjump"/>
                <a:extLst>
                  <a:ext uri="{FF2B5EF4-FFF2-40B4-BE49-F238E27FC236}">
                    <a16:creationId xmlns:a16="http://schemas.microsoft.com/office/drawing/2014/main" id="{4C504220-2A3D-954A-84B6-3AA7BCFB1A6A}"/>
                  </a:ext>
                </a:extLst>
              </p:cNvPr>
              <p:cNvPicPr>
                <a:picLocks noGrp="1" noRot="1" noChangeAspect="1" noMove="1" noResize="1" noEditPoints="1" noAdjustHandles="1" noChangeArrowheads="1" noChangeShapeType="1"/>
              </p:cNvPicPr>
              <p:nvPr/>
            </p:nvPicPr>
            <p:blipFill>
              <a:blip r:embed="rId8"/>
              <a:stretch>
                <a:fillRect/>
              </a:stretch>
            </p:blipFill>
            <p:spPr>
              <a:xfrm flipH="1" flipV="1">
                <a:off x="11908368" y="-28576"/>
                <a:ext cx="283632" cy="1595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mc:Fallback>
      </mc:AlternateContent>
      <p:sp>
        <p:nvSpPr>
          <p:cNvPr id="7" name="Slide Number Placeholder 6">
            <a:extLst>
              <a:ext uri="{FF2B5EF4-FFF2-40B4-BE49-F238E27FC236}">
                <a16:creationId xmlns:a16="http://schemas.microsoft.com/office/drawing/2014/main" id="{84B102F7-BE2C-F94C-A986-FEC94A76F23B}"/>
              </a:ext>
            </a:extLst>
          </p:cNvPr>
          <p:cNvSpPr>
            <a:spLocks noGrp="1"/>
          </p:cNvSpPr>
          <p:nvPr>
            <p:ph type="sldNum" sz="quarter" idx="12"/>
          </p:nvPr>
        </p:nvSpPr>
        <p:spPr/>
        <p:txBody>
          <a:bodyPr/>
          <a:lstStyle/>
          <a:p>
            <a:fld id="{C68DACDF-E1A9-A04C-A5FF-FC2443684BF5}" type="slidenum">
              <a:rPr lang="en-US" sz="2000" smtClean="0">
                <a:solidFill>
                  <a:schemeClr val="bg1"/>
                </a:solidFill>
              </a:rPr>
              <a:pPr/>
              <a:t>19</a:t>
            </a:fld>
            <a:endParaRPr lang="en-US" sz="2000">
              <a:solidFill>
                <a:schemeClr val="bg1"/>
              </a:solidFill>
            </a:endParaRPr>
          </a:p>
        </p:txBody>
      </p:sp>
    </p:spTree>
    <p:extLst>
      <p:ext uri="{BB962C8B-B14F-4D97-AF65-F5344CB8AC3E}">
        <p14:creationId xmlns:p14="http://schemas.microsoft.com/office/powerpoint/2010/main" val="3802439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a:t>
            </a:r>
          </a:p>
        </p:txBody>
      </p:sp>
      <p:sp>
        <p:nvSpPr>
          <p:cNvPr id="3" name="Content Placeholder 2"/>
          <p:cNvSpPr>
            <a:spLocks noGrp="1"/>
          </p:cNvSpPr>
          <p:nvPr>
            <p:ph idx="1"/>
          </p:nvPr>
        </p:nvSpPr>
        <p:spPr/>
        <p:txBody>
          <a:bodyPr>
            <a:normAutofit/>
          </a:bodyPr>
          <a:lstStyle/>
          <a:p>
            <a:r>
              <a:rPr lang="en-US" sz="2400" dirty="0"/>
              <a:t>Employees from a digital services firm </a:t>
            </a:r>
          </a:p>
          <a:p>
            <a:pPr lvl="1"/>
            <a:r>
              <a:rPr lang="en-US" sz="2000" dirty="0"/>
              <a:t>Located in Mauritius </a:t>
            </a:r>
          </a:p>
          <a:p>
            <a:pPr lvl="1"/>
            <a:r>
              <a:rPr lang="en-US" sz="2000" dirty="0"/>
              <a:t>Roles: customer service, telemarketing, copywriting </a:t>
            </a:r>
            <a:br>
              <a:rPr lang="en-US" sz="2000" dirty="0"/>
            </a:br>
            <a:endParaRPr lang="en-US" sz="2000" dirty="0"/>
          </a:p>
          <a:p>
            <a:r>
              <a:rPr lang="en-US" sz="2400" dirty="0"/>
              <a:t>71 employees, average 5 employee-day observations</a:t>
            </a:r>
          </a:p>
          <a:p>
            <a:pPr lvl="1"/>
            <a:r>
              <a:rPr lang="en-US" sz="2000" dirty="0"/>
              <a:t>Final </a:t>
            </a:r>
            <a:r>
              <a:rPr lang="en-US" sz="2000" i="1" dirty="0"/>
              <a:t>N</a:t>
            </a:r>
            <a:r>
              <a:rPr lang="en-US" sz="2000" dirty="0"/>
              <a:t> = 351</a:t>
            </a:r>
            <a:br>
              <a:rPr lang="en-US" sz="2000" dirty="0"/>
            </a:br>
            <a:endParaRPr lang="en-US" sz="2000" dirty="0"/>
          </a:p>
          <a:p>
            <a:r>
              <a:rPr lang="en-US" sz="2400" dirty="0"/>
              <a:t>Demographics</a:t>
            </a:r>
          </a:p>
          <a:p>
            <a:pPr lvl="1"/>
            <a:r>
              <a:rPr lang="en-US" sz="2000" dirty="0"/>
              <a:t>27.7 years old (</a:t>
            </a:r>
            <a:r>
              <a:rPr lang="en-US" sz="2000" i="1" dirty="0"/>
              <a:t>SD</a:t>
            </a:r>
            <a:r>
              <a:rPr lang="en-US" sz="2000" dirty="0"/>
              <a:t> = 5.42) </a:t>
            </a:r>
          </a:p>
          <a:p>
            <a:pPr lvl="1"/>
            <a:r>
              <a:rPr lang="en-US" sz="2000" dirty="0"/>
              <a:t>Predominantly women (60.3%)</a:t>
            </a:r>
          </a:p>
          <a:p>
            <a:pPr lvl="1"/>
            <a:r>
              <a:rPr lang="en-US" sz="2000" dirty="0"/>
              <a:t>An undergraduate degree (30.1%) </a:t>
            </a:r>
          </a:p>
          <a:p>
            <a:pPr lvl="1"/>
            <a:r>
              <a:rPr lang="en-US" sz="2000" dirty="0"/>
              <a:t>Average tenure of 4.31 years (</a:t>
            </a:r>
            <a:r>
              <a:rPr lang="en-US" sz="2000" i="1" dirty="0"/>
              <a:t>SD </a:t>
            </a:r>
            <a:r>
              <a:rPr lang="en-US" sz="2000" dirty="0"/>
              <a:t>= 4.0) </a:t>
            </a:r>
          </a:p>
          <a:p>
            <a:endParaRPr lang="en-US" sz="2400" dirty="0"/>
          </a:p>
        </p:txBody>
      </p:sp>
      <p:pic>
        <p:nvPicPr>
          <p:cNvPr id="5" name="Picture 4">
            <a:extLst>
              <a:ext uri="{FF2B5EF4-FFF2-40B4-BE49-F238E27FC236}">
                <a16:creationId xmlns:a16="http://schemas.microsoft.com/office/drawing/2014/main" id="{9B826392-6FDE-8545-A6FB-EAE0BF92CD7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94574" y="3465945"/>
            <a:ext cx="4045026" cy="3392055"/>
          </a:xfrm>
          <a:prstGeom prst="rect">
            <a:avLst/>
          </a:prstGeom>
        </p:spPr>
      </p:pic>
      <p:sp>
        <p:nvSpPr>
          <p:cNvPr id="8" name="Slide Number Placeholder 7">
            <a:extLst>
              <a:ext uri="{FF2B5EF4-FFF2-40B4-BE49-F238E27FC236}">
                <a16:creationId xmlns:a16="http://schemas.microsoft.com/office/drawing/2014/main" id="{3410A2AD-B629-DD41-B30A-1B22843720B6}"/>
              </a:ext>
            </a:extLst>
          </p:cNvPr>
          <p:cNvSpPr>
            <a:spLocks noGrp="1"/>
          </p:cNvSpPr>
          <p:nvPr>
            <p:ph type="sldNum" sz="quarter" idx="12"/>
          </p:nvPr>
        </p:nvSpPr>
        <p:spPr/>
        <p:txBody>
          <a:bodyPr/>
          <a:lstStyle/>
          <a:p>
            <a:fld id="{C68DACDF-E1A9-A04C-A5FF-FC2443684BF5}" type="slidenum">
              <a:rPr lang="en-US" sz="2000" smtClean="0">
                <a:solidFill>
                  <a:schemeClr val="bg1"/>
                </a:solidFill>
              </a:rPr>
              <a:pPr/>
              <a:t>20</a:t>
            </a:fld>
            <a:endParaRPr lang="en-US" sz="2000" dirty="0">
              <a:solidFill>
                <a:schemeClr val="bg1"/>
              </a:solidFill>
            </a:endParaRPr>
          </a:p>
        </p:txBody>
      </p:sp>
      <mc:AlternateContent xmlns:mc="http://schemas.openxmlformats.org/markup-compatibility/2006" xmlns:pslz="http://schemas.microsoft.com/office/powerpoint/2016/slidezoom">
        <mc:Choice Requires="pslz">
          <p:graphicFrame>
            <p:nvGraphicFramePr>
              <p:cNvPr id="7" name="Slide Zoom 6">
                <a:extLst>
                  <a:ext uri="{FF2B5EF4-FFF2-40B4-BE49-F238E27FC236}">
                    <a16:creationId xmlns:a16="http://schemas.microsoft.com/office/drawing/2014/main" id="{9FCDCEEA-DF96-A340-8F84-DCE327AC5371}"/>
                  </a:ext>
                </a:extLst>
              </p:cNvPr>
              <p:cNvGraphicFramePr>
                <a:graphicFrameLocks noChangeAspect="1"/>
              </p:cNvGraphicFramePr>
              <p:nvPr>
                <p:extLst>
                  <p:ext uri="{D42A27DB-BD31-4B8C-83A1-F6EECF244321}">
                    <p14:modId xmlns:p14="http://schemas.microsoft.com/office/powerpoint/2010/main" val="52864396"/>
                  </p:ext>
                </p:extLst>
              </p:nvPr>
            </p:nvGraphicFramePr>
            <p:xfrm flipH="1" flipV="1">
              <a:off x="11938000" y="-21432"/>
              <a:ext cx="254000" cy="142875"/>
            </p:xfrm>
            <a:graphic>
              <a:graphicData uri="http://schemas.microsoft.com/office/powerpoint/2016/slidezoom">
                <pslz:sldZm>
                  <pslz:sldZmObj sldId="348" cId="3425080056">
                    <pslz:zmPr id="{CBE1F3CB-CBA5-6D43-8703-8A699963D1F7}" returnToParent="0" transitionDur="1000">
                      <p166:blipFill xmlns:p166="http://schemas.microsoft.com/office/powerpoint/2016/6/main">
                        <a:blip r:embed="rId4"/>
                        <a:stretch>
                          <a:fillRect/>
                        </a:stretch>
                      </p166:blipFill>
                      <p166:spPr xmlns:p166="http://schemas.microsoft.com/office/powerpoint/2016/6/main">
                        <a:xfrm flipH="1" flipV="1">
                          <a:off x="0" y="0"/>
                          <a:ext cx="254000" cy="1428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166:spPr>
                    </pslz:zmPr>
                  </pslz:sldZmObj>
                </pslz:sldZm>
              </a:graphicData>
            </a:graphic>
          </p:graphicFrame>
        </mc:Choice>
        <mc:Fallback xmlns="">
          <p:pic>
            <p:nvPicPr>
              <p:cNvPr id="7" name="Slide Zoom 6">
                <a:hlinkClick r:id="rId5" action="ppaction://hlinksldjump"/>
                <a:extLst>
                  <a:ext uri="{FF2B5EF4-FFF2-40B4-BE49-F238E27FC236}">
                    <a16:creationId xmlns:a16="http://schemas.microsoft.com/office/drawing/2014/main" id="{9FCDCEEA-DF96-A340-8F84-DCE327AC5371}"/>
                  </a:ext>
                </a:extLst>
              </p:cNvPr>
              <p:cNvPicPr>
                <a:picLocks noGrp="1" noRot="1" noChangeAspect="1" noMove="1" noResize="1" noEditPoints="1" noAdjustHandles="1" noChangeArrowheads="1" noChangeShapeType="1"/>
              </p:cNvPicPr>
              <p:nvPr/>
            </p:nvPicPr>
            <p:blipFill>
              <a:blip r:embed="rId6"/>
              <a:stretch>
                <a:fillRect/>
              </a:stretch>
            </p:blipFill>
            <p:spPr>
              <a:xfrm flipH="1" flipV="1">
                <a:off x="11938000" y="-21432"/>
                <a:ext cx="254000" cy="1428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mc:Fallback>
      </mc:AlternateContent>
    </p:spTree>
    <p:extLst>
      <p:ext uri="{BB962C8B-B14F-4D97-AF65-F5344CB8AC3E}">
        <p14:creationId xmlns:p14="http://schemas.microsoft.com/office/powerpoint/2010/main" val="3721623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Procedure</a:t>
            </a:r>
          </a:p>
        </p:txBody>
      </p:sp>
      <p:sp>
        <p:nvSpPr>
          <p:cNvPr id="3" name="Content Placeholder 2"/>
          <p:cNvSpPr>
            <a:spLocks noGrp="1"/>
          </p:cNvSpPr>
          <p:nvPr>
            <p:ph idx="1"/>
          </p:nvPr>
        </p:nvSpPr>
        <p:spPr/>
        <p:txBody>
          <a:bodyPr>
            <a:normAutofit/>
          </a:bodyPr>
          <a:lstStyle/>
          <a:p>
            <a:r>
              <a:rPr lang="en-US" sz="2400" dirty="0"/>
              <a:t>1) In-person briefing</a:t>
            </a:r>
          </a:p>
          <a:p>
            <a:pPr lvl="1"/>
            <a:r>
              <a:rPr lang="en-US" sz="2000" i="1" dirty="0"/>
              <a:t>Expimetrics</a:t>
            </a:r>
            <a:r>
              <a:rPr lang="en-US" sz="2000" dirty="0"/>
              <a:t>: programmed surveys on mobile phone</a:t>
            </a:r>
          </a:p>
          <a:p>
            <a:pPr lvl="1"/>
            <a:r>
              <a:rPr lang="en-US" sz="2000" i="1" dirty="0"/>
              <a:t>Fitbit</a:t>
            </a:r>
            <a:r>
              <a:rPr lang="en-US" sz="2000" dirty="0"/>
              <a:t>: data synced to Fitbit’s API</a:t>
            </a:r>
          </a:p>
          <a:p>
            <a:pPr lvl="1"/>
            <a:r>
              <a:rPr lang="en-US" sz="2000" dirty="0"/>
              <a:t>Collected instrument packet with the Fitbit Charge 3 + instruction booklet</a:t>
            </a:r>
            <a:br>
              <a:rPr lang="en-US" sz="2000" dirty="0"/>
            </a:br>
            <a:endParaRPr lang="en-US" sz="2000" dirty="0"/>
          </a:p>
          <a:p>
            <a:r>
              <a:rPr lang="en-US" sz="2400" dirty="0"/>
              <a:t>2) (Wear the Fitbit + 2 daily surveys) 10 work days</a:t>
            </a:r>
          </a:p>
          <a:p>
            <a:pPr lvl="1"/>
            <a:r>
              <a:rPr lang="en-US" sz="2000" i="1" dirty="0"/>
              <a:t>Time 1 survey</a:t>
            </a:r>
            <a:r>
              <a:rPr lang="en-US" sz="2000" dirty="0"/>
              <a:t>: 12pm – 2pm</a:t>
            </a:r>
          </a:p>
          <a:p>
            <a:pPr lvl="1"/>
            <a:r>
              <a:rPr lang="en-US" sz="2000" i="1" dirty="0"/>
              <a:t>Time 2 survey</a:t>
            </a:r>
            <a:r>
              <a:rPr lang="en-US" sz="2000" dirty="0"/>
              <a:t>: 4:30pm – 8:30pm</a:t>
            </a:r>
            <a:br>
              <a:rPr lang="en-US" sz="2000" dirty="0"/>
            </a:br>
            <a:endParaRPr lang="en-US" sz="2000" dirty="0"/>
          </a:p>
          <a:p>
            <a:r>
              <a:rPr lang="en-US" sz="2400" dirty="0"/>
              <a:t>3) Debriefed + pro-rated compensation of $35</a:t>
            </a:r>
          </a:p>
          <a:p>
            <a:pPr marL="0" indent="0">
              <a:buNone/>
            </a:pPr>
            <a:endParaRPr lang="en-US" sz="2400" dirty="0"/>
          </a:p>
        </p:txBody>
      </p:sp>
      <mc:AlternateContent xmlns:mc="http://schemas.openxmlformats.org/markup-compatibility/2006" xmlns:pslz="http://schemas.microsoft.com/office/powerpoint/2016/slidezoom">
        <mc:Choice Requires="pslz">
          <p:graphicFrame>
            <p:nvGraphicFramePr>
              <p:cNvPr id="4" name="Slide Zoom 3">
                <a:extLst>
                  <a:ext uri="{FF2B5EF4-FFF2-40B4-BE49-F238E27FC236}">
                    <a16:creationId xmlns:a16="http://schemas.microsoft.com/office/drawing/2014/main" id="{ACA32057-7FE1-6642-AE0D-25659CA62390}"/>
                  </a:ext>
                </a:extLst>
              </p:cNvPr>
              <p:cNvGraphicFramePr>
                <a:graphicFrameLocks noChangeAspect="1"/>
              </p:cNvGraphicFramePr>
              <p:nvPr>
                <p:extLst>
                  <p:ext uri="{D42A27DB-BD31-4B8C-83A1-F6EECF244321}">
                    <p14:modId xmlns:p14="http://schemas.microsoft.com/office/powerpoint/2010/main" val="3990215032"/>
                  </p:ext>
                </p:extLst>
              </p:nvPr>
            </p:nvGraphicFramePr>
            <p:xfrm flipH="1" flipV="1">
              <a:off x="11898485" y="-35720"/>
              <a:ext cx="293515" cy="165102"/>
            </p:xfrm>
            <a:graphic>
              <a:graphicData uri="http://schemas.microsoft.com/office/powerpoint/2016/slidezoom">
                <pslz:sldZm>
                  <pslz:sldZmObj sldId="348" cId="3425080056">
                    <pslz:zmPr id="{CBE1F3CB-CBA5-6D43-8703-8A699963D1F7}" returnToParent="0" transitionDur="1000">
                      <p166:blipFill xmlns:p166="http://schemas.microsoft.com/office/powerpoint/2016/6/main">
                        <a:blip r:embed="rId3"/>
                        <a:stretch>
                          <a:fillRect/>
                        </a:stretch>
                      </p166:blipFill>
                      <p166:spPr xmlns:p166="http://schemas.microsoft.com/office/powerpoint/2016/6/main">
                        <a:xfrm flipH="1" flipV="1">
                          <a:off x="0" y="0"/>
                          <a:ext cx="293515" cy="1651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166:spPr>
                    </pslz:zmPr>
                  </pslz:sldZmObj>
                </pslz:sldZm>
              </a:graphicData>
            </a:graphic>
          </p:graphicFrame>
        </mc:Choice>
        <mc:Fallback xmlns="">
          <p:pic>
            <p:nvPicPr>
              <p:cNvPr id="4" name="Slide Zoom 3">
                <a:hlinkClick r:id="rId4" action="ppaction://hlinksldjump"/>
                <a:extLst>
                  <a:ext uri="{FF2B5EF4-FFF2-40B4-BE49-F238E27FC236}">
                    <a16:creationId xmlns:a16="http://schemas.microsoft.com/office/drawing/2014/main" id="{ACA32057-7FE1-6642-AE0D-25659CA62390}"/>
                  </a:ext>
                </a:extLst>
              </p:cNvPr>
              <p:cNvPicPr>
                <a:picLocks noGrp="1" noRot="1" noChangeAspect="1" noMove="1" noResize="1" noEditPoints="1" noAdjustHandles="1" noChangeArrowheads="1" noChangeShapeType="1"/>
              </p:cNvPicPr>
              <p:nvPr/>
            </p:nvPicPr>
            <p:blipFill>
              <a:blip r:embed="rId5"/>
              <a:stretch>
                <a:fillRect/>
              </a:stretch>
            </p:blipFill>
            <p:spPr>
              <a:xfrm flipH="1" flipV="1">
                <a:off x="11898485" y="-35720"/>
                <a:ext cx="293515" cy="1651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mc:Fallback>
      </mc:AlternateContent>
      <p:pic>
        <p:nvPicPr>
          <p:cNvPr id="5" name="Picture 4">
            <a:extLst>
              <a:ext uri="{FF2B5EF4-FFF2-40B4-BE49-F238E27FC236}">
                <a16:creationId xmlns:a16="http://schemas.microsoft.com/office/drawing/2014/main" id="{031493E0-63CE-AC4C-83A3-344FB9DF73F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448800" y="3290094"/>
            <a:ext cx="2743200" cy="2743200"/>
          </a:xfrm>
          <a:prstGeom prst="rect">
            <a:avLst/>
          </a:prstGeom>
        </p:spPr>
      </p:pic>
      <p:sp>
        <p:nvSpPr>
          <p:cNvPr id="8" name="Slide Number Placeholder 7">
            <a:extLst>
              <a:ext uri="{FF2B5EF4-FFF2-40B4-BE49-F238E27FC236}">
                <a16:creationId xmlns:a16="http://schemas.microsoft.com/office/drawing/2014/main" id="{4C35EEC3-241D-5147-99AF-88E51735E383}"/>
              </a:ext>
            </a:extLst>
          </p:cNvPr>
          <p:cNvSpPr>
            <a:spLocks noGrp="1"/>
          </p:cNvSpPr>
          <p:nvPr>
            <p:ph type="sldNum" sz="quarter" idx="12"/>
          </p:nvPr>
        </p:nvSpPr>
        <p:spPr/>
        <p:txBody>
          <a:bodyPr/>
          <a:lstStyle/>
          <a:p>
            <a:fld id="{C68DACDF-E1A9-A04C-A5FF-FC2443684BF5}" type="slidenum">
              <a:rPr lang="en-US" sz="2000" smtClean="0">
                <a:solidFill>
                  <a:schemeClr val="bg1"/>
                </a:solidFill>
              </a:rPr>
              <a:pPr/>
              <a:t>21</a:t>
            </a:fld>
            <a:endParaRPr lang="en-US" sz="2000">
              <a:solidFill>
                <a:schemeClr val="bg1"/>
              </a:solidFill>
            </a:endParaRPr>
          </a:p>
        </p:txBody>
      </p:sp>
    </p:spTree>
    <p:extLst>
      <p:ext uri="{BB962C8B-B14F-4D97-AF65-F5344CB8AC3E}">
        <p14:creationId xmlns:p14="http://schemas.microsoft.com/office/powerpoint/2010/main" val="1836344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367D680-482C-164F-A61F-F4233FB3358E}"/>
              </a:ext>
            </a:extLst>
          </p:cNvPr>
          <p:cNvPicPr>
            <a:picLocks noChangeAspect="1"/>
          </p:cNvPicPr>
          <p:nvPr/>
        </p:nvPicPr>
        <p:blipFill>
          <a:blip r:embed="rId3"/>
          <a:stretch>
            <a:fillRect/>
          </a:stretch>
        </p:blipFill>
        <p:spPr>
          <a:xfrm>
            <a:off x="9826836" y="4014742"/>
            <a:ext cx="2515742" cy="2049112"/>
          </a:xfrm>
          <a:prstGeom prst="rect">
            <a:avLst/>
          </a:prstGeom>
        </p:spPr>
      </p:pic>
      <p:pic>
        <p:nvPicPr>
          <p:cNvPr id="6" name="Picture 5">
            <a:extLst>
              <a:ext uri="{FF2B5EF4-FFF2-40B4-BE49-F238E27FC236}">
                <a16:creationId xmlns:a16="http://schemas.microsoft.com/office/drawing/2014/main" id="{66FCDA94-8D51-3741-BA7B-078DA7931500}"/>
              </a:ext>
            </a:extLst>
          </p:cNvPr>
          <p:cNvPicPr>
            <a:picLocks noChangeAspect="1"/>
          </p:cNvPicPr>
          <p:nvPr/>
        </p:nvPicPr>
        <p:blipFill>
          <a:blip r:embed="rId4">
            <a:extLst>
              <a:ext uri="{BEBA8EAE-BF5A-486C-A8C5-ECC9F3942E4B}">
                <a14:imgProps xmlns:a14="http://schemas.microsoft.com/office/drawing/2010/main">
                  <a14:imgLayer r:embed="rId5">
                    <a14:imgEffect>
                      <a14:artisticGlowDiffused/>
                    </a14:imgEffect>
                  </a14:imgLayer>
                </a14:imgProps>
              </a:ext>
              <a:ext uri="{28A0092B-C50C-407E-A947-70E740481C1C}">
                <a14:useLocalDpi xmlns:a14="http://schemas.microsoft.com/office/drawing/2010/main"/>
              </a:ext>
            </a:extLst>
          </a:blip>
          <a:stretch>
            <a:fillRect/>
          </a:stretch>
        </p:blipFill>
        <p:spPr>
          <a:xfrm>
            <a:off x="8201067" y="807594"/>
            <a:ext cx="2400491" cy="2400491"/>
          </a:xfrm>
          <a:prstGeom prst="rect">
            <a:avLst/>
          </a:prstGeom>
        </p:spPr>
      </p:pic>
      <p:sp>
        <p:nvSpPr>
          <p:cNvPr id="2" name="Title 1"/>
          <p:cNvSpPr>
            <a:spLocks noGrp="1"/>
          </p:cNvSpPr>
          <p:nvPr>
            <p:ph type="title"/>
          </p:nvPr>
        </p:nvSpPr>
        <p:spPr/>
        <p:txBody>
          <a:bodyPr/>
          <a:lstStyle/>
          <a:p>
            <a:r>
              <a:rPr lang="en-US" dirty="0"/>
              <a:t>Primary measures</a:t>
            </a:r>
          </a:p>
        </p:txBody>
      </p:sp>
      <p:sp>
        <p:nvSpPr>
          <p:cNvPr id="3" name="Content Placeholder 2"/>
          <p:cNvSpPr>
            <a:spLocks noGrp="1"/>
          </p:cNvSpPr>
          <p:nvPr>
            <p:ph idx="1"/>
          </p:nvPr>
        </p:nvSpPr>
        <p:spPr>
          <a:xfrm>
            <a:off x="838200" y="1825625"/>
            <a:ext cx="10515600" cy="4351338"/>
          </a:xfrm>
        </p:spPr>
        <p:txBody>
          <a:bodyPr>
            <a:noAutofit/>
          </a:bodyPr>
          <a:lstStyle/>
          <a:p>
            <a:r>
              <a:rPr lang="en-US" sz="2400" dirty="0"/>
              <a:t>REM sleep (Fitbit) </a:t>
            </a:r>
          </a:p>
          <a:p>
            <a:pPr marL="342900" lvl="1" indent="0">
              <a:buNone/>
            </a:pPr>
            <a:r>
              <a:rPr lang="en-US" sz="2100" dirty="0"/>
              <a:t>  </a:t>
            </a:r>
            <a:r>
              <a:rPr lang="en-US" sz="2000" dirty="0">
                <a:solidFill>
                  <a:schemeClr val="bg1">
                    <a:lumMod val="65000"/>
                  </a:schemeClr>
                </a:solidFill>
              </a:rPr>
              <a:t>[ICC = 69%]</a:t>
            </a:r>
            <a:br>
              <a:rPr lang="en-US" sz="2100" dirty="0"/>
            </a:br>
            <a:endParaRPr lang="en-US" sz="2100" dirty="0"/>
          </a:p>
          <a:p>
            <a:r>
              <a:rPr lang="en-US" sz="2400" dirty="0"/>
              <a:t>State recovery</a:t>
            </a:r>
            <a:r>
              <a:rPr lang="en-US" sz="2400" baseline="30000" dirty="0"/>
              <a:t>1</a:t>
            </a:r>
            <a:r>
              <a:rPr lang="en-US" sz="2400" dirty="0">
                <a:solidFill>
                  <a:schemeClr val="bg1">
                    <a:lumMod val="85000"/>
                  </a:schemeClr>
                </a:solidFill>
              </a:rPr>
              <a:t> </a:t>
            </a:r>
            <a:r>
              <a:rPr lang="en-US" sz="2400" dirty="0">
                <a:solidFill>
                  <a:schemeClr val="bg2">
                    <a:lumMod val="75000"/>
                  </a:schemeClr>
                </a:solidFill>
              </a:rPr>
              <a:t>(Time 1)</a:t>
            </a:r>
          </a:p>
          <a:p>
            <a:pPr lvl="1"/>
            <a:r>
              <a:rPr lang="en-US" sz="2000" dirty="0"/>
              <a:t>3-items; e.g</a:t>
            </a:r>
            <a:r>
              <a:rPr lang="en-US" sz="2000" i="1" dirty="0"/>
              <a:t>. “Today, I feel recovered”</a:t>
            </a:r>
            <a:br>
              <a:rPr lang="en-US" sz="2000" dirty="0"/>
            </a:br>
            <a:r>
              <a:rPr lang="en-US" sz="2000" dirty="0">
                <a:solidFill>
                  <a:schemeClr val="bg1">
                    <a:lumMod val="65000"/>
                  </a:schemeClr>
                </a:solidFill>
              </a:rPr>
              <a:t>[ICC = 48%, α = .83]</a:t>
            </a:r>
          </a:p>
          <a:p>
            <a:pPr marL="685800" lvl="2" indent="0">
              <a:buNone/>
            </a:pPr>
            <a:r>
              <a:rPr lang="en-US" sz="1600" i="1" dirty="0"/>
              <a:t>1</a:t>
            </a:r>
            <a:r>
              <a:rPr lang="en-US" sz="1600" dirty="0"/>
              <a:t> = Strongly disagree; </a:t>
            </a:r>
            <a:r>
              <a:rPr lang="en-US" sz="1600" i="1" dirty="0"/>
              <a:t>5</a:t>
            </a:r>
            <a:r>
              <a:rPr lang="en-US" sz="1600" dirty="0"/>
              <a:t> = Strongly agree</a:t>
            </a:r>
            <a:br>
              <a:rPr lang="en-US" sz="1600" dirty="0"/>
            </a:br>
            <a:endParaRPr lang="en-US" sz="1600" dirty="0"/>
          </a:p>
          <a:p>
            <a:r>
              <a:rPr lang="en-US" sz="2400" dirty="0"/>
              <a:t>Job burnout</a:t>
            </a:r>
            <a:r>
              <a:rPr lang="en-US" sz="2400" baseline="30000" dirty="0"/>
              <a:t>2</a:t>
            </a:r>
            <a:r>
              <a:rPr lang="en-US" sz="2400" dirty="0"/>
              <a:t> </a:t>
            </a:r>
            <a:r>
              <a:rPr lang="en-US" sz="2400" dirty="0">
                <a:solidFill>
                  <a:schemeClr val="bg2">
                    <a:lumMod val="75000"/>
                  </a:schemeClr>
                </a:solidFill>
              </a:rPr>
              <a:t>(Time 2)</a:t>
            </a:r>
          </a:p>
          <a:p>
            <a:pPr lvl="1"/>
            <a:r>
              <a:rPr lang="en-US" sz="2000" dirty="0"/>
              <a:t>3-items; e.g. </a:t>
            </a:r>
            <a:r>
              <a:rPr lang="en-US" sz="2000" i="1" dirty="0"/>
              <a:t>“I have no energy for going to work the next day”</a:t>
            </a:r>
            <a:br>
              <a:rPr lang="en-US" sz="2000" i="1" dirty="0"/>
            </a:br>
            <a:r>
              <a:rPr lang="en-US" sz="2000" dirty="0">
                <a:solidFill>
                  <a:schemeClr val="bg1">
                    <a:lumMod val="65000"/>
                  </a:schemeClr>
                </a:solidFill>
              </a:rPr>
              <a:t>[ICC = 54%, α = .79]</a:t>
            </a:r>
          </a:p>
          <a:p>
            <a:pPr marL="685800" lvl="2" indent="0">
              <a:buNone/>
            </a:pPr>
            <a:r>
              <a:rPr lang="en-US" sz="1600" i="1" dirty="0"/>
              <a:t>1</a:t>
            </a:r>
            <a:r>
              <a:rPr lang="en-US" sz="1600" dirty="0"/>
              <a:t> = Strongly disagree; </a:t>
            </a:r>
            <a:r>
              <a:rPr lang="en-US" sz="1600" i="1" dirty="0"/>
              <a:t>5</a:t>
            </a:r>
            <a:r>
              <a:rPr lang="en-US" sz="1600" dirty="0"/>
              <a:t> = Strongly agree</a:t>
            </a:r>
          </a:p>
          <a:p>
            <a:pPr marL="685800" lvl="2" indent="0">
              <a:buNone/>
            </a:pPr>
            <a:br>
              <a:rPr lang="en-US" sz="1600" dirty="0"/>
            </a:br>
            <a:endParaRPr lang="en-US" sz="1600" dirty="0"/>
          </a:p>
        </p:txBody>
      </p:sp>
      <p:sp>
        <p:nvSpPr>
          <p:cNvPr id="9" name="Slide Number Placeholder 8">
            <a:extLst>
              <a:ext uri="{FF2B5EF4-FFF2-40B4-BE49-F238E27FC236}">
                <a16:creationId xmlns:a16="http://schemas.microsoft.com/office/drawing/2014/main" id="{853278D2-2DF6-1349-B11E-42D4D53069A3}"/>
              </a:ext>
            </a:extLst>
          </p:cNvPr>
          <p:cNvSpPr>
            <a:spLocks noGrp="1"/>
          </p:cNvSpPr>
          <p:nvPr>
            <p:ph type="sldNum" sz="quarter" idx="12"/>
          </p:nvPr>
        </p:nvSpPr>
        <p:spPr/>
        <p:txBody>
          <a:bodyPr/>
          <a:lstStyle/>
          <a:p>
            <a:fld id="{C68DACDF-E1A9-A04C-A5FF-FC2443684BF5}" type="slidenum">
              <a:rPr lang="en-US" sz="2000" smtClean="0">
                <a:solidFill>
                  <a:schemeClr val="bg1"/>
                </a:solidFill>
              </a:rPr>
              <a:pPr/>
              <a:t>22</a:t>
            </a:fld>
            <a:endParaRPr lang="en-US" sz="2000">
              <a:solidFill>
                <a:schemeClr val="bg1"/>
              </a:solidFill>
            </a:endParaRPr>
          </a:p>
        </p:txBody>
      </p:sp>
      <p:sp>
        <p:nvSpPr>
          <p:cNvPr id="11" name="Rectangle 10">
            <a:extLst>
              <a:ext uri="{FF2B5EF4-FFF2-40B4-BE49-F238E27FC236}">
                <a16:creationId xmlns:a16="http://schemas.microsoft.com/office/drawing/2014/main" id="{A4B3A446-5EF1-EB4F-95D2-E78A7660EF9A}"/>
              </a:ext>
            </a:extLst>
          </p:cNvPr>
          <p:cNvSpPr/>
          <p:nvPr/>
        </p:nvSpPr>
        <p:spPr>
          <a:xfrm>
            <a:off x="838200" y="5787670"/>
            <a:ext cx="8909957" cy="584775"/>
          </a:xfrm>
          <a:prstGeom prst="rect">
            <a:avLst/>
          </a:prstGeom>
        </p:spPr>
        <p:txBody>
          <a:bodyPr wrap="square">
            <a:spAutoFit/>
          </a:bodyPr>
          <a:lstStyle/>
          <a:p>
            <a:r>
              <a:rPr lang="en-US" sz="1600" baseline="30000" dirty="0">
                <a:solidFill>
                  <a:schemeClr val="bg1">
                    <a:lumMod val="65000"/>
                  </a:schemeClr>
                </a:solidFill>
              </a:rPr>
              <a:t>1</a:t>
            </a:r>
            <a:r>
              <a:rPr lang="en-US" sz="1600" dirty="0">
                <a:solidFill>
                  <a:schemeClr val="bg1">
                    <a:lumMod val="65000"/>
                  </a:schemeClr>
                </a:solidFill>
              </a:rPr>
              <a:t>Sonnentag (2003), </a:t>
            </a:r>
            <a:r>
              <a:rPr lang="en-US" sz="1600" baseline="30000" dirty="0">
                <a:solidFill>
                  <a:schemeClr val="bg1">
                    <a:lumMod val="65000"/>
                  </a:schemeClr>
                </a:solidFill>
              </a:rPr>
              <a:t>2</a:t>
            </a:r>
            <a:r>
              <a:rPr lang="en-US" sz="1600" dirty="0">
                <a:solidFill>
                  <a:schemeClr val="bg1">
                    <a:lumMod val="65000"/>
                  </a:schemeClr>
                </a:solidFill>
              </a:rPr>
              <a:t>Shirom &amp; Melamed (2006); ICC</a:t>
            </a:r>
            <a:r>
              <a:rPr lang="en-US" sz="1600" baseline="30000" dirty="0">
                <a:solidFill>
                  <a:schemeClr val="bg1">
                    <a:lumMod val="65000"/>
                  </a:schemeClr>
                </a:solidFill>
              </a:rPr>
              <a:t> </a:t>
            </a:r>
            <a:r>
              <a:rPr lang="en-US" sz="1600" dirty="0">
                <a:solidFill>
                  <a:schemeClr val="bg1">
                    <a:lumMod val="65000"/>
                  </a:schemeClr>
                </a:solidFill>
              </a:rPr>
              <a:t>=</a:t>
            </a:r>
            <a:r>
              <a:rPr lang="en-US" sz="1600" baseline="30000" dirty="0">
                <a:solidFill>
                  <a:schemeClr val="bg1">
                    <a:lumMod val="65000"/>
                  </a:schemeClr>
                </a:solidFill>
              </a:rPr>
              <a:t> </a:t>
            </a:r>
            <a:r>
              <a:rPr lang="en-US" sz="1600" dirty="0">
                <a:solidFill>
                  <a:schemeClr val="bg1">
                    <a:lumMod val="65000"/>
                  </a:schemeClr>
                </a:solidFill>
              </a:rPr>
              <a:t>% of within-individual variance </a:t>
            </a:r>
          </a:p>
          <a:p>
            <a:r>
              <a:rPr lang="en-US" sz="1600" dirty="0">
                <a:solidFill>
                  <a:schemeClr val="bg1">
                    <a:lumMod val="65000"/>
                  </a:schemeClr>
                </a:solidFill>
              </a:rPr>
              <a:t>  </a:t>
            </a:r>
          </a:p>
        </p:txBody>
      </p:sp>
      <mc:AlternateContent xmlns:mc="http://schemas.openxmlformats.org/markup-compatibility/2006" xmlns:pslz="http://schemas.microsoft.com/office/powerpoint/2016/slidezoom">
        <mc:Choice Requires="pslz">
          <p:graphicFrame>
            <p:nvGraphicFramePr>
              <p:cNvPr id="8" name="Slide Zoom 7">
                <a:extLst>
                  <a:ext uri="{FF2B5EF4-FFF2-40B4-BE49-F238E27FC236}">
                    <a16:creationId xmlns:a16="http://schemas.microsoft.com/office/drawing/2014/main" id="{A7F66C3A-4E67-A340-B03E-C7BF5B0C696F}"/>
                  </a:ext>
                </a:extLst>
              </p:cNvPr>
              <p:cNvGraphicFramePr>
                <a:graphicFrameLocks noChangeAspect="1"/>
              </p:cNvGraphicFramePr>
              <p:nvPr>
                <p:extLst>
                  <p:ext uri="{D42A27DB-BD31-4B8C-83A1-F6EECF244321}">
                    <p14:modId xmlns:p14="http://schemas.microsoft.com/office/powerpoint/2010/main" val="326657406"/>
                  </p:ext>
                </p:extLst>
              </p:nvPr>
            </p:nvGraphicFramePr>
            <p:xfrm flipH="1" flipV="1">
              <a:off x="5977466" y="-31749"/>
              <a:ext cx="237067" cy="133350"/>
            </p:xfrm>
            <a:graphic>
              <a:graphicData uri="http://schemas.microsoft.com/office/powerpoint/2016/slidezoom">
                <pslz:sldZm>
                  <pslz:sldZmObj sldId="281" cId="162464168">
                    <pslz:zmPr id="{365233D8-4972-7847-8EC0-F9CF0BBF7FE6}" returnToParent="0" transitionDur="1000">
                      <p166:blipFill xmlns:p166="http://schemas.microsoft.com/office/powerpoint/2016/6/main">
                        <a:blip r:embed="rId6"/>
                        <a:stretch>
                          <a:fillRect/>
                        </a:stretch>
                      </p166:blipFill>
                      <p166:spPr xmlns:p166="http://schemas.microsoft.com/office/powerpoint/2016/6/main">
                        <a:xfrm flipH="1" flipV="1">
                          <a:off x="0" y="0"/>
                          <a:ext cx="237067" cy="133350"/>
                        </a:xfrm>
                        <a:prstGeom prst="rect">
                          <a:avLst/>
                        </a:prstGeom>
                        <a:ln w="3175">
                          <a:solidFill>
                            <a:prstClr val="ltGray"/>
                          </a:solidFill>
                        </a:ln>
                      </p166:spPr>
                    </pslz:zmPr>
                  </pslz:sldZmObj>
                </pslz:sldZm>
              </a:graphicData>
            </a:graphic>
          </p:graphicFrame>
        </mc:Choice>
        <mc:Fallback xmlns="">
          <p:pic>
            <p:nvPicPr>
              <p:cNvPr id="8" name="Slide Zoom 7">
                <a:hlinkClick r:id="rId10" action="ppaction://hlinksldjump"/>
                <a:extLst>
                  <a:ext uri="{FF2B5EF4-FFF2-40B4-BE49-F238E27FC236}">
                    <a16:creationId xmlns:a16="http://schemas.microsoft.com/office/drawing/2014/main" id="{A7F66C3A-4E67-A340-B03E-C7BF5B0C696F}"/>
                  </a:ext>
                </a:extLst>
              </p:cNvPr>
              <p:cNvPicPr>
                <a:picLocks noGrp="1" noRot="1" noChangeAspect="1" noMove="1" noResize="1" noEditPoints="1" noAdjustHandles="1" noChangeArrowheads="1" noChangeShapeType="1"/>
              </p:cNvPicPr>
              <p:nvPr/>
            </p:nvPicPr>
            <p:blipFill>
              <a:blip r:embed="rId11"/>
              <a:stretch>
                <a:fillRect/>
              </a:stretch>
            </p:blipFill>
            <p:spPr>
              <a:xfrm flipH="1" flipV="1">
                <a:off x="5977466" y="-31749"/>
                <a:ext cx="237067" cy="13335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3" name="Slide Zoom 12">
                <a:extLst>
                  <a:ext uri="{FF2B5EF4-FFF2-40B4-BE49-F238E27FC236}">
                    <a16:creationId xmlns:a16="http://schemas.microsoft.com/office/drawing/2014/main" id="{589D85C8-A89B-6542-ABB8-79CB5D867D25}"/>
                  </a:ext>
                </a:extLst>
              </p:cNvPr>
              <p:cNvGraphicFramePr>
                <a:graphicFrameLocks noChangeAspect="1"/>
              </p:cNvGraphicFramePr>
              <p:nvPr>
                <p:extLst>
                  <p:ext uri="{D42A27DB-BD31-4B8C-83A1-F6EECF244321}">
                    <p14:modId xmlns:p14="http://schemas.microsoft.com/office/powerpoint/2010/main" val="749449871"/>
                  </p:ext>
                </p:extLst>
              </p:nvPr>
            </p:nvGraphicFramePr>
            <p:xfrm flipH="1" flipV="1">
              <a:off x="2537" y="-32607"/>
              <a:ext cx="280814" cy="157958"/>
            </p:xfrm>
            <a:graphic>
              <a:graphicData uri="http://schemas.microsoft.com/office/powerpoint/2016/slidezoom">
                <pslz:sldZm>
                  <pslz:sldZmObj sldId="341" cId="1034012106">
                    <pslz:zmPr id="{8A0CA158-C8E6-9B4C-93FC-975E971C4B54}" returnToParent="0" transitionDur="1000">
                      <p166:blipFill xmlns:p166="http://schemas.microsoft.com/office/powerpoint/2016/6/main">
                        <a:blip r:embed="rId12"/>
                        <a:stretch>
                          <a:fillRect/>
                        </a:stretch>
                      </p166:blipFill>
                      <p166:spPr xmlns:p166="http://schemas.microsoft.com/office/powerpoint/2016/6/main">
                        <a:xfrm flipH="1" flipV="1">
                          <a:off x="0" y="0"/>
                          <a:ext cx="280814" cy="157958"/>
                        </a:xfrm>
                        <a:prstGeom prst="rect">
                          <a:avLst/>
                        </a:prstGeom>
                        <a:ln w="3175">
                          <a:solidFill>
                            <a:prstClr val="ltGray"/>
                          </a:solidFill>
                        </a:ln>
                      </p166:spPr>
                    </pslz:zmPr>
                  </pslz:sldZmObj>
                </pslz:sldZm>
              </a:graphicData>
            </a:graphic>
          </p:graphicFrame>
        </mc:Choice>
        <mc:Fallback xmlns="">
          <p:pic>
            <p:nvPicPr>
              <p:cNvPr id="13" name="Slide Zoom 12">
                <a:hlinkClick r:id="rId13" action="ppaction://hlinksldjump"/>
                <a:extLst>
                  <a:ext uri="{FF2B5EF4-FFF2-40B4-BE49-F238E27FC236}">
                    <a16:creationId xmlns:a16="http://schemas.microsoft.com/office/drawing/2014/main" id="{589D85C8-A89B-6542-ABB8-79CB5D867D25}"/>
                  </a:ext>
                </a:extLst>
              </p:cNvPr>
              <p:cNvPicPr>
                <a:picLocks noGrp="1" noRot="1" noChangeAspect="1" noMove="1" noResize="1" noEditPoints="1" noAdjustHandles="1" noChangeArrowheads="1" noChangeShapeType="1"/>
              </p:cNvPicPr>
              <p:nvPr/>
            </p:nvPicPr>
            <p:blipFill>
              <a:blip r:embed="rId14"/>
              <a:stretch>
                <a:fillRect/>
              </a:stretch>
            </p:blipFill>
            <p:spPr>
              <a:xfrm flipH="1" flipV="1">
                <a:off x="2537" y="-32607"/>
                <a:ext cx="280814" cy="157958"/>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2" name="Slide Zoom 11">
                <a:extLst>
                  <a:ext uri="{FF2B5EF4-FFF2-40B4-BE49-F238E27FC236}">
                    <a16:creationId xmlns:a16="http://schemas.microsoft.com/office/drawing/2014/main" id="{AF0E9230-11F9-524D-86EB-3A104A197638}"/>
                  </a:ext>
                </a:extLst>
              </p:cNvPr>
              <p:cNvGraphicFramePr>
                <a:graphicFrameLocks noChangeAspect="1"/>
              </p:cNvGraphicFramePr>
              <p:nvPr>
                <p:extLst>
                  <p:ext uri="{D42A27DB-BD31-4B8C-83A1-F6EECF244321}">
                    <p14:modId xmlns:p14="http://schemas.microsoft.com/office/powerpoint/2010/main" val="1910899150"/>
                  </p:ext>
                </p:extLst>
              </p:nvPr>
            </p:nvGraphicFramePr>
            <p:xfrm flipH="1" flipV="1">
              <a:off x="12017189" y="-32607"/>
              <a:ext cx="238592" cy="134208"/>
            </p:xfrm>
            <a:graphic>
              <a:graphicData uri="http://schemas.microsoft.com/office/powerpoint/2016/slidezoom">
                <pslz:sldZm>
                  <pslz:sldZmObj sldId="404" cId="3826735042">
                    <pslz:zmPr id="{9DC0882F-903D-1E48-A280-7E10197F8883}" returnToParent="0" transitionDur="1000">
                      <p166:blipFill xmlns:p166="http://schemas.microsoft.com/office/powerpoint/2016/6/main">
                        <a:blip r:embed="rId15"/>
                        <a:stretch>
                          <a:fillRect/>
                        </a:stretch>
                      </p166:blipFill>
                      <p166:spPr xmlns:p166="http://schemas.microsoft.com/office/powerpoint/2016/6/main">
                        <a:xfrm flipH="1" flipV="1">
                          <a:off x="0" y="0"/>
                          <a:ext cx="238592" cy="134208"/>
                        </a:xfrm>
                        <a:prstGeom prst="rect">
                          <a:avLst/>
                        </a:prstGeom>
                        <a:ln w="3175">
                          <a:solidFill>
                            <a:prstClr val="ltGray"/>
                          </a:solidFill>
                        </a:ln>
                      </p166:spPr>
                    </pslz:zmPr>
                  </pslz:sldZmObj>
                </pslz:sldZm>
              </a:graphicData>
            </a:graphic>
          </p:graphicFrame>
        </mc:Choice>
        <mc:Fallback xmlns="">
          <p:pic>
            <p:nvPicPr>
              <p:cNvPr id="12" name="Slide Zoom 11">
                <a:hlinkClick r:id="rId16" action="ppaction://hlinksldjump"/>
                <a:extLst>
                  <a:ext uri="{FF2B5EF4-FFF2-40B4-BE49-F238E27FC236}">
                    <a16:creationId xmlns:a16="http://schemas.microsoft.com/office/drawing/2014/main" id="{AF0E9230-11F9-524D-86EB-3A104A197638}"/>
                  </a:ext>
                </a:extLst>
              </p:cNvPr>
              <p:cNvPicPr>
                <a:picLocks noGrp="1" noRot="1" noChangeAspect="1" noMove="1" noResize="1" noEditPoints="1" noAdjustHandles="1" noChangeArrowheads="1" noChangeShapeType="1"/>
              </p:cNvPicPr>
              <p:nvPr/>
            </p:nvPicPr>
            <p:blipFill>
              <a:blip r:embed="rId17"/>
              <a:stretch>
                <a:fillRect/>
              </a:stretch>
            </p:blipFill>
            <p:spPr>
              <a:xfrm flipH="1" flipV="1">
                <a:off x="12017189" y="-32607"/>
                <a:ext cx="238592" cy="134208"/>
              </a:xfrm>
              <a:prstGeom prst="rect">
                <a:avLst/>
              </a:prstGeom>
              <a:ln w="3175">
                <a:solidFill>
                  <a:prstClr val="ltGray"/>
                </a:solidFill>
              </a:ln>
            </p:spPr>
          </p:pic>
        </mc:Fallback>
      </mc:AlternateContent>
    </p:spTree>
    <p:extLst>
      <p:ext uri="{BB962C8B-B14F-4D97-AF65-F5344CB8AC3E}">
        <p14:creationId xmlns:p14="http://schemas.microsoft.com/office/powerpoint/2010/main" val="3761269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367D680-482C-164F-A61F-F4233FB3358E}"/>
              </a:ext>
            </a:extLst>
          </p:cNvPr>
          <p:cNvPicPr>
            <a:picLocks noChangeAspect="1"/>
          </p:cNvPicPr>
          <p:nvPr/>
        </p:nvPicPr>
        <p:blipFill>
          <a:blip r:embed="rId3"/>
          <a:stretch>
            <a:fillRect/>
          </a:stretch>
        </p:blipFill>
        <p:spPr>
          <a:xfrm>
            <a:off x="9826836" y="4014742"/>
            <a:ext cx="2515742" cy="2049112"/>
          </a:xfrm>
          <a:prstGeom prst="rect">
            <a:avLst/>
          </a:prstGeom>
        </p:spPr>
      </p:pic>
      <p:pic>
        <p:nvPicPr>
          <p:cNvPr id="6" name="Picture 5">
            <a:extLst>
              <a:ext uri="{FF2B5EF4-FFF2-40B4-BE49-F238E27FC236}">
                <a16:creationId xmlns:a16="http://schemas.microsoft.com/office/drawing/2014/main" id="{66FCDA94-8D51-3741-BA7B-078DA7931500}"/>
              </a:ext>
            </a:extLst>
          </p:cNvPr>
          <p:cNvPicPr>
            <a:picLocks noChangeAspect="1"/>
          </p:cNvPicPr>
          <p:nvPr/>
        </p:nvPicPr>
        <p:blipFill>
          <a:blip r:embed="rId4">
            <a:extLst>
              <a:ext uri="{BEBA8EAE-BF5A-486C-A8C5-ECC9F3942E4B}">
                <a14:imgProps xmlns:a14="http://schemas.microsoft.com/office/drawing/2010/main">
                  <a14:imgLayer r:embed="rId5">
                    <a14:imgEffect>
                      <a14:artisticGlowDiffused/>
                    </a14:imgEffect>
                  </a14:imgLayer>
                </a14:imgProps>
              </a:ext>
              <a:ext uri="{28A0092B-C50C-407E-A947-70E740481C1C}">
                <a14:useLocalDpi xmlns:a14="http://schemas.microsoft.com/office/drawing/2010/main"/>
              </a:ext>
            </a:extLst>
          </a:blip>
          <a:stretch>
            <a:fillRect/>
          </a:stretch>
        </p:blipFill>
        <p:spPr>
          <a:xfrm>
            <a:off x="8201067" y="807594"/>
            <a:ext cx="2400491" cy="2400491"/>
          </a:xfrm>
          <a:prstGeom prst="rect">
            <a:avLst/>
          </a:prstGeom>
        </p:spPr>
      </p:pic>
      <p:sp>
        <p:nvSpPr>
          <p:cNvPr id="2" name="Title 1"/>
          <p:cNvSpPr>
            <a:spLocks noGrp="1"/>
          </p:cNvSpPr>
          <p:nvPr>
            <p:ph type="title"/>
          </p:nvPr>
        </p:nvSpPr>
        <p:spPr/>
        <p:txBody>
          <a:bodyPr/>
          <a:lstStyle/>
          <a:p>
            <a:r>
              <a:rPr lang="en-US" dirty="0"/>
              <a:t>Primary measures</a:t>
            </a:r>
          </a:p>
        </p:txBody>
      </p:sp>
      <p:sp>
        <p:nvSpPr>
          <p:cNvPr id="3" name="Content Placeholder 2"/>
          <p:cNvSpPr>
            <a:spLocks noGrp="1"/>
          </p:cNvSpPr>
          <p:nvPr>
            <p:ph idx="1"/>
          </p:nvPr>
        </p:nvSpPr>
        <p:spPr/>
        <p:txBody>
          <a:bodyPr>
            <a:normAutofit/>
          </a:bodyPr>
          <a:lstStyle/>
          <a:p>
            <a:r>
              <a:rPr lang="en-US" sz="2400" dirty="0"/>
              <a:t>Emotional labor</a:t>
            </a:r>
            <a:r>
              <a:rPr lang="en-US" sz="2400" baseline="30000" dirty="0"/>
              <a:t>1</a:t>
            </a:r>
            <a:r>
              <a:rPr lang="en-US" sz="2400" dirty="0"/>
              <a:t> </a:t>
            </a:r>
            <a:r>
              <a:rPr lang="en-US" sz="2400" dirty="0">
                <a:solidFill>
                  <a:schemeClr val="bg2">
                    <a:lumMod val="75000"/>
                  </a:schemeClr>
                </a:solidFill>
              </a:rPr>
              <a:t>(Time 1)</a:t>
            </a:r>
            <a:br>
              <a:rPr lang="en-US" sz="2400" dirty="0">
                <a:solidFill>
                  <a:schemeClr val="bg2">
                    <a:lumMod val="75000"/>
                  </a:schemeClr>
                </a:solidFill>
              </a:rPr>
            </a:br>
            <a:endParaRPr lang="en-US" sz="2400" dirty="0">
              <a:solidFill>
                <a:schemeClr val="bg2">
                  <a:lumMod val="75000"/>
                </a:schemeClr>
              </a:solidFill>
            </a:endParaRPr>
          </a:p>
          <a:p>
            <a:pPr lvl="1"/>
            <a:r>
              <a:rPr lang="en-US" sz="2400" dirty="0"/>
              <a:t>Surface acting </a:t>
            </a:r>
          </a:p>
          <a:p>
            <a:pPr marL="342900" lvl="1" indent="0">
              <a:buNone/>
            </a:pPr>
            <a:r>
              <a:rPr lang="en-US" sz="2000" dirty="0"/>
              <a:t>3-items; e.g. </a:t>
            </a:r>
            <a:r>
              <a:rPr lang="en-US" sz="2000" i="1" dirty="0"/>
              <a:t>“Today, I resisted expressing my true feelings”</a:t>
            </a:r>
            <a:br>
              <a:rPr lang="en-US" sz="2000" i="1" dirty="0"/>
            </a:br>
            <a:r>
              <a:rPr lang="en-US" sz="2000" dirty="0">
                <a:solidFill>
                  <a:schemeClr val="bg1">
                    <a:lumMod val="65000"/>
                  </a:schemeClr>
                </a:solidFill>
              </a:rPr>
              <a:t>[ICC = 46%; α = .76]</a:t>
            </a:r>
            <a:br>
              <a:rPr lang="en-US" sz="2000" dirty="0">
                <a:solidFill>
                  <a:schemeClr val="bg1">
                    <a:lumMod val="65000"/>
                  </a:schemeClr>
                </a:solidFill>
              </a:rPr>
            </a:br>
            <a:endParaRPr lang="en-US" sz="2000" dirty="0">
              <a:solidFill>
                <a:schemeClr val="bg1">
                  <a:lumMod val="65000"/>
                </a:schemeClr>
              </a:solidFill>
            </a:endParaRPr>
          </a:p>
          <a:p>
            <a:pPr lvl="1"/>
            <a:r>
              <a:rPr lang="en-US" sz="2400" dirty="0"/>
              <a:t>Deep acting</a:t>
            </a:r>
          </a:p>
          <a:p>
            <a:pPr marL="342900" lvl="1" indent="0">
              <a:buNone/>
            </a:pPr>
            <a:r>
              <a:rPr lang="en-US" sz="2000" dirty="0"/>
              <a:t>3-items; e.g.</a:t>
            </a:r>
            <a:r>
              <a:rPr lang="en-US" sz="2000" i="1" dirty="0"/>
              <a:t> “Today, I tried to actually experience emotions that I must show” </a:t>
            </a:r>
            <a:br>
              <a:rPr lang="en-US" sz="2000" dirty="0"/>
            </a:br>
            <a:r>
              <a:rPr lang="en-US" sz="2000" dirty="0">
                <a:solidFill>
                  <a:schemeClr val="bg1">
                    <a:lumMod val="65000"/>
                  </a:schemeClr>
                </a:solidFill>
              </a:rPr>
              <a:t>[ICC = 56%; α = .81]</a:t>
            </a:r>
            <a:br>
              <a:rPr lang="en-US" sz="2000" dirty="0">
                <a:solidFill>
                  <a:schemeClr val="bg1">
                    <a:lumMod val="65000"/>
                  </a:schemeClr>
                </a:solidFill>
              </a:rPr>
            </a:br>
            <a:endParaRPr lang="en-US" sz="2000" dirty="0">
              <a:solidFill>
                <a:schemeClr val="bg1">
                  <a:lumMod val="65000"/>
                </a:schemeClr>
              </a:solidFill>
            </a:endParaRPr>
          </a:p>
          <a:p>
            <a:pPr marL="685800" lvl="2" indent="0">
              <a:buNone/>
            </a:pPr>
            <a:r>
              <a:rPr lang="en-US" sz="1600" i="1" dirty="0"/>
              <a:t>1</a:t>
            </a:r>
            <a:r>
              <a:rPr lang="en-US" sz="1600" dirty="0"/>
              <a:t> = Not at all; </a:t>
            </a:r>
            <a:r>
              <a:rPr lang="en-US" sz="1600" i="1" dirty="0"/>
              <a:t>5</a:t>
            </a:r>
            <a:r>
              <a:rPr lang="en-US" sz="1600" dirty="0"/>
              <a:t> = Extremely</a:t>
            </a:r>
            <a:br>
              <a:rPr lang="en-US" sz="1600" dirty="0"/>
            </a:br>
            <a:endParaRPr lang="en-US" sz="1600" dirty="0"/>
          </a:p>
        </p:txBody>
      </p:sp>
      <p:sp>
        <p:nvSpPr>
          <p:cNvPr id="9" name="Slide Number Placeholder 8">
            <a:extLst>
              <a:ext uri="{FF2B5EF4-FFF2-40B4-BE49-F238E27FC236}">
                <a16:creationId xmlns:a16="http://schemas.microsoft.com/office/drawing/2014/main" id="{853278D2-2DF6-1349-B11E-42D4D53069A3}"/>
              </a:ext>
            </a:extLst>
          </p:cNvPr>
          <p:cNvSpPr>
            <a:spLocks noGrp="1"/>
          </p:cNvSpPr>
          <p:nvPr>
            <p:ph type="sldNum" sz="quarter" idx="12"/>
          </p:nvPr>
        </p:nvSpPr>
        <p:spPr/>
        <p:txBody>
          <a:bodyPr/>
          <a:lstStyle/>
          <a:p>
            <a:fld id="{C68DACDF-E1A9-A04C-A5FF-FC2443684BF5}" type="slidenum">
              <a:rPr lang="en-US" sz="2000" smtClean="0">
                <a:solidFill>
                  <a:schemeClr val="bg1"/>
                </a:solidFill>
              </a:rPr>
              <a:pPr/>
              <a:t>23</a:t>
            </a:fld>
            <a:endParaRPr lang="en-US" sz="2000">
              <a:solidFill>
                <a:schemeClr val="bg1"/>
              </a:solidFill>
            </a:endParaRPr>
          </a:p>
        </p:txBody>
      </p:sp>
      <p:sp>
        <p:nvSpPr>
          <p:cNvPr id="11" name="Rectangle 10">
            <a:extLst>
              <a:ext uri="{FF2B5EF4-FFF2-40B4-BE49-F238E27FC236}">
                <a16:creationId xmlns:a16="http://schemas.microsoft.com/office/drawing/2014/main" id="{A4B3A446-5EF1-EB4F-95D2-E78A7660EF9A}"/>
              </a:ext>
            </a:extLst>
          </p:cNvPr>
          <p:cNvSpPr/>
          <p:nvPr/>
        </p:nvSpPr>
        <p:spPr>
          <a:xfrm>
            <a:off x="838200" y="5787670"/>
            <a:ext cx="8909957" cy="338554"/>
          </a:xfrm>
          <a:prstGeom prst="rect">
            <a:avLst/>
          </a:prstGeom>
        </p:spPr>
        <p:txBody>
          <a:bodyPr wrap="square">
            <a:spAutoFit/>
          </a:bodyPr>
          <a:lstStyle/>
          <a:p>
            <a:r>
              <a:rPr lang="en-US" sz="1600" baseline="30000" dirty="0">
                <a:solidFill>
                  <a:schemeClr val="bg1">
                    <a:lumMod val="65000"/>
                  </a:schemeClr>
                </a:solidFill>
              </a:rPr>
              <a:t>1</a:t>
            </a:r>
            <a:r>
              <a:rPr lang="en-US" sz="1600" dirty="0">
                <a:solidFill>
                  <a:schemeClr val="bg1">
                    <a:lumMod val="65000"/>
                  </a:schemeClr>
                </a:solidFill>
              </a:rPr>
              <a:t>Brotheridge &amp; Lee (2002); ICC</a:t>
            </a:r>
            <a:r>
              <a:rPr lang="en-US" sz="1600" baseline="30000" dirty="0">
                <a:solidFill>
                  <a:schemeClr val="bg1">
                    <a:lumMod val="65000"/>
                  </a:schemeClr>
                </a:solidFill>
              </a:rPr>
              <a:t> </a:t>
            </a:r>
            <a:r>
              <a:rPr lang="en-US" sz="1600" dirty="0">
                <a:solidFill>
                  <a:schemeClr val="bg1">
                    <a:lumMod val="65000"/>
                  </a:schemeClr>
                </a:solidFill>
              </a:rPr>
              <a:t>=</a:t>
            </a:r>
            <a:r>
              <a:rPr lang="en-US" sz="1600" baseline="30000" dirty="0">
                <a:solidFill>
                  <a:schemeClr val="bg1">
                    <a:lumMod val="65000"/>
                  </a:schemeClr>
                </a:solidFill>
              </a:rPr>
              <a:t> </a:t>
            </a:r>
            <a:r>
              <a:rPr lang="en-US" sz="1600" dirty="0">
                <a:solidFill>
                  <a:schemeClr val="bg1">
                    <a:lumMod val="65000"/>
                  </a:schemeClr>
                </a:solidFill>
              </a:rPr>
              <a:t>% of within-individual variance </a:t>
            </a:r>
          </a:p>
        </p:txBody>
      </p:sp>
      <mc:AlternateContent xmlns:mc="http://schemas.openxmlformats.org/markup-compatibility/2006" xmlns:pslz="http://schemas.microsoft.com/office/powerpoint/2016/slidezoom">
        <mc:Choice Requires="pslz">
          <p:graphicFrame>
            <p:nvGraphicFramePr>
              <p:cNvPr id="8" name="Slide Zoom 7">
                <a:extLst>
                  <a:ext uri="{FF2B5EF4-FFF2-40B4-BE49-F238E27FC236}">
                    <a16:creationId xmlns:a16="http://schemas.microsoft.com/office/drawing/2014/main" id="{A7F66C3A-4E67-A340-B03E-C7BF5B0C696F}"/>
                  </a:ext>
                </a:extLst>
              </p:cNvPr>
              <p:cNvGraphicFramePr>
                <a:graphicFrameLocks noChangeAspect="1"/>
              </p:cNvGraphicFramePr>
              <p:nvPr/>
            </p:nvGraphicFramePr>
            <p:xfrm flipH="1" flipV="1">
              <a:off x="5977466" y="-31749"/>
              <a:ext cx="237067" cy="133350"/>
            </p:xfrm>
            <a:graphic>
              <a:graphicData uri="http://schemas.microsoft.com/office/powerpoint/2016/slidezoom">
                <pslz:sldZm>
                  <pslz:sldZmObj sldId="281" cId="162464168">
                    <pslz:zmPr id="{365233D8-4972-7847-8EC0-F9CF0BBF7FE6}" returnToParent="0" transitionDur="1000">
                      <p166:blipFill xmlns:p166="http://schemas.microsoft.com/office/powerpoint/2016/6/main">
                        <a:blip r:embed="rId6"/>
                        <a:stretch>
                          <a:fillRect/>
                        </a:stretch>
                      </p166:blipFill>
                      <p166:spPr xmlns:p166="http://schemas.microsoft.com/office/powerpoint/2016/6/main">
                        <a:xfrm flipH="1" flipV="1">
                          <a:off x="0" y="0"/>
                          <a:ext cx="237067" cy="133350"/>
                        </a:xfrm>
                        <a:prstGeom prst="rect">
                          <a:avLst/>
                        </a:prstGeom>
                        <a:ln w="3175">
                          <a:solidFill>
                            <a:prstClr val="ltGray"/>
                          </a:solidFill>
                        </a:ln>
                      </p166:spPr>
                    </pslz:zmPr>
                  </pslz:sldZmObj>
                </pslz:sldZm>
              </a:graphicData>
            </a:graphic>
          </p:graphicFrame>
        </mc:Choice>
        <mc:Fallback xmlns="">
          <p:pic>
            <p:nvPicPr>
              <p:cNvPr id="8" name="Slide Zoom 7">
                <a:hlinkClick r:id="rId10" action="ppaction://hlinksldjump"/>
                <a:extLst>
                  <a:ext uri="{FF2B5EF4-FFF2-40B4-BE49-F238E27FC236}">
                    <a16:creationId xmlns:a16="http://schemas.microsoft.com/office/drawing/2014/main" id="{A7F66C3A-4E67-A340-B03E-C7BF5B0C696F}"/>
                  </a:ext>
                </a:extLst>
              </p:cNvPr>
              <p:cNvPicPr>
                <a:picLocks noGrp="1" noRot="1" noChangeAspect="1" noMove="1" noResize="1" noEditPoints="1" noAdjustHandles="1" noChangeArrowheads="1" noChangeShapeType="1"/>
              </p:cNvPicPr>
              <p:nvPr/>
            </p:nvPicPr>
            <p:blipFill>
              <a:blip r:embed="rId11"/>
              <a:stretch>
                <a:fillRect/>
              </a:stretch>
            </p:blipFill>
            <p:spPr>
              <a:xfrm flipH="1" flipV="1">
                <a:off x="5977466" y="-31749"/>
                <a:ext cx="237067" cy="13335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3" name="Slide Zoom 12">
                <a:extLst>
                  <a:ext uri="{FF2B5EF4-FFF2-40B4-BE49-F238E27FC236}">
                    <a16:creationId xmlns:a16="http://schemas.microsoft.com/office/drawing/2014/main" id="{589D85C8-A89B-6542-ABB8-79CB5D867D25}"/>
                  </a:ext>
                </a:extLst>
              </p:cNvPr>
              <p:cNvGraphicFramePr>
                <a:graphicFrameLocks noChangeAspect="1"/>
              </p:cNvGraphicFramePr>
              <p:nvPr/>
            </p:nvGraphicFramePr>
            <p:xfrm flipH="1" flipV="1">
              <a:off x="2537" y="-32607"/>
              <a:ext cx="280814" cy="157958"/>
            </p:xfrm>
            <a:graphic>
              <a:graphicData uri="http://schemas.microsoft.com/office/powerpoint/2016/slidezoom">
                <pslz:sldZm>
                  <pslz:sldZmObj sldId="341" cId="1034012106">
                    <pslz:zmPr id="{8A0CA158-C8E6-9B4C-93FC-975E971C4B54}" returnToParent="0" transitionDur="1000">
                      <p166:blipFill xmlns:p166="http://schemas.microsoft.com/office/powerpoint/2016/6/main">
                        <a:blip r:embed="rId12"/>
                        <a:stretch>
                          <a:fillRect/>
                        </a:stretch>
                      </p166:blipFill>
                      <p166:spPr xmlns:p166="http://schemas.microsoft.com/office/powerpoint/2016/6/main">
                        <a:xfrm flipH="1" flipV="1">
                          <a:off x="0" y="0"/>
                          <a:ext cx="280814" cy="157958"/>
                        </a:xfrm>
                        <a:prstGeom prst="rect">
                          <a:avLst/>
                        </a:prstGeom>
                        <a:ln w="3175">
                          <a:solidFill>
                            <a:prstClr val="ltGray"/>
                          </a:solidFill>
                        </a:ln>
                      </p166:spPr>
                    </pslz:zmPr>
                  </pslz:sldZmObj>
                </pslz:sldZm>
              </a:graphicData>
            </a:graphic>
          </p:graphicFrame>
        </mc:Choice>
        <mc:Fallback xmlns="">
          <p:pic>
            <p:nvPicPr>
              <p:cNvPr id="13" name="Slide Zoom 12">
                <a:hlinkClick r:id="rId13" action="ppaction://hlinksldjump"/>
                <a:extLst>
                  <a:ext uri="{FF2B5EF4-FFF2-40B4-BE49-F238E27FC236}">
                    <a16:creationId xmlns:a16="http://schemas.microsoft.com/office/drawing/2014/main" id="{589D85C8-A89B-6542-ABB8-79CB5D867D25}"/>
                  </a:ext>
                </a:extLst>
              </p:cNvPr>
              <p:cNvPicPr>
                <a:picLocks noGrp="1" noRot="1" noChangeAspect="1" noMove="1" noResize="1" noEditPoints="1" noAdjustHandles="1" noChangeArrowheads="1" noChangeShapeType="1"/>
              </p:cNvPicPr>
              <p:nvPr/>
            </p:nvPicPr>
            <p:blipFill>
              <a:blip r:embed="rId14"/>
              <a:stretch>
                <a:fillRect/>
              </a:stretch>
            </p:blipFill>
            <p:spPr>
              <a:xfrm flipH="1" flipV="1">
                <a:off x="2537" y="-32607"/>
                <a:ext cx="280814" cy="157958"/>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2" name="Slide Zoom 11">
                <a:extLst>
                  <a:ext uri="{FF2B5EF4-FFF2-40B4-BE49-F238E27FC236}">
                    <a16:creationId xmlns:a16="http://schemas.microsoft.com/office/drawing/2014/main" id="{E181D7A7-5440-A140-BF47-EDF9CF7F3685}"/>
                  </a:ext>
                </a:extLst>
              </p:cNvPr>
              <p:cNvGraphicFramePr>
                <a:graphicFrameLocks noChangeAspect="1"/>
              </p:cNvGraphicFramePr>
              <p:nvPr>
                <p:extLst>
                  <p:ext uri="{D42A27DB-BD31-4B8C-83A1-F6EECF244321}">
                    <p14:modId xmlns:p14="http://schemas.microsoft.com/office/powerpoint/2010/main" val="4285600787"/>
                  </p:ext>
                </p:extLst>
              </p:nvPr>
            </p:nvGraphicFramePr>
            <p:xfrm flipH="1" flipV="1">
              <a:off x="12017189" y="-32607"/>
              <a:ext cx="238592" cy="134208"/>
            </p:xfrm>
            <a:graphic>
              <a:graphicData uri="http://schemas.microsoft.com/office/powerpoint/2016/slidezoom">
                <pslz:sldZm>
                  <pslz:sldZmObj sldId="404" cId="3826735042">
                    <pslz:zmPr id="{9DC0882F-903D-1E48-A280-7E10197F8883}" returnToParent="0" transitionDur="1000">
                      <p166:blipFill xmlns:p166="http://schemas.microsoft.com/office/powerpoint/2016/6/main">
                        <a:blip r:embed="rId15"/>
                        <a:stretch>
                          <a:fillRect/>
                        </a:stretch>
                      </p166:blipFill>
                      <p166:spPr xmlns:p166="http://schemas.microsoft.com/office/powerpoint/2016/6/main">
                        <a:xfrm flipH="1" flipV="1">
                          <a:off x="0" y="0"/>
                          <a:ext cx="238592" cy="134208"/>
                        </a:xfrm>
                        <a:prstGeom prst="rect">
                          <a:avLst/>
                        </a:prstGeom>
                        <a:ln w="3175">
                          <a:solidFill>
                            <a:prstClr val="ltGray"/>
                          </a:solidFill>
                        </a:ln>
                      </p166:spPr>
                    </pslz:zmPr>
                  </pslz:sldZmObj>
                </pslz:sldZm>
              </a:graphicData>
            </a:graphic>
          </p:graphicFrame>
        </mc:Choice>
        <mc:Fallback xmlns="">
          <p:pic>
            <p:nvPicPr>
              <p:cNvPr id="12" name="Slide Zoom 11">
                <a:hlinkClick r:id="rId16" action="ppaction://hlinksldjump"/>
                <a:extLst>
                  <a:ext uri="{FF2B5EF4-FFF2-40B4-BE49-F238E27FC236}">
                    <a16:creationId xmlns:a16="http://schemas.microsoft.com/office/drawing/2014/main" id="{E181D7A7-5440-A140-BF47-EDF9CF7F3685}"/>
                  </a:ext>
                </a:extLst>
              </p:cNvPr>
              <p:cNvPicPr>
                <a:picLocks noGrp="1" noRot="1" noChangeAspect="1" noMove="1" noResize="1" noEditPoints="1" noAdjustHandles="1" noChangeArrowheads="1" noChangeShapeType="1"/>
              </p:cNvPicPr>
              <p:nvPr/>
            </p:nvPicPr>
            <p:blipFill>
              <a:blip r:embed="rId17"/>
              <a:stretch>
                <a:fillRect/>
              </a:stretch>
            </p:blipFill>
            <p:spPr>
              <a:xfrm flipH="1" flipV="1">
                <a:off x="12017189" y="-32607"/>
                <a:ext cx="238592" cy="134208"/>
              </a:xfrm>
              <a:prstGeom prst="rect">
                <a:avLst/>
              </a:prstGeom>
              <a:ln w="3175">
                <a:solidFill>
                  <a:prstClr val="ltGray"/>
                </a:solidFill>
              </a:ln>
            </p:spPr>
          </p:pic>
        </mc:Fallback>
      </mc:AlternateContent>
    </p:spTree>
    <p:extLst>
      <p:ext uri="{BB962C8B-B14F-4D97-AF65-F5344CB8AC3E}">
        <p14:creationId xmlns:p14="http://schemas.microsoft.com/office/powerpoint/2010/main" val="798943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measures</a:t>
            </a:r>
          </a:p>
        </p:txBody>
      </p:sp>
      <p:sp>
        <p:nvSpPr>
          <p:cNvPr id="3" name="Content Placeholder 2"/>
          <p:cNvSpPr>
            <a:spLocks noGrp="1"/>
          </p:cNvSpPr>
          <p:nvPr>
            <p:ph idx="1"/>
          </p:nvPr>
        </p:nvSpPr>
        <p:spPr/>
        <p:txBody>
          <a:bodyPr>
            <a:normAutofit lnSpcReduction="10000"/>
          </a:bodyPr>
          <a:lstStyle/>
          <a:p>
            <a:r>
              <a:rPr lang="en-US" sz="2400" dirty="0"/>
              <a:t>(NREM) Light sleep (Fitbit) </a:t>
            </a:r>
            <a:br>
              <a:rPr lang="en-US" sz="2400" dirty="0"/>
            </a:br>
            <a:r>
              <a:rPr lang="en-US" sz="2400" dirty="0"/>
              <a:t>	</a:t>
            </a:r>
            <a:r>
              <a:rPr lang="en-US" sz="2400" dirty="0">
                <a:solidFill>
                  <a:schemeClr val="bg1">
                    <a:lumMod val="65000"/>
                  </a:schemeClr>
                </a:solidFill>
              </a:rPr>
              <a:t>[</a:t>
            </a:r>
            <a:r>
              <a:rPr lang="en-US" sz="2000" dirty="0">
                <a:solidFill>
                  <a:schemeClr val="bg1">
                    <a:lumMod val="65000"/>
                  </a:schemeClr>
                </a:solidFill>
              </a:rPr>
              <a:t>ICC = 75%]</a:t>
            </a:r>
            <a:endParaRPr lang="en-US" sz="2000" dirty="0"/>
          </a:p>
          <a:p>
            <a:r>
              <a:rPr lang="en-US" sz="2400" dirty="0"/>
              <a:t>(NREM) Deep sleep (Fitbit) </a:t>
            </a:r>
            <a:br>
              <a:rPr lang="en-US" sz="2400" dirty="0"/>
            </a:br>
            <a:r>
              <a:rPr lang="en-US" sz="2400" dirty="0"/>
              <a:t>	</a:t>
            </a:r>
            <a:r>
              <a:rPr lang="en-US" sz="2400" dirty="0">
                <a:solidFill>
                  <a:schemeClr val="bg1">
                    <a:lumMod val="65000"/>
                  </a:schemeClr>
                </a:solidFill>
              </a:rPr>
              <a:t>[</a:t>
            </a:r>
            <a:r>
              <a:rPr lang="en-US" sz="2000" dirty="0">
                <a:solidFill>
                  <a:schemeClr val="bg1">
                    <a:lumMod val="65000"/>
                  </a:schemeClr>
                </a:solidFill>
              </a:rPr>
              <a:t>ICC = 81%]</a:t>
            </a:r>
            <a:br>
              <a:rPr lang="en-US" sz="2400" dirty="0"/>
            </a:br>
            <a:endParaRPr lang="en-US" sz="2400" dirty="0"/>
          </a:p>
          <a:p>
            <a:r>
              <a:rPr lang="en-US" sz="2400" dirty="0"/>
              <a:t>Subjective sleep quality</a:t>
            </a:r>
            <a:r>
              <a:rPr lang="en-US" sz="2400" baseline="30000" dirty="0"/>
              <a:t>1</a:t>
            </a:r>
            <a:r>
              <a:rPr lang="en-US" sz="2400" dirty="0"/>
              <a:t> </a:t>
            </a:r>
            <a:r>
              <a:rPr lang="en-US" sz="2400" dirty="0">
                <a:solidFill>
                  <a:schemeClr val="bg2">
                    <a:lumMod val="75000"/>
                  </a:schemeClr>
                </a:solidFill>
              </a:rPr>
              <a:t>(Time 1)</a:t>
            </a:r>
          </a:p>
          <a:p>
            <a:pPr lvl="1"/>
            <a:r>
              <a:rPr lang="en-US" sz="2000" dirty="0"/>
              <a:t>3-item; e.g. ”Last night, I woke up several times” </a:t>
            </a:r>
            <a:br>
              <a:rPr lang="en-US" sz="2000" dirty="0"/>
            </a:br>
            <a:r>
              <a:rPr lang="en-US" sz="2000" dirty="0"/>
              <a:t>   </a:t>
            </a:r>
            <a:r>
              <a:rPr lang="en-US" sz="2000" dirty="0">
                <a:solidFill>
                  <a:schemeClr val="bg1">
                    <a:lumMod val="65000"/>
                  </a:schemeClr>
                </a:solidFill>
              </a:rPr>
              <a:t>[ICC = 75%, α = .87]</a:t>
            </a:r>
          </a:p>
          <a:p>
            <a:pPr lvl="2"/>
            <a:r>
              <a:rPr lang="en-US" sz="1600" i="1" dirty="0"/>
              <a:t>1</a:t>
            </a:r>
            <a:r>
              <a:rPr lang="en-US" sz="1600" dirty="0"/>
              <a:t> </a:t>
            </a:r>
            <a:r>
              <a:rPr lang="en-US" dirty="0"/>
              <a:t>= </a:t>
            </a:r>
            <a:r>
              <a:rPr lang="en-US" i="1" dirty="0"/>
              <a:t>To a very small extent</a:t>
            </a:r>
            <a:r>
              <a:rPr lang="en-US" dirty="0"/>
              <a:t>, 5 = </a:t>
            </a:r>
            <a:r>
              <a:rPr lang="en-US" i="1" dirty="0"/>
              <a:t>To a very large extent </a:t>
            </a:r>
            <a:br>
              <a:rPr lang="en-US" sz="1600" dirty="0"/>
            </a:br>
            <a:endParaRPr lang="en-US" sz="1600" dirty="0"/>
          </a:p>
          <a:p>
            <a:r>
              <a:rPr lang="en-US" sz="2400" dirty="0"/>
              <a:t>Subjective sleep quantity</a:t>
            </a:r>
            <a:r>
              <a:rPr lang="en-US" sz="2400" baseline="30000" dirty="0"/>
              <a:t>2</a:t>
            </a:r>
            <a:r>
              <a:rPr lang="en-US" sz="2400" dirty="0"/>
              <a:t> </a:t>
            </a:r>
            <a:r>
              <a:rPr lang="en-US" sz="2400" dirty="0">
                <a:solidFill>
                  <a:schemeClr val="bg2">
                    <a:lumMod val="75000"/>
                  </a:schemeClr>
                </a:solidFill>
              </a:rPr>
              <a:t>(Time 1)</a:t>
            </a:r>
          </a:p>
          <a:p>
            <a:pPr lvl="1"/>
            <a:r>
              <a:rPr lang="en-US" sz="2000" dirty="0"/>
              <a:t>“How many hours did you sleep last night?”  </a:t>
            </a:r>
            <a:br>
              <a:rPr lang="en-US" sz="2000" dirty="0"/>
            </a:br>
            <a:r>
              <a:rPr lang="en-US" sz="2000" dirty="0"/>
              <a:t>   </a:t>
            </a:r>
            <a:r>
              <a:rPr lang="en-US" sz="2000" dirty="0">
                <a:solidFill>
                  <a:schemeClr val="bg1">
                    <a:lumMod val="65000"/>
                  </a:schemeClr>
                </a:solidFill>
              </a:rPr>
              <a:t>[ICC = 78%]</a:t>
            </a:r>
          </a:p>
        </p:txBody>
      </p:sp>
      <p:sp>
        <p:nvSpPr>
          <p:cNvPr id="11" name="Slide Number Placeholder 10">
            <a:extLst>
              <a:ext uri="{FF2B5EF4-FFF2-40B4-BE49-F238E27FC236}">
                <a16:creationId xmlns:a16="http://schemas.microsoft.com/office/drawing/2014/main" id="{F90FE3A0-C6C7-B048-845E-6206908B0759}"/>
              </a:ext>
            </a:extLst>
          </p:cNvPr>
          <p:cNvSpPr>
            <a:spLocks noGrp="1"/>
          </p:cNvSpPr>
          <p:nvPr>
            <p:ph type="sldNum" sz="quarter" idx="12"/>
          </p:nvPr>
        </p:nvSpPr>
        <p:spPr/>
        <p:txBody>
          <a:bodyPr/>
          <a:lstStyle/>
          <a:p>
            <a:fld id="{C68DACDF-E1A9-A04C-A5FF-FC2443684BF5}" type="slidenum">
              <a:rPr lang="en-US" sz="2000" smtClean="0">
                <a:solidFill>
                  <a:schemeClr val="bg1"/>
                </a:solidFill>
              </a:rPr>
              <a:pPr/>
              <a:t>24</a:t>
            </a:fld>
            <a:endParaRPr lang="en-US" sz="2000">
              <a:solidFill>
                <a:schemeClr val="bg1"/>
              </a:solidFill>
            </a:endParaRPr>
          </a:p>
        </p:txBody>
      </p:sp>
      <p:sp>
        <p:nvSpPr>
          <p:cNvPr id="12" name="Rectangle 11">
            <a:extLst>
              <a:ext uri="{FF2B5EF4-FFF2-40B4-BE49-F238E27FC236}">
                <a16:creationId xmlns:a16="http://schemas.microsoft.com/office/drawing/2014/main" id="{4AA38455-C3D0-DA43-8F9E-E2A0B0972D54}"/>
              </a:ext>
            </a:extLst>
          </p:cNvPr>
          <p:cNvSpPr/>
          <p:nvPr/>
        </p:nvSpPr>
        <p:spPr>
          <a:xfrm>
            <a:off x="838200" y="5798841"/>
            <a:ext cx="8909957" cy="338554"/>
          </a:xfrm>
          <a:prstGeom prst="rect">
            <a:avLst/>
          </a:prstGeom>
        </p:spPr>
        <p:txBody>
          <a:bodyPr wrap="square">
            <a:spAutoFit/>
          </a:bodyPr>
          <a:lstStyle/>
          <a:p>
            <a:pPr>
              <a:buSzPts val="2000"/>
            </a:pPr>
            <a:r>
              <a:rPr lang="en-US" sz="1600" baseline="30000" dirty="0">
                <a:solidFill>
                  <a:schemeClr val="bg1">
                    <a:lumMod val="65000"/>
                  </a:schemeClr>
                </a:solidFill>
              </a:rPr>
              <a:t>1</a:t>
            </a:r>
            <a:r>
              <a:rPr lang="en-US" sz="1600" dirty="0">
                <a:solidFill>
                  <a:schemeClr val="bg1">
                    <a:lumMod val="65000"/>
                  </a:schemeClr>
                </a:solidFill>
                <a:latin typeface="Calibri" panose="020F0502020204030204" pitchFamily="34" charset="0"/>
              </a:rPr>
              <a:t>Scott &amp; Judge (2006) </a:t>
            </a:r>
            <a:r>
              <a:rPr lang="en-US" sz="1600" dirty="0">
                <a:solidFill>
                  <a:schemeClr val="bg1">
                    <a:lumMod val="65000"/>
                  </a:schemeClr>
                </a:solidFill>
              </a:rPr>
              <a:t>, </a:t>
            </a:r>
            <a:r>
              <a:rPr lang="en-US" sz="1600" baseline="30000" dirty="0">
                <a:solidFill>
                  <a:schemeClr val="bg1">
                    <a:lumMod val="65000"/>
                  </a:schemeClr>
                </a:solidFill>
              </a:rPr>
              <a:t>2</a:t>
            </a:r>
            <a:r>
              <a:rPr lang="en-US" sz="1600" dirty="0">
                <a:solidFill>
                  <a:schemeClr val="bg1">
                    <a:lumMod val="65000"/>
                  </a:schemeClr>
                </a:solidFill>
              </a:rPr>
              <a:t>Barnes et al. (2015); ICC</a:t>
            </a:r>
            <a:r>
              <a:rPr lang="en-US" sz="1600" baseline="30000" dirty="0">
                <a:solidFill>
                  <a:schemeClr val="bg1">
                    <a:lumMod val="65000"/>
                  </a:schemeClr>
                </a:solidFill>
              </a:rPr>
              <a:t> </a:t>
            </a:r>
            <a:r>
              <a:rPr lang="en-US" sz="1600" dirty="0">
                <a:solidFill>
                  <a:schemeClr val="bg1">
                    <a:lumMod val="65000"/>
                  </a:schemeClr>
                </a:solidFill>
              </a:rPr>
              <a:t>=</a:t>
            </a:r>
            <a:r>
              <a:rPr lang="en-US" sz="1600" baseline="30000" dirty="0">
                <a:solidFill>
                  <a:schemeClr val="bg1">
                    <a:lumMod val="65000"/>
                  </a:schemeClr>
                </a:solidFill>
              </a:rPr>
              <a:t> </a:t>
            </a:r>
            <a:r>
              <a:rPr lang="en-US" sz="1600" dirty="0">
                <a:solidFill>
                  <a:schemeClr val="bg1">
                    <a:lumMod val="65000"/>
                  </a:schemeClr>
                </a:solidFill>
              </a:rPr>
              <a:t>% of within-individual variance </a:t>
            </a:r>
          </a:p>
        </p:txBody>
      </p:sp>
      <p:pic>
        <p:nvPicPr>
          <p:cNvPr id="10" name="Picture 9">
            <a:extLst>
              <a:ext uri="{FF2B5EF4-FFF2-40B4-BE49-F238E27FC236}">
                <a16:creationId xmlns:a16="http://schemas.microsoft.com/office/drawing/2014/main" id="{B4A8A0B3-CDBF-CF49-9A3A-0F0023A22FFC}"/>
              </a:ext>
            </a:extLst>
          </p:cNvPr>
          <p:cNvPicPr>
            <a:picLocks noChangeAspect="1"/>
          </p:cNvPicPr>
          <p:nvPr/>
        </p:nvPicPr>
        <p:blipFill>
          <a:blip r:embed="rId3" cstate="email">
            <a:alphaModFix amt="81000"/>
            <a:extLst>
              <a:ext uri="{28A0092B-C50C-407E-A947-70E740481C1C}">
                <a14:useLocalDpi xmlns:a14="http://schemas.microsoft.com/office/drawing/2010/main"/>
              </a:ext>
            </a:extLst>
          </a:blip>
          <a:stretch>
            <a:fillRect/>
          </a:stretch>
        </p:blipFill>
        <p:spPr>
          <a:xfrm>
            <a:off x="8454887" y="2398794"/>
            <a:ext cx="3584713" cy="3584713"/>
          </a:xfrm>
          <a:prstGeom prst="rect">
            <a:avLst/>
          </a:prstGeom>
        </p:spPr>
      </p:pic>
      <mc:AlternateContent xmlns:mc="http://schemas.openxmlformats.org/markup-compatibility/2006" xmlns:pslz="http://schemas.microsoft.com/office/powerpoint/2016/slidezoom">
        <mc:Choice Requires="pslz">
          <p:graphicFrame>
            <p:nvGraphicFramePr>
              <p:cNvPr id="15" name="Slide Zoom 14">
                <a:extLst>
                  <a:ext uri="{FF2B5EF4-FFF2-40B4-BE49-F238E27FC236}">
                    <a16:creationId xmlns:a16="http://schemas.microsoft.com/office/drawing/2014/main" id="{EB229512-A6C4-4542-89D8-1AF744F618EC}"/>
                  </a:ext>
                </a:extLst>
              </p:cNvPr>
              <p:cNvGraphicFramePr>
                <a:graphicFrameLocks noChangeAspect="1"/>
              </p:cNvGraphicFramePr>
              <p:nvPr>
                <p:extLst>
                  <p:ext uri="{D42A27DB-BD31-4B8C-83A1-F6EECF244321}">
                    <p14:modId xmlns:p14="http://schemas.microsoft.com/office/powerpoint/2010/main" val="139173208"/>
                  </p:ext>
                </p:extLst>
              </p:nvPr>
            </p:nvGraphicFramePr>
            <p:xfrm flipH="1" flipV="1">
              <a:off x="2537" y="-32607"/>
              <a:ext cx="280814" cy="157958"/>
            </p:xfrm>
            <a:graphic>
              <a:graphicData uri="http://schemas.microsoft.com/office/powerpoint/2016/slidezoom">
                <pslz:sldZm>
                  <pslz:sldZmObj sldId="341" cId="1034012106">
                    <pslz:zmPr id="{8A0CA158-C8E6-9B4C-93FC-975E971C4B54}" returnToParent="0" transitionDur="1000">
                      <p166:blipFill xmlns:p166="http://schemas.microsoft.com/office/powerpoint/2016/6/main">
                        <a:blip r:embed="rId4"/>
                        <a:stretch>
                          <a:fillRect/>
                        </a:stretch>
                      </p166:blipFill>
                      <p166:spPr xmlns:p166="http://schemas.microsoft.com/office/powerpoint/2016/6/main">
                        <a:xfrm flipH="1" flipV="1">
                          <a:off x="0" y="0"/>
                          <a:ext cx="280814" cy="157958"/>
                        </a:xfrm>
                        <a:prstGeom prst="rect">
                          <a:avLst/>
                        </a:prstGeom>
                        <a:ln w="3175">
                          <a:solidFill>
                            <a:prstClr val="ltGray"/>
                          </a:solidFill>
                        </a:ln>
                      </p166:spPr>
                    </pslz:zmPr>
                  </pslz:sldZmObj>
                </pslz:sldZm>
              </a:graphicData>
            </a:graphic>
          </p:graphicFrame>
        </mc:Choice>
        <mc:Fallback xmlns="">
          <p:pic>
            <p:nvPicPr>
              <p:cNvPr id="15" name="Slide Zoom 14">
                <a:hlinkClick r:id="rId8" action="ppaction://hlinksldjump"/>
                <a:extLst>
                  <a:ext uri="{FF2B5EF4-FFF2-40B4-BE49-F238E27FC236}">
                    <a16:creationId xmlns:a16="http://schemas.microsoft.com/office/drawing/2014/main" id="{EB229512-A6C4-4542-89D8-1AF744F618EC}"/>
                  </a:ext>
                </a:extLst>
              </p:cNvPr>
              <p:cNvPicPr>
                <a:picLocks noGrp="1" noRot="1" noChangeAspect="1" noMove="1" noResize="1" noEditPoints="1" noAdjustHandles="1" noChangeArrowheads="1" noChangeShapeType="1"/>
              </p:cNvPicPr>
              <p:nvPr/>
            </p:nvPicPr>
            <p:blipFill>
              <a:blip r:embed="rId9"/>
              <a:stretch>
                <a:fillRect/>
              </a:stretch>
            </p:blipFill>
            <p:spPr>
              <a:xfrm flipH="1" flipV="1">
                <a:off x="2537" y="-32607"/>
                <a:ext cx="280814" cy="157958"/>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9" name="Slide Zoom 8">
                <a:extLst>
                  <a:ext uri="{FF2B5EF4-FFF2-40B4-BE49-F238E27FC236}">
                    <a16:creationId xmlns:a16="http://schemas.microsoft.com/office/drawing/2014/main" id="{04843AB4-C471-334C-964D-A6C72F0A9B24}"/>
                  </a:ext>
                </a:extLst>
              </p:cNvPr>
              <p:cNvGraphicFramePr>
                <a:graphicFrameLocks noChangeAspect="1"/>
              </p:cNvGraphicFramePr>
              <p:nvPr/>
            </p:nvGraphicFramePr>
            <p:xfrm flipH="1" flipV="1">
              <a:off x="5977466" y="-31749"/>
              <a:ext cx="237067" cy="133350"/>
            </p:xfrm>
            <a:graphic>
              <a:graphicData uri="http://schemas.microsoft.com/office/powerpoint/2016/slidezoom">
                <pslz:sldZm>
                  <pslz:sldZmObj sldId="281" cId="162464168">
                    <pslz:zmPr id="{365233D8-4972-7847-8EC0-F9CF0BBF7FE6}" returnToParent="0" transitionDur="1000">
                      <p166:blipFill xmlns:p166="http://schemas.microsoft.com/office/powerpoint/2016/6/main">
                        <a:blip r:embed="rId10"/>
                        <a:stretch>
                          <a:fillRect/>
                        </a:stretch>
                      </p166:blipFill>
                      <p166:spPr xmlns:p166="http://schemas.microsoft.com/office/powerpoint/2016/6/main">
                        <a:xfrm flipH="1" flipV="1">
                          <a:off x="0" y="0"/>
                          <a:ext cx="237067" cy="133350"/>
                        </a:xfrm>
                        <a:prstGeom prst="rect">
                          <a:avLst/>
                        </a:prstGeom>
                        <a:ln w="3175">
                          <a:solidFill>
                            <a:prstClr val="ltGray"/>
                          </a:solidFill>
                        </a:ln>
                      </p166:spPr>
                    </pslz:zmPr>
                  </pslz:sldZmObj>
                </pslz:sldZm>
              </a:graphicData>
            </a:graphic>
          </p:graphicFrame>
        </mc:Choice>
        <mc:Fallback xmlns="">
          <p:pic>
            <p:nvPicPr>
              <p:cNvPr id="9" name="Slide Zoom 8">
                <a:hlinkClick r:id="rId8" action="ppaction://hlinksldjump"/>
                <a:extLst>
                  <a:ext uri="{FF2B5EF4-FFF2-40B4-BE49-F238E27FC236}">
                    <a16:creationId xmlns:a16="http://schemas.microsoft.com/office/drawing/2014/main" id="{04843AB4-C471-334C-964D-A6C72F0A9B24}"/>
                  </a:ext>
                </a:extLst>
              </p:cNvPr>
              <p:cNvPicPr>
                <a:picLocks noGrp="1" noRot="1" noChangeAspect="1" noMove="1" noResize="1" noEditPoints="1" noAdjustHandles="1" noChangeArrowheads="1" noChangeShapeType="1"/>
              </p:cNvPicPr>
              <p:nvPr/>
            </p:nvPicPr>
            <p:blipFill>
              <a:blip r:embed="rId11"/>
              <a:stretch>
                <a:fillRect/>
              </a:stretch>
            </p:blipFill>
            <p:spPr>
              <a:xfrm flipH="1" flipV="1">
                <a:off x="5977466" y="-31749"/>
                <a:ext cx="237067" cy="13335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3" name="Slide Zoom 12">
                <a:extLst>
                  <a:ext uri="{FF2B5EF4-FFF2-40B4-BE49-F238E27FC236}">
                    <a16:creationId xmlns:a16="http://schemas.microsoft.com/office/drawing/2014/main" id="{ECE78932-EF32-ED40-9A01-43CB2E2EA657}"/>
                  </a:ext>
                </a:extLst>
              </p:cNvPr>
              <p:cNvGraphicFramePr>
                <a:graphicFrameLocks noChangeAspect="1"/>
              </p:cNvGraphicFramePr>
              <p:nvPr>
                <p:extLst>
                  <p:ext uri="{D42A27DB-BD31-4B8C-83A1-F6EECF244321}">
                    <p14:modId xmlns:p14="http://schemas.microsoft.com/office/powerpoint/2010/main" val="4285600787"/>
                  </p:ext>
                </p:extLst>
              </p:nvPr>
            </p:nvGraphicFramePr>
            <p:xfrm flipH="1" flipV="1">
              <a:off x="12017189" y="-32607"/>
              <a:ext cx="238592" cy="134208"/>
            </p:xfrm>
            <a:graphic>
              <a:graphicData uri="http://schemas.microsoft.com/office/powerpoint/2016/slidezoom">
                <pslz:sldZm>
                  <pslz:sldZmObj sldId="404" cId="3826735042">
                    <pslz:zmPr id="{9DC0882F-903D-1E48-A280-7E10197F8883}" returnToParent="0" transitionDur="1000">
                      <p166:blipFill xmlns:p166="http://schemas.microsoft.com/office/powerpoint/2016/6/main">
                        <a:blip r:embed="rId12"/>
                        <a:stretch>
                          <a:fillRect/>
                        </a:stretch>
                      </p166:blipFill>
                      <p166:spPr xmlns:p166="http://schemas.microsoft.com/office/powerpoint/2016/6/main">
                        <a:xfrm flipH="1" flipV="1">
                          <a:off x="0" y="0"/>
                          <a:ext cx="238592" cy="134208"/>
                        </a:xfrm>
                        <a:prstGeom prst="rect">
                          <a:avLst/>
                        </a:prstGeom>
                        <a:ln w="3175">
                          <a:solidFill>
                            <a:prstClr val="ltGray"/>
                          </a:solidFill>
                        </a:ln>
                      </p166:spPr>
                    </pslz:zmPr>
                  </pslz:sldZmObj>
                </pslz:sldZm>
              </a:graphicData>
            </a:graphic>
          </p:graphicFrame>
        </mc:Choice>
        <mc:Fallback xmlns="">
          <p:pic>
            <p:nvPicPr>
              <p:cNvPr id="13" name="Slide Zoom 12">
                <a:hlinkClick r:id="rId13" action="ppaction://hlinksldjump"/>
                <a:extLst>
                  <a:ext uri="{FF2B5EF4-FFF2-40B4-BE49-F238E27FC236}">
                    <a16:creationId xmlns:a16="http://schemas.microsoft.com/office/drawing/2014/main" id="{ECE78932-EF32-ED40-9A01-43CB2E2EA657}"/>
                  </a:ext>
                </a:extLst>
              </p:cNvPr>
              <p:cNvPicPr>
                <a:picLocks noGrp="1" noRot="1" noChangeAspect="1" noMove="1" noResize="1" noEditPoints="1" noAdjustHandles="1" noChangeArrowheads="1" noChangeShapeType="1"/>
              </p:cNvPicPr>
              <p:nvPr/>
            </p:nvPicPr>
            <p:blipFill>
              <a:blip r:embed="rId14"/>
              <a:stretch>
                <a:fillRect/>
              </a:stretch>
            </p:blipFill>
            <p:spPr>
              <a:xfrm flipH="1" flipV="1">
                <a:off x="12017189" y="-32607"/>
                <a:ext cx="238592" cy="134208"/>
              </a:xfrm>
              <a:prstGeom prst="rect">
                <a:avLst/>
              </a:prstGeom>
              <a:ln w="3175">
                <a:solidFill>
                  <a:prstClr val="ltGray"/>
                </a:solidFill>
              </a:ln>
            </p:spPr>
          </p:pic>
        </mc:Fallback>
      </mc:AlternateContent>
    </p:spTree>
    <p:extLst>
      <p:ext uri="{BB962C8B-B14F-4D97-AF65-F5344CB8AC3E}">
        <p14:creationId xmlns:p14="http://schemas.microsoft.com/office/powerpoint/2010/main" val="1414259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Analytical procedure</a:t>
            </a:r>
          </a:p>
        </p:txBody>
      </p:sp>
      <p:sp>
        <p:nvSpPr>
          <p:cNvPr id="4" name="Content Placeholder 2"/>
          <p:cNvSpPr>
            <a:spLocks noGrp="1"/>
          </p:cNvSpPr>
          <p:nvPr>
            <p:ph idx="1"/>
          </p:nvPr>
        </p:nvSpPr>
        <p:spPr/>
        <p:txBody>
          <a:bodyPr>
            <a:normAutofit/>
          </a:bodyPr>
          <a:lstStyle/>
          <a:p>
            <a:r>
              <a:rPr lang="en-US" sz="2400" dirty="0"/>
              <a:t>Centered predictors within a person’s mean </a:t>
            </a:r>
            <a:r>
              <a:rPr lang="en-US" sz="1600" dirty="0">
                <a:solidFill>
                  <a:schemeClr val="bg1">
                    <a:lumMod val="65000"/>
                  </a:schemeClr>
                </a:solidFill>
              </a:rPr>
              <a:t>(Enders &amp; </a:t>
            </a:r>
            <a:r>
              <a:rPr lang="en-US" sz="1600" dirty="0" err="1">
                <a:solidFill>
                  <a:schemeClr val="bg1">
                    <a:lumMod val="65000"/>
                  </a:schemeClr>
                </a:solidFill>
              </a:rPr>
              <a:t>Tofighi</a:t>
            </a:r>
            <a:r>
              <a:rPr lang="en-US" sz="1600" dirty="0">
                <a:solidFill>
                  <a:schemeClr val="bg1">
                    <a:lumMod val="65000"/>
                  </a:schemeClr>
                </a:solidFill>
              </a:rPr>
              <a:t>, 2007)</a:t>
            </a:r>
            <a:br>
              <a:rPr lang="en-US" sz="2000" dirty="0">
                <a:solidFill>
                  <a:schemeClr val="bg2">
                    <a:lumMod val="75000"/>
                  </a:schemeClr>
                </a:solidFill>
              </a:rPr>
            </a:br>
            <a:r>
              <a:rPr lang="en-US" sz="2400" dirty="0"/>
              <a:t> </a:t>
            </a:r>
          </a:p>
          <a:p>
            <a:r>
              <a:rPr lang="en-US" sz="2400" dirty="0"/>
              <a:t>Random coefficient modeling in R </a:t>
            </a:r>
            <a:r>
              <a:rPr lang="en-US" sz="1600" dirty="0">
                <a:solidFill>
                  <a:schemeClr val="bg1">
                    <a:lumMod val="65000"/>
                  </a:schemeClr>
                </a:solidFill>
              </a:rPr>
              <a:t>(Pinheiro &amp; Bates, 2000) </a:t>
            </a:r>
            <a:br>
              <a:rPr lang="en-US" sz="2400" dirty="0">
                <a:solidFill>
                  <a:schemeClr val="bg1">
                    <a:lumMod val="75000"/>
                  </a:schemeClr>
                </a:solidFill>
              </a:rPr>
            </a:br>
            <a:endParaRPr lang="en-US" sz="2400" dirty="0">
              <a:solidFill>
                <a:schemeClr val="bg1">
                  <a:lumMod val="75000"/>
                </a:schemeClr>
              </a:solidFill>
            </a:endParaRPr>
          </a:p>
          <a:p>
            <a:r>
              <a:rPr lang="en-US" sz="2400" dirty="0"/>
              <a:t>Monte Carlo simulation for conditional-indirect effect </a:t>
            </a:r>
            <a:r>
              <a:rPr lang="en-US" sz="1600" dirty="0">
                <a:solidFill>
                  <a:schemeClr val="bg1">
                    <a:lumMod val="65000"/>
                  </a:schemeClr>
                </a:solidFill>
              </a:rPr>
              <a:t>(</a:t>
            </a:r>
            <a:r>
              <a:rPr lang="en-US" sz="1600" dirty="0" err="1">
                <a:solidFill>
                  <a:schemeClr val="bg1">
                    <a:lumMod val="65000"/>
                  </a:schemeClr>
                </a:solidFill>
              </a:rPr>
              <a:t>Tofighi</a:t>
            </a:r>
            <a:r>
              <a:rPr lang="en-US" sz="1600" dirty="0">
                <a:solidFill>
                  <a:schemeClr val="bg1">
                    <a:lumMod val="65000"/>
                  </a:schemeClr>
                </a:solidFill>
              </a:rPr>
              <a:t> &amp; MacKinnon, 2016)</a:t>
            </a:r>
            <a:r>
              <a:rPr lang="en-US" sz="2000" dirty="0">
                <a:solidFill>
                  <a:schemeClr val="bg1">
                    <a:lumMod val="65000"/>
                  </a:schemeClr>
                </a:solidFill>
              </a:rPr>
              <a:t> </a:t>
            </a:r>
            <a:br>
              <a:rPr lang="en-US" sz="2400" dirty="0">
                <a:solidFill>
                  <a:schemeClr val="bg2">
                    <a:lumMod val="75000"/>
                  </a:schemeClr>
                </a:solidFill>
              </a:rPr>
            </a:br>
            <a:endParaRPr lang="en-US" sz="2400" dirty="0">
              <a:solidFill>
                <a:schemeClr val="bg2">
                  <a:lumMod val="75000"/>
                </a:schemeClr>
              </a:solidFill>
            </a:endParaRPr>
          </a:p>
          <a:p>
            <a:r>
              <a:rPr lang="en-US" sz="2400" dirty="0"/>
              <a:t>Confirmatory factor analyses in </a:t>
            </a:r>
            <a:r>
              <a:rPr lang="en-US" sz="2400" dirty="0" err="1"/>
              <a:t>Lavaan</a:t>
            </a:r>
            <a:r>
              <a:rPr lang="en-US" sz="2400" dirty="0"/>
              <a:t> </a:t>
            </a:r>
          </a:p>
          <a:p>
            <a:pPr lvl="1"/>
            <a:r>
              <a:rPr lang="en-US" sz="2400" dirty="0"/>
              <a:t>Supporting for a four-factor model</a:t>
            </a:r>
          </a:p>
        </p:txBody>
      </p:sp>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E123731D-6059-384F-8336-3892D0BCF6F7}"/>
                  </a:ext>
                </a:extLst>
              </p:cNvPr>
              <p:cNvGraphicFramePr>
                <a:graphicFrameLocks noChangeAspect="1"/>
              </p:cNvGraphicFramePr>
              <p:nvPr>
                <p:extLst>
                  <p:ext uri="{D42A27DB-BD31-4B8C-83A1-F6EECF244321}">
                    <p14:modId xmlns:p14="http://schemas.microsoft.com/office/powerpoint/2010/main" val="2988590568"/>
                  </p:ext>
                </p:extLst>
              </p:nvPr>
            </p:nvGraphicFramePr>
            <p:xfrm flipH="1" flipV="1">
              <a:off x="11887199" y="-28576"/>
              <a:ext cx="304800" cy="171450"/>
            </p:xfrm>
            <a:graphic>
              <a:graphicData uri="http://schemas.microsoft.com/office/powerpoint/2016/slidezoom">
                <pslz:sldZm>
                  <pslz:sldZmObj sldId="348" cId="3425080056">
                    <pslz:zmPr id="{CBE1F3CB-CBA5-6D43-8703-8A699963D1F7}" returnToParent="0" transitionDur="1000">
                      <p166:blipFill xmlns:p166="http://schemas.microsoft.com/office/powerpoint/2016/6/main">
                        <a:blip r:embed="rId3"/>
                        <a:stretch>
                          <a:fillRect/>
                        </a:stretch>
                      </p166:blipFill>
                      <p166:spPr xmlns:p166="http://schemas.microsoft.com/office/powerpoint/2016/6/main">
                        <a:xfrm flipH="1" flipV="1">
                          <a:off x="0" y="0"/>
                          <a:ext cx="304800" cy="171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166:spPr>
                    </pslz:zmPr>
                  </pslz:sldZmObj>
                </pslz:sldZm>
              </a:graphicData>
            </a:graphic>
          </p:graphicFrame>
        </mc:Choice>
        <mc:Fallback xmlns="">
          <p:pic>
            <p:nvPicPr>
              <p:cNvPr id="5" name="Slide Zoom 4">
                <a:hlinkClick r:id="rId4" action="ppaction://hlinksldjump"/>
                <a:extLst>
                  <a:ext uri="{FF2B5EF4-FFF2-40B4-BE49-F238E27FC236}">
                    <a16:creationId xmlns:a16="http://schemas.microsoft.com/office/drawing/2014/main" id="{E123731D-6059-384F-8336-3892D0BCF6F7}"/>
                  </a:ext>
                </a:extLst>
              </p:cNvPr>
              <p:cNvPicPr>
                <a:picLocks noGrp="1" noRot="1" noChangeAspect="1" noMove="1" noResize="1" noEditPoints="1" noAdjustHandles="1" noChangeArrowheads="1" noChangeShapeType="1"/>
              </p:cNvPicPr>
              <p:nvPr/>
            </p:nvPicPr>
            <p:blipFill>
              <a:blip r:embed="rId5"/>
              <a:stretch>
                <a:fillRect/>
              </a:stretch>
            </p:blipFill>
            <p:spPr>
              <a:xfrm flipH="1" flipV="1">
                <a:off x="11887199" y="-28576"/>
                <a:ext cx="304800" cy="171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mc:Fallback>
      </mc:AlternateContent>
      <mc:AlternateContent xmlns:mc="http://schemas.openxmlformats.org/markup-compatibility/2006" xmlns:pslz="http://schemas.microsoft.com/office/powerpoint/2016/slidezoom">
        <mc:Choice Requires="pslz">
          <p:graphicFrame>
            <p:nvGraphicFramePr>
              <p:cNvPr id="6" name="Slide Zoom 5">
                <a:extLst>
                  <a:ext uri="{FF2B5EF4-FFF2-40B4-BE49-F238E27FC236}">
                    <a16:creationId xmlns:a16="http://schemas.microsoft.com/office/drawing/2014/main" id="{7A8AA7D9-AB8F-2E45-98D2-535116FCB089}"/>
                  </a:ext>
                </a:extLst>
              </p:cNvPr>
              <p:cNvGraphicFramePr>
                <a:graphicFrameLocks noChangeAspect="1"/>
              </p:cNvGraphicFramePr>
              <p:nvPr>
                <p:extLst>
                  <p:ext uri="{D42A27DB-BD31-4B8C-83A1-F6EECF244321}">
                    <p14:modId xmlns:p14="http://schemas.microsoft.com/office/powerpoint/2010/main" val="3196033849"/>
                  </p:ext>
                </p:extLst>
              </p:nvPr>
            </p:nvGraphicFramePr>
            <p:xfrm flipH="1" flipV="1">
              <a:off x="6096000" y="-46099"/>
              <a:ext cx="304800" cy="171450"/>
            </p:xfrm>
            <a:graphic>
              <a:graphicData uri="http://schemas.microsoft.com/office/powerpoint/2016/slidezoom">
                <pslz:sldZm>
                  <pslz:sldZmObj sldId="343" cId="217546209">
                    <pslz:zmPr id="{C14E6B6F-C7BB-2048-AE00-A15FD127F0A0}" returnToParent="0" transitionDur="1000">
                      <p166:blipFill xmlns:p166="http://schemas.microsoft.com/office/powerpoint/2016/6/main">
                        <a:blip r:embed="rId6"/>
                        <a:stretch>
                          <a:fillRect/>
                        </a:stretch>
                      </p166:blipFill>
                      <p166:spPr xmlns:p166="http://schemas.microsoft.com/office/powerpoint/2016/6/main">
                        <a:xfrm flipH="1" flipV="1">
                          <a:off x="0" y="0"/>
                          <a:ext cx="304800" cy="171450"/>
                        </a:xfrm>
                        <a:prstGeom prst="rect">
                          <a:avLst/>
                        </a:prstGeom>
                        <a:ln w="3175">
                          <a:solidFill>
                            <a:prstClr val="ltGray"/>
                          </a:solidFill>
                        </a:ln>
                      </p166:spPr>
                    </pslz:zmPr>
                  </pslz:sldZmObj>
                </pslz:sldZm>
              </a:graphicData>
            </a:graphic>
          </p:graphicFrame>
        </mc:Choice>
        <mc:Fallback xmlns="">
          <p:pic>
            <p:nvPicPr>
              <p:cNvPr id="6" name="Slide Zoom 5">
                <a:hlinkClick r:id="rId7" action="ppaction://hlinksldjump"/>
                <a:extLst>
                  <a:ext uri="{FF2B5EF4-FFF2-40B4-BE49-F238E27FC236}">
                    <a16:creationId xmlns:a16="http://schemas.microsoft.com/office/drawing/2014/main" id="{7A8AA7D9-AB8F-2E45-98D2-535116FCB089}"/>
                  </a:ext>
                </a:extLst>
              </p:cNvPr>
              <p:cNvPicPr>
                <a:picLocks noGrp="1" noRot="1" noChangeAspect="1" noMove="1" noResize="1" noEditPoints="1" noAdjustHandles="1" noChangeArrowheads="1" noChangeShapeType="1"/>
              </p:cNvPicPr>
              <p:nvPr/>
            </p:nvPicPr>
            <p:blipFill>
              <a:blip r:embed="rId8"/>
              <a:stretch>
                <a:fillRect/>
              </a:stretch>
            </p:blipFill>
            <p:spPr>
              <a:xfrm flipH="1" flipV="1">
                <a:off x="6096000" y="-46099"/>
                <a:ext cx="304800" cy="171450"/>
              </a:xfrm>
              <a:prstGeom prst="rect">
                <a:avLst/>
              </a:prstGeom>
              <a:ln w="3175">
                <a:solidFill>
                  <a:prstClr val="ltGray"/>
                </a:solidFill>
              </a:ln>
            </p:spPr>
          </p:pic>
        </mc:Fallback>
      </mc:AlternateContent>
      <p:pic>
        <p:nvPicPr>
          <p:cNvPr id="3" name="Picture 2">
            <a:extLst>
              <a:ext uri="{FF2B5EF4-FFF2-40B4-BE49-F238E27FC236}">
                <a16:creationId xmlns:a16="http://schemas.microsoft.com/office/drawing/2014/main" id="{DF3D0D4B-ECC8-0F43-B821-6D58973652BE}"/>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183090" y="4084781"/>
            <a:ext cx="2008909" cy="2008909"/>
          </a:xfrm>
          <a:prstGeom prst="rect">
            <a:avLst/>
          </a:prstGeom>
        </p:spPr>
      </p:pic>
      <p:sp>
        <p:nvSpPr>
          <p:cNvPr id="9" name="Slide Number Placeholder 8">
            <a:extLst>
              <a:ext uri="{FF2B5EF4-FFF2-40B4-BE49-F238E27FC236}">
                <a16:creationId xmlns:a16="http://schemas.microsoft.com/office/drawing/2014/main" id="{736C0E32-3E5B-9648-96D1-1D9AA83DA164}"/>
              </a:ext>
            </a:extLst>
          </p:cNvPr>
          <p:cNvSpPr>
            <a:spLocks noGrp="1"/>
          </p:cNvSpPr>
          <p:nvPr>
            <p:ph type="sldNum" sz="quarter" idx="12"/>
          </p:nvPr>
        </p:nvSpPr>
        <p:spPr/>
        <p:txBody>
          <a:bodyPr/>
          <a:lstStyle/>
          <a:p>
            <a:fld id="{C68DACDF-E1A9-A04C-A5FF-FC2443684BF5}" type="slidenum">
              <a:rPr lang="en-US" sz="2000" smtClean="0">
                <a:solidFill>
                  <a:schemeClr val="bg1"/>
                </a:solidFill>
              </a:rPr>
              <a:pPr/>
              <a:t>25</a:t>
            </a:fld>
            <a:endParaRPr lang="en-US" sz="2000">
              <a:solidFill>
                <a:schemeClr val="bg1"/>
              </a:solidFill>
            </a:endParaRPr>
          </a:p>
        </p:txBody>
      </p:sp>
      <mc:AlternateContent xmlns:mc="http://schemas.openxmlformats.org/markup-compatibility/2006" xmlns:pslz="http://schemas.microsoft.com/office/powerpoint/2016/slidezoom">
        <mc:Choice Requires="pslz">
          <p:graphicFrame>
            <p:nvGraphicFramePr>
              <p:cNvPr id="8" name="Slide Zoom 7">
                <a:extLst>
                  <a:ext uri="{FF2B5EF4-FFF2-40B4-BE49-F238E27FC236}">
                    <a16:creationId xmlns:a16="http://schemas.microsoft.com/office/drawing/2014/main" id="{0E46E5F8-4CD3-294A-965B-C787E7ADEAF1}"/>
                  </a:ext>
                </a:extLst>
              </p:cNvPr>
              <p:cNvGraphicFramePr>
                <a:graphicFrameLocks noChangeAspect="1"/>
              </p:cNvGraphicFramePr>
              <p:nvPr/>
            </p:nvGraphicFramePr>
            <p:xfrm flipH="1" flipV="1">
              <a:off x="2537" y="-32607"/>
              <a:ext cx="280814" cy="157958"/>
            </p:xfrm>
            <a:graphic>
              <a:graphicData uri="http://schemas.microsoft.com/office/powerpoint/2016/slidezoom">
                <pslz:sldZm>
                  <pslz:sldZmObj sldId="341" cId="1034012106">
                    <pslz:zmPr id="{8A0CA158-C8E6-9B4C-93FC-975E971C4B54}" returnToParent="0" transitionDur="1000">
                      <p166:blipFill xmlns:p166="http://schemas.microsoft.com/office/powerpoint/2016/6/main">
                        <a:blip r:embed="rId10"/>
                        <a:stretch>
                          <a:fillRect/>
                        </a:stretch>
                      </p166:blipFill>
                      <p166:spPr xmlns:p166="http://schemas.microsoft.com/office/powerpoint/2016/6/main">
                        <a:xfrm flipH="1" flipV="1">
                          <a:off x="0" y="0"/>
                          <a:ext cx="280814" cy="157958"/>
                        </a:xfrm>
                        <a:prstGeom prst="rect">
                          <a:avLst/>
                        </a:prstGeom>
                        <a:ln w="3175">
                          <a:solidFill>
                            <a:prstClr val="ltGray"/>
                          </a:solidFill>
                        </a:ln>
                      </p166:spPr>
                    </pslz:zmPr>
                  </pslz:sldZmObj>
                </pslz:sldZm>
              </a:graphicData>
            </a:graphic>
          </p:graphicFrame>
        </mc:Choice>
        <mc:Fallback xmlns="">
          <p:pic>
            <p:nvPicPr>
              <p:cNvPr id="8" name="Slide Zoom 7">
                <a:hlinkClick r:id="rId11" action="ppaction://hlinksldjump"/>
                <a:extLst>
                  <a:ext uri="{FF2B5EF4-FFF2-40B4-BE49-F238E27FC236}">
                    <a16:creationId xmlns:a16="http://schemas.microsoft.com/office/drawing/2014/main" id="{0E46E5F8-4CD3-294A-965B-C787E7ADEAF1}"/>
                  </a:ext>
                </a:extLst>
              </p:cNvPr>
              <p:cNvPicPr>
                <a:picLocks noGrp="1" noRot="1" noChangeAspect="1" noMove="1" noResize="1" noEditPoints="1" noAdjustHandles="1" noChangeArrowheads="1" noChangeShapeType="1"/>
              </p:cNvPicPr>
              <p:nvPr/>
            </p:nvPicPr>
            <p:blipFill>
              <a:blip r:embed="rId12"/>
              <a:stretch>
                <a:fillRect/>
              </a:stretch>
            </p:blipFill>
            <p:spPr>
              <a:xfrm flipH="1" flipV="1">
                <a:off x="2537" y="-32607"/>
                <a:ext cx="280814" cy="157958"/>
              </a:xfrm>
              <a:prstGeom prst="rect">
                <a:avLst/>
              </a:prstGeom>
              <a:ln w="3175">
                <a:solidFill>
                  <a:prstClr val="ltGray"/>
                </a:solidFill>
              </a:ln>
            </p:spPr>
          </p:pic>
        </mc:Fallback>
      </mc:AlternateContent>
    </p:spTree>
    <p:extLst>
      <p:ext uri="{BB962C8B-B14F-4D97-AF65-F5344CB8AC3E}">
        <p14:creationId xmlns:p14="http://schemas.microsoft.com/office/powerpoint/2010/main" val="3346972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Test of hypotheses </a:t>
            </a:r>
            <a:r>
              <a:rPr lang="en-US" i="1" dirty="0">
                <a:solidFill>
                  <a:schemeClr val="bg2">
                    <a:lumMod val="75000"/>
                  </a:schemeClr>
                </a:solidFill>
              </a:rPr>
              <a:t>(H1 &amp; H2)</a:t>
            </a:r>
          </a:p>
        </p:txBody>
      </p:sp>
      <p:sp>
        <p:nvSpPr>
          <p:cNvPr id="5" name="Rectangle 4"/>
          <p:cNvSpPr/>
          <p:nvPr/>
        </p:nvSpPr>
        <p:spPr>
          <a:xfrm>
            <a:off x="2237740" y="3856282"/>
            <a:ext cx="1263650" cy="718820"/>
          </a:xfrm>
          <a:prstGeom prst="rect">
            <a:avLst/>
          </a:prstGeom>
          <a:ln>
            <a:solidFill>
              <a:srgbClr val="008542"/>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2400" dirty="0">
                <a:effectLst/>
                <a:ea typeface="Times New Roman" panose="02020603050405020304" pitchFamily="18" charset="0"/>
              </a:rPr>
              <a:t>REM sleep</a:t>
            </a:r>
          </a:p>
        </p:txBody>
      </p:sp>
      <p:sp>
        <p:nvSpPr>
          <p:cNvPr id="7" name="Rectangle 6"/>
          <p:cNvSpPr/>
          <p:nvPr/>
        </p:nvSpPr>
        <p:spPr>
          <a:xfrm>
            <a:off x="8691611" y="3849139"/>
            <a:ext cx="1263650" cy="718820"/>
          </a:xfrm>
          <a:prstGeom prst="rect">
            <a:avLst/>
          </a:prstGeom>
          <a:ln>
            <a:solidFill>
              <a:srgbClr val="008542"/>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2400" dirty="0">
                <a:ea typeface="Times New Roman" panose="02020603050405020304" pitchFamily="18" charset="0"/>
              </a:rPr>
              <a:t>Job </a:t>
            </a:r>
            <a:r>
              <a:rPr lang="en-US" sz="2400" dirty="0">
                <a:effectLst/>
                <a:ea typeface="Times New Roman" panose="02020603050405020304" pitchFamily="18" charset="0"/>
              </a:rPr>
              <a:t>burnout</a:t>
            </a:r>
          </a:p>
        </p:txBody>
      </p:sp>
      <p:sp>
        <p:nvSpPr>
          <p:cNvPr id="8" name="Rectangle 7"/>
          <p:cNvSpPr/>
          <p:nvPr/>
        </p:nvSpPr>
        <p:spPr>
          <a:xfrm>
            <a:off x="5464175" y="3856917"/>
            <a:ext cx="1263650" cy="718820"/>
          </a:xfrm>
          <a:prstGeom prst="rect">
            <a:avLst/>
          </a:prstGeom>
          <a:ln>
            <a:solidFill>
              <a:srgbClr val="008542"/>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2400" dirty="0">
                <a:effectLst/>
                <a:ea typeface="Times New Roman" panose="02020603050405020304" pitchFamily="18" charset="0"/>
              </a:rPr>
              <a:t>State recovery</a:t>
            </a:r>
          </a:p>
        </p:txBody>
      </p:sp>
      <p:cxnSp>
        <p:nvCxnSpPr>
          <p:cNvPr id="10" name="Straight Arrow Connector 9"/>
          <p:cNvCxnSpPr/>
          <p:nvPr/>
        </p:nvCxnSpPr>
        <p:spPr>
          <a:xfrm>
            <a:off x="3503930" y="4210612"/>
            <a:ext cx="196088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p:cNvCxnSpPr/>
          <p:nvPr/>
        </p:nvCxnSpPr>
        <p:spPr>
          <a:xfrm>
            <a:off x="6730047" y="4208707"/>
            <a:ext cx="196088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3474FBF1-9078-584C-86B2-D5FBC600B975}"/>
              </a:ext>
            </a:extLst>
          </p:cNvPr>
          <p:cNvSpPr txBox="1"/>
          <p:nvPr/>
        </p:nvSpPr>
        <p:spPr>
          <a:xfrm>
            <a:off x="7430619" y="4390436"/>
            <a:ext cx="835485" cy="400110"/>
          </a:xfrm>
          <a:prstGeom prst="rect">
            <a:avLst/>
          </a:prstGeom>
          <a:noFill/>
        </p:spPr>
        <p:txBody>
          <a:bodyPr wrap="none" rtlCol="0">
            <a:spAutoFit/>
          </a:bodyPr>
          <a:lstStyle/>
          <a:p>
            <a:r>
              <a:rPr lang="en-US" sz="2000" b="1" dirty="0"/>
              <a:t>-.16 * </a:t>
            </a:r>
          </a:p>
        </p:txBody>
      </p:sp>
      <mc:AlternateContent xmlns:mc="http://schemas.openxmlformats.org/markup-compatibility/2006" xmlns:pslz="http://schemas.microsoft.com/office/powerpoint/2016/slidezoom">
        <mc:Choice Requires="pslz">
          <p:graphicFrame>
            <p:nvGraphicFramePr>
              <p:cNvPr id="11" name="Slide Zoom 10">
                <a:extLst>
                  <a:ext uri="{FF2B5EF4-FFF2-40B4-BE49-F238E27FC236}">
                    <a16:creationId xmlns:a16="http://schemas.microsoft.com/office/drawing/2014/main" id="{CA9F1752-B977-1140-A9E2-914E7B276064}"/>
                  </a:ext>
                </a:extLst>
              </p:cNvPr>
              <p:cNvGraphicFramePr>
                <a:graphicFrameLocks noChangeAspect="1"/>
              </p:cNvGraphicFramePr>
              <p:nvPr>
                <p:extLst>
                  <p:ext uri="{D42A27DB-BD31-4B8C-83A1-F6EECF244321}">
                    <p14:modId xmlns:p14="http://schemas.microsoft.com/office/powerpoint/2010/main" val="3006412878"/>
                  </p:ext>
                </p:extLst>
              </p:nvPr>
            </p:nvGraphicFramePr>
            <p:xfrm flipH="1" flipV="1">
              <a:off x="11874498" y="-53244"/>
              <a:ext cx="317502" cy="178595"/>
            </p:xfrm>
            <a:graphic>
              <a:graphicData uri="http://schemas.microsoft.com/office/powerpoint/2016/slidezoom">
                <pslz:sldZm>
                  <pslz:sldZmObj sldId="342" cId="3727021678">
                    <pslz:zmPr id="{5C8DB704-5F4D-794F-9000-B3D7AC997AF6}" returnToParent="0" transitionDur="1000">
                      <p166:blipFill xmlns:p166="http://schemas.microsoft.com/office/powerpoint/2016/6/main">
                        <a:blip r:embed="rId3"/>
                        <a:stretch>
                          <a:fillRect/>
                        </a:stretch>
                      </p166:blipFill>
                      <p166:spPr xmlns:p166="http://schemas.microsoft.com/office/powerpoint/2016/6/main">
                        <a:xfrm flipH="1" flipV="1">
                          <a:off x="0" y="0"/>
                          <a:ext cx="317502" cy="178595"/>
                        </a:xfrm>
                        <a:prstGeom prst="rect">
                          <a:avLst/>
                        </a:prstGeom>
                        <a:ln w="3175">
                          <a:solidFill>
                            <a:prstClr val="ltGray"/>
                          </a:solidFill>
                        </a:ln>
                      </p166:spPr>
                    </pslz:zmPr>
                  </pslz:sldZmObj>
                </pslz:sldZm>
              </a:graphicData>
            </a:graphic>
          </p:graphicFrame>
        </mc:Choice>
        <mc:Fallback xmlns="">
          <p:pic>
            <p:nvPicPr>
              <p:cNvPr id="11" name="Slide Zoom 10">
                <a:hlinkClick r:id="rId4" action="ppaction://hlinksldjump"/>
                <a:extLst>
                  <a:ext uri="{FF2B5EF4-FFF2-40B4-BE49-F238E27FC236}">
                    <a16:creationId xmlns:a16="http://schemas.microsoft.com/office/drawing/2014/main" id="{CA9F1752-B977-1140-A9E2-914E7B276064}"/>
                  </a:ext>
                </a:extLst>
              </p:cNvPr>
              <p:cNvPicPr>
                <a:picLocks noGrp="1" noRot="1" noChangeAspect="1" noMove="1" noResize="1" noEditPoints="1" noAdjustHandles="1" noChangeArrowheads="1" noChangeShapeType="1"/>
              </p:cNvPicPr>
              <p:nvPr/>
            </p:nvPicPr>
            <p:blipFill>
              <a:blip r:embed="rId5"/>
              <a:stretch>
                <a:fillRect/>
              </a:stretch>
            </p:blipFill>
            <p:spPr>
              <a:xfrm flipH="1" flipV="1">
                <a:off x="11874498" y="-53244"/>
                <a:ext cx="317502" cy="178595"/>
              </a:xfrm>
              <a:prstGeom prst="rect">
                <a:avLst/>
              </a:prstGeom>
              <a:ln w="3175">
                <a:solidFill>
                  <a:prstClr val="ltGray"/>
                </a:solidFill>
              </a:ln>
            </p:spPr>
          </p:pic>
        </mc:Fallback>
      </mc:AlternateContent>
      <p:sp>
        <p:nvSpPr>
          <p:cNvPr id="23" name="Slide Number Placeholder 22">
            <a:extLst>
              <a:ext uri="{FF2B5EF4-FFF2-40B4-BE49-F238E27FC236}">
                <a16:creationId xmlns:a16="http://schemas.microsoft.com/office/drawing/2014/main" id="{043AA614-D16E-2B4E-9D78-B974276DB642}"/>
              </a:ext>
            </a:extLst>
          </p:cNvPr>
          <p:cNvSpPr>
            <a:spLocks noGrp="1"/>
          </p:cNvSpPr>
          <p:nvPr>
            <p:ph type="sldNum" sz="quarter" idx="12"/>
          </p:nvPr>
        </p:nvSpPr>
        <p:spPr/>
        <p:txBody>
          <a:bodyPr/>
          <a:lstStyle/>
          <a:p>
            <a:fld id="{C68DACDF-E1A9-A04C-A5FF-FC2443684BF5}" type="slidenum">
              <a:rPr lang="en-US" sz="2000" smtClean="0">
                <a:solidFill>
                  <a:schemeClr val="bg1"/>
                </a:solidFill>
              </a:rPr>
              <a:pPr/>
              <a:t>26</a:t>
            </a:fld>
            <a:endParaRPr lang="en-US" sz="2000">
              <a:solidFill>
                <a:schemeClr val="bg1"/>
              </a:solidFill>
            </a:endParaRPr>
          </a:p>
        </p:txBody>
      </p:sp>
      <p:sp>
        <p:nvSpPr>
          <p:cNvPr id="21" name="Rectangle 20">
            <a:extLst>
              <a:ext uri="{FF2B5EF4-FFF2-40B4-BE49-F238E27FC236}">
                <a16:creationId xmlns:a16="http://schemas.microsoft.com/office/drawing/2014/main" id="{2ECBF030-6EA3-2744-892A-34030F8B40A5}"/>
              </a:ext>
            </a:extLst>
          </p:cNvPr>
          <p:cNvSpPr/>
          <p:nvPr/>
        </p:nvSpPr>
        <p:spPr>
          <a:xfrm>
            <a:off x="4403417" y="5181428"/>
            <a:ext cx="1263650" cy="718820"/>
          </a:xfrm>
          <a:prstGeom prst="rect">
            <a:avLst/>
          </a:prstGeom>
          <a:ln>
            <a:solidFill>
              <a:schemeClr val="bg2">
                <a:lumMod val="50000"/>
              </a:schemeClr>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600" dirty="0">
                <a:solidFill>
                  <a:schemeClr val="bg2">
                    <a:lumMod val="50000"/>
                  </a:schemeClr>
                </a:solidFill>
                <a:ea typeface="Times New Roman" panose="02020603050405020304" pitchFamily="18" charset="0"/>
              </a:rPr>
              <a:t>S</a:t>
            </a:r>
            <a:r>
              <a:rPr lang="en-US" sz="1600" dirty="0">
                <a:solidFill>
                  <a:schemeClr val="bg2">
                    <a:lumMod val="50000"/>
                  </a:schemeClr>
                </a:solidFill>
                <a:effectLst/>
                <a:ea typeface="Times New Roman" panose="02020603050405020304" pitchFamily="18" charset="0"/>
              </a:rPr>
              <a:t>leep quantity</a:t>
            </a:r>
          </a:p>
        </p:txBody>
      </p:sp>
      <p:sp>
        <p:nvSpPr>
          <p:cNvPr id="22" name="Rectangle 21">
            <a:extLst>
              <a:ext uri="{FF2B5EF4-FFF2-40B4-BE49-F238E27FC236}">
                <a16:creationId xmlns:a16="http://schemas.microsoft.com/office/drawing/2014/main" id="{A073791A-8550-A84B-975B-550F02337812}"/>
              </a:ext>
            </a:extLst>
          </p:cNvPr>
          <p:cNvSpPr/>
          <p:nvPr/>
        </p:nvSpPr>
        <p:spPr>
          <a:xfrm>
            <a:off x="7095799" y="5181428"/>
            <a:ext cx="1263650" cy="718820"/>
          </a:xfrm>
          <a:prstGeom prst="rect">
            <a:avLst/>
          </a:prstGeom>
          <a:ln>
            <a:solidFill>
              <a:schemeClr val="bg2">
                <a:lumMod val="50000"/>
              </a:schemeClr>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600" dirty="0">
                <a:solidFill>
                  <a:schemeClr val="bg2">
                    <a:lumMod val="50000"/>
                  </a:schemeClr>
                </a:solidFill>
                <a:effectLst/>
                <a:ea typeface="Times New Roman" panose="02020603050405020304" pitchFamily="18" charset="0"/>
              </a:rPr>
              <a:t>Light NREM sleep</a:t>
            </a:r>
          </a:p>
        </p:txBody>
      </p:sp>
      <p:sp>
        <p:nvSpPr>
          <p:cNvPr id="24" name="Rectangle 23">
            <a:extLst>
              <a:ext uri="{FF2B5EF4-FFF2-40B4-BE49-F238E27FC236}">
                <a16:creationId xmlns:a16="http://schemas.microsoft.com/office/drawing/2014/main" id="{F3FC8754-A4A5-D747-A273-01DD2F88D5B2}"/>
              </a:ext>
            </a:extLst>
          </p:cNvPr>
          <p:cNvSpPr/>
          <p:nvPr/>
        </p:nvSpPr>
        <p:spPr>
          <a:xfrm>
            <a:off x="5747357" y="5181428"/>
            <a:ext cx="1263650" cy="718820"/>
          </a:xfrm>
          <a:prstGeom prst="rect">
            <a:avLst/>
          </a:prstGeom>
          <a:ln>
            <a:solidFill>
              <a:schemeClr val="bg2">
                <a:lumMod val="50000"/>
              </a:schemeClr>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600" dirty="0">
                <a:solidFill>
                  <a:schemeClr val="bg2">
                    <a:lumMod val="50000"/>
                  </a:schemeClr>
                </a:solidFill>
                <a:effectLst/>
                <a:ea typeface="Times New Roman" panose="02020603050405020304" pitchFamily="18" charset="0"/>
              </a:rPr>
              <a:t>Sleep quality</a:t>
            </a:r>
          </a:p>
        </p:txBody>
      </p:sp>
      <p:sp>
        <p:nvSpPr>
          <p:cNvPr id="25" name="Rectangle 24">
            <a:extLst>
              <a:ext uri="{FF2B5EF4-FFF2-40B4-BE49-F238E27FC236}">
                <a16:creationId xmlns:a16="http://schemas.microsoft.com/office/drawing/2014/main" id="{06F4A888-D246-514A-BD46-8AC8E9356585}"/>
              </a:ext>
            </a:extLst>
          </p:cNvPr>
          <p:cNvSpPr/>
          <p:nvPr/>
        </p:nvSpPr>
        <p:spPr>
          <a:xfrm>
            <a:off x="9786680" y="5197010"/>
            <a:ext cx="1263650" cy="718820"/>
          </a:xfrm>
          <a:prstGeom prst="rect">
            <a:avLst/>
          </a:prstGeom>
          <a:ln>
            <a:solidFill>
              <a:schemeClr val="bg2">
                <a:lumMod val="50000"/>
              </a:schemeClr>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600" dirty="0">
                <a:solidFill>
                  <a:schemeClr val="bg2">
                    <a:lumMod val="50000"/>
                  </a:schemeClr>
                </a:solidFill>
                <a:effectLst/>
                <a:ea typeface="Times New Roman" panose="02020603050405020304" pitchFamily="18" charset="0"/>
              </a:rPr>
              <a:t>State recovery </a:t>
            </a:r>
            <a:br>
              <a:rPr lang="en-US" sz="1600" dirty="0">
                <a:solidFill>
                  <a:schemeClr val="bg2">
                    <a:lumMod val="50000"/>
                  </a:schemeClr>
                </a:solidFill>
                <a:effectLst/>
                <a:ea typeface="Times New Roman" panose="02020603050405020304" pitchFamily="18" charset="0"/>
              </a:rPr>
            </a:br>
            <a:r>
              <a:rPr lang="en-US" sz="1600" dirty="0">
                <a:solidFill>
                  <a:schemeClr val="bg2">
                    <a:lumMod val="50000"/>
                  </a:schemeClr>
                </a:solidFill>
                <a:effectLst/>
                <a:ea typeface="Times New Roman" panose="02020603050405020304" pitchFamily="18" charset="0"/>
              </a:rPr>
              <a:t>(D-1)</a:t>
            </a:r>
          </a:p>
        </p:txBody>
      </p:sp>
      <p:sp>
        <p:nvSpPr>
          <p:cNvPr id="26" name="Rectangle 25">
            <a:extLst>
              <a:ext uri="{FF2B5EF4-FFF2-40B4-BE49-F238E27FC236}">
                <a16:creationId xmlns:a16="http://schemas.microsoft.com/office/drawing/2014/main" id="{34462708-BBAE-0040-B66C-5A46016C4F05}"/>
              </a:ext>
            </a:extLst>
          </p:cNvPr>
          <p:cNvSpPr/>
          <p:nvPr/>
        </p:nvSpPr>
        <p:spPr>
          <a:xfrm>
            <a:off x="8442740" y="5181428"/>
            <a:ext cx="1263650" cy="718820"/>
          </a:xfrm>
          <a:prstGeom prst="rect">
            <a:avLst/>
          </a:prstGeom>
          <a:ln>
            <a:solidFill>
              <a:schemeClr val="bg2">
                <a:lumMod val="50000"/>
              </a:schemeClr>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600" dirty="0">
                <a:solidFill>
                  <a:schemeClr val="bg2">
                    <a:lumMod val="50000"/>
                  </a:schemeClr>
                </a:solidFill>
                <a:effectLst/>
                <a:ea typeface="Times New Roman" panose="02020603050405020304" pitchFamily="18" charset="0"/>
              </a:rPr>
              <a:t>Deep NREM sleep</a:t>
            </a:r>
          </a:p>
        </p:txBody>
      </p:sp>
      <p:sp>
        <p:nvSpPr>
          <p:cNvPr id="4" name="TextBox 3">
            <a:extLst>
              <a:ext uri="{FF2B5EF4-FFF2-40B4-BE49-F238E27FC236}">
                <a16:creationId xmlns:a16="http://schemas.microsoft.com/office/drawing/2014/main" id="{459C6839-44A9-5F4E-8CFB-8E8211BA0A6C}"/>
              </a:ext>
            </a:extLst>
          </p:cNvPr>
          <p:cNvSpPr txBox="1"/>
          <p:nvPr/>
        </p:nvSpPr>
        <p:spPr>
          <a:xfrm>
            <a:off x="4195034" y="4367560"/>
            <a:ext cx="756938" cy="400110"/>
          </a:xfrm>
          <a:prstGeom prst="rect">
            <a:avLst/>
          </a:prstGeom>
          <a:noFill/>
        </p:spPr>
        <p:txBody>
          <a:bodyPr wrap="none" rtlCol="0">
            <a:spAutoFit/>
          </a:bodyPr>
          <a:lstStyle/>
          <a:p>
            <a:r>
              <a:rPr lang="en-US" sz="2000" b="1" dirty="0"/>
              <a:t>.23 * </a:t>
            </a:r>
          </a:p>
        </p:txBody>
      </p:sp>
      <p:sp>
        <p:nvSpPr>
          <p:cNvPr id="41" name="Rounded Rectangle 40">
            <a:extLst>
              <a:ext uri="{FF2B5EF4-FFF2-40B4-BE49-F238E27FC236}">
                <a16:creationId xmlns:a16="http://schemas.microsoft.com/office/drawing/2014/main" id="{BD3FAF1A-3FC8-8C48-8BC0-9B8692ADFB2E}"/>
              </a:ext>
            </a:extLst>
          </p:cNvPr>
          <p:cNvSpPr/>
          <p:nvPr/>
        </p:nvSpPr>
        <p:spPr>
          <a:xfrm>
            <a:off x="4278086" y="5040438"/>
            <a:ext cx="6922393" cy="958387"/>
          </a:xfrm>
          <a:prstGeom prst="roundRect">
            <a:avLst/>
          </a:prstGeom>
          <a:noFill/>
          <a:ln w="9525" cap="flat" cmpd="sng" algn="ctr">
            <a:solidFill>
              <a:schemeClr val="bg2">
                <a:lumMod val="5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cxnSp>
        <p:nvCxnSpPr>
          <p:cNvPr id="43" name="Straight Arrow Connector 42">
            <a:extLst>
              <a:ext uri="{FF2B5EF4-FFF2-40B4-BE49-F238E27FC236}">
                <a16:creationId xmlns:a16="http://schemas.microsoft.com/office/drawing/2014/main" id="{8F987A3F-1541-7744-9066-D4C495DB0F72}"/>
              </a:ext>
            </a:extLst>
          </p:cNvPr>
          <p:cNvCxnSpPr>
            <a:stCxn id="41" idx="0"/>
            <a:endCxn id="8" idx="2"/>
          </p:cNvCxnSpPr>
          <p:nvPr/>
        </p:nvCxnSpPr>
        <p:spPr>
          <a:xfrm flipH="1" flipV="1">
            <a:off x="6096000" y="4575737"/>
            <a:ext cx="1643283" cy="464701"/>
          </a:xfrm>
          <a:prstGeom prst="straightConnector1">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4" name="Straight Arrow Connector 43">
            <a:extLst>
              <a:ext uri="{FF2B5EF4-FFF2-40B4-BE49-F238E27FC236}">
                <a16:creationId xmlns:a16="http://schemas.microsoft.com/office/drawing/2014/main" id="{1721A908-7F19-4B4E-B1FE-A690B8591471}"/>
              </a:ext>
            </a:extLst>
          </p:cNvPr>
          <p:cNvCxnSpPr>
            <a:cxnSpLocks/>
            <a:stCxn id="41" idx="0"/>
            <a:endCxn id="7" idx="2"/>
          </p:cNvCxnSpPr>
          <p:nvPr/>
        </p:nvCxnSpPr>
        <p:spPr>
          <a:xfrm flipV="1">
            <a:off x="7739283" y="4567959"/>
            <a:ext cx="1584153" cy="472479"/>
          </a:xfrm>
          <a:prstGeom prst="straightConnector1">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 name="Straight Arrow Connector 11">
            <a:extLst>
              <a:ext uri="{FF2B5EF4-FFF2-40B4-BE49-F238E27FC236}">
                <a16:creationId xmlns:a16="http://schemas.microsoft.com/office/drawing/2014/main" id="{181EAFE3-D0B0-2649-A87C-AF7E3F543393}"/>
              </a:ext>
            </a:extLst>
          </p:cNvPr>
          <p:cNvCxnSpPr>
            <a:stCxn id="24" idx="0"/>
            <a:endCxn id="8" idx="2"/>
          </p:cNvCxnSpPr>
          <p:nvPr/>
        </p:nvCxnSpPr>
        <p:spPr>
          <a:xfrm flipH="1" flipV="1">
            <a:off x="6096000" y="4575737"/>
            <a:ext cx="283182" cy="605691"/>
          </a:xfrm>
          <a:prstGeom prst="straightConnector1">
            <a:avLst/>
          </a:prstGeom>
          <a:ln w="9525"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0" name="TextBox 29">
            <a:extLst>
              <a:ext uri="{FF2B5EF4-FFF2-40B4-BE49-F238E27FC236}">
                <a16:creationId xmlns:a16="http://schemas.microsoft.com/office/drawing/2014/main" id="{F8E5E2D6-E200-2B4E-AA1E-A10FE4AF6302}"/>
              </a:ext>
            </a:extLst>
          </p:cNvPr>
          <p:cNvSpPr txBox="1"/>
          <p:nvPr/>
        </p:nvSpPr>
        <p:spPr>
          <a:xfrm>
            <a:off x="5972133" y="4825810"/>
            <a:ext cx="530915" cy="276999"/>
          </a:xfrm>
          <a:prstGeom prst="rect">
            <a:avLst/>
          </a:prstGeom>
          <a:noFill/>
        </p:spPr>
        <p:txBody>
          <a:bodyPr wrap="none" rtlCol="0">
            <a:spAutoFit/>
          </a:bodyPr>
          <a:lstStyle/>
          <a:p>
            <a:r>
              <a:rPr lang="en-US" sz="1200" b="1" dirty="0">
                <a:solidFill>
                  <a:schemeClr val="bg1">
                    <a:lumMod val="65000"/>
                  </a:schemeClr>
                </a:solidFill>
              </a:rPr>
              <a:t>.13 * </a:t>
            </a:r>
          </a:p>
        </p:txBody>
      </p:sp>
      <mc:AlternateContent xmlns:mc="http://schemas.openxmlformats.org/markup-compatibility/2006" xmlns:pslz="http://schemas.microsoft.com/office/powerpoint/2016/slidezoom">
        <mc:Choice Requires="pslz">
          <p:graphicFrame>
            <p:nvGraphicFramePr>
              <p:cNvPr id="27" name="Slide Zoom 26">
                <a:extLst>
                  <a:ext uri="{FF2B5EF4-FFF2-40B4-BE49-F238E27FC236}">
                    <a16:creationId xmlns:a16="http://schemas.microsoft.com/office/drawing/2014/main" id="{5EFB4253-F4EC-6947-A32F-498533ED43B6}"/>
                  </a:ext>
                </a:extLst>
              </p:cNvPr>
              <p:cNvGraphicFramePr>
                <a:graphicFrameLocks noChangeAspect="1"/>
              </p:cNvGraphicFramePr>
              <p:nvPr/>
            </p:nvGraphicFramePr>
            <p:xfrm flipH="1" flipV="1">
              <a:off x="2537" y="-32607"/>
              <a:ext cx="280814" cy="157958"/>
            </p:xfrm>
            <a:graphic>
              <a:graphicData uri="http://schemas.microsoft.com/office/powerpoint/2016/slidezoom">
                <pslz:sldZm>
                  <pslz:sldZmObj sldId="341" cId="1034012106">
                    <pslz:zmPr id="{8A0CA158-C8E6-9B4C-93FC-975E971C4B54}" returnToParent="0" transitionDur="1000">
                      <p166:blipFill xmlns:p166="http://schemas.microsoft.com/office/powerpoint/2016/6/main">
                        <a:blip r:embed="rId6"/>
                        <a:stretch>
                          <a:fillRect/>
                        </a:stretch>
                      </p166:blipFill>
                      <p166:spPr xmlns:p166="http://schemas.microsoft.com/office/powerpoint/2016/6/main">
                        <a:xfrm flipH="1" flipV="1">
                          <a:off x="0" y="0"/>
                          <a:ext cx="280814" cy="157958"/>
                        </a:xfrm>
                        <a:prstGeom prst="rect">
                          <a:avLst/>
                        </a:prstGeom>
                        <a:ln w="3175">
                          <a:solidFill>
                            <a:prstClr val="ltGray"/>
                          </a:solidFill>
                        </a:ln>
                      </p166:spPr>
                    </pslz:zmPr>
                  </pslz:sldZmObj>
                </pslz:sldZm>
              </a:graphicData>
            </a:graphic>
          </p:graphicFrame>
        </mc:Choice>
        <mc:Fallback xmlns="">
          <p:pic>
            <p:nvPicPr>
              <p:cNvPr id="27" name="Slide Zoom 26">
                <a:hlinkClick r:id="rId7" action="ppaction://hlinksldjump"/>
                <a:extLst>
                  <a:ext uri="{FF2B5EF4-FFF2-40B4-BE49-F238E27FC236}">
                    <a16:creationId xmlns:a16="http://schemas.microsoft.com/office/drawing/2014/main" id="{5EFB4253-F4EC-6947-A32F-498533ED43B6}"/>
                  </a:ext>
                </a:extLst>
              </p:cNvPr>
              <p:cNvPicPr>
                <a:picLocks noGrp="1" noRot="1" noChangeAspect="1" noMove="1" noResize="1" noEditPoints="1" noAdjustHandles="1" noChangeArrowheads="1" noChangeShapeType="1"/>
              </p:cNvPicPr>
              <p:nvPr/>
            </p:nvPicPr>
            <p:blipFill>
              <a:blip r:embed="rId8"/>
              <a:stretch>
                <a:fillRect/>
              </a:stretch>
            </p:blipFill>
            <p:spPr>
              <a:xfrm flipH="1" flipV="1">
                <a:off x="2537" y="-32607"/>
                <a:ext cx="280814" cy="157958"/>
              </a:xfrm>
              <a:prstGeom prst="rect">
                <a:avLst/>
              </a:prstGeom>
              <a:ln w="3175">
                <a:solidFill>
                  <a:prstClr val="ltGray"/>
                </a:solidFill>
              </a:ln>
            </p:spPr>
          </p:pic>
        </mc:Fallback>
      </mc:AlternateContent>
    </p:spTree>
    <p:extLst>
      <p:ext uri="{BB962C8B-B14F-4D97-AF65-F5344CB8AC3E}">
        <p14:creationId xmlns:p14="http://schemas.microsoft.com/office/powerpoint/2010/main" val="156950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p:spPr>
        <p:txBody>
          <a:bodyPr/>
          <a:lstStyle/>
          <a:p>
            <a:r>
              <a:rPr lang="en-US" dirty="0"/>
              <a:t>Results: Indirect effect </a:t>
            </a:r>
            <a:r>
              <a:rPr lang="en-US" i="1" dirty="0">
                <a:solidFill>
                  <a:schemeClr val="bg2">
                    <a:lumMod val="75000"/>
                  </a:schemeClr>
                </a:solidFill>
              </a:rPr>
              <a:t>(H3)</a:t>
            </a:r>
          </a:p>
        </p:txBody>
      </p:sp>
      <p:graphicFrame>
        <p:nvGraphicFramePr>
          <p:cNvPr id="6" name="Table 5">
            <a:extLst>
              <a:ext uri="{FF2B5EF4-FFF2-40B4-BE49-F238E27FC236}">
                <a16:creationId xmlns:a16="http://schemas.microsoft.com/office/drawing/2014/main" id="{EA6C83A9-0E09-EE42-8F55-FFAF4F1B67FA}"/>
              </a:ext>
            </a:extLst>
          </p:cNvPr>
          <p:cNvGraphicFramePr>
            <a:graphicFrameLocks noGrp="1"/>
          </p:cNvGraphicFramePr>
          <p:nvPr>
            <p:extLst>
              <p:ext uri="{D42A27DB-BD31-4B8C-83A1-F6EECF244321}">
                <p14:modId xmlns:p14="http://schemas.microsoft.com/office/powerpoint/2010/main" val="4194783464"/>
              </p:ext>
            </p:extLst>
          </p:nvPr>
        </p:nvGraphicFramePr>
        <p:xfrm>
          <a:off x="838200" y="2042480"/>
          <a:ext cx="10378441" cy="1481662"/>
        </p:xfrm>
        <a:graphic>
          <a:graphicData uri="http://schemas.openxmlformats.org/drawingml/2006/table">
            <a:tbl>
              <a:tblPr>
                <a:tableStyleId>{EB9631B5-78F2-41C9-869B-9F39066F8104}</a:tableStyleId>
              </a:tblPr>
              <a:tblGrid>
                <a:gridCol w="1747008">
                  <a:extLst>
                    <a:ext uri="{9D8B030D-6E8A-4147-A177-3AD203B41FA5}">
                      <a16:colId xmlns:a16="http://schemas.microsoft.com/office/drawing/2014/main" val="3677971282"/>
                    </a:ext>
                  </a:extLst>
                </a:gridCol>
                <a:gridCol w="1747008">
                  <a:extLst>
                    <a:ext uri="{9D8B030D-6E8A-4147-A177-3AD203B41FA5}">
                      <a16:colId xmlns:a16="http://schemas.microsoft.com/office/drawing/2014/main" val="4063190047"/>
                    </a:ext>
                  </a:extLst>
                </a:gridCol>
                <a:gridCol w="1747008">
                  <a:extLst>
                    <a:ext uri="{9D8B030D-6E8A-4147-A177-3AD203B41FA5}">
                      <a16:colId xmlns:a16="http://schemas.microsoft.com/office/drawing/2014/main" val="2400594976"/>
                    </a:ext>
                  </a:extLst>
                </a:gridCol>
                <a:gridCol w="1747008">
                  <a:extLst>
                    <a:ext uri="{9D8B030D-6E8A-4147-A177-3AD203B41FA5}">
                      <a16:colId xmlns:a16="http://schemas.microsoft.com/office/drawing/2014/main" val="1770763924"/>
                    </a:ext>
                  </a:extLst>
                </a:gridCol>
                <a:gridCol w="1747008">
                  <a:extLst>
                    <a:ext uri="{9D8B030D-6E8A-4147-A177-3AD203B41FA5}">
                      <a16:colId xmlns:a16="http://schemas.microsoft.com/office/drawing/2014/main" val="2250298205"/>
                    </a:ext>
                  </a:extLst>
                </a:gridCol>
                <a:gridCol w="1643401">
                  <a:extLst>
                    <a:ext uri="{9D8B030D-6E8A-4147-A177-3AD203B41FA5}">
                      <a16:colId xmlns:a16="http://schemas.microsoft.com/office/drawing/2014/main" val="352923705"/>
                    </a:ext>
                  </a:extLst>
                </a:gridCol>
              </a:tblGrid>
              <a:tr h="211057">
                <a:tc>
                  <a:txBody>
                    <a:bodyPr/>
                    <a:lstStyle/>
                    <a:p>
                      <a:pPr algn="l" fontAlgn="b"/>
                      <a:r>
                        <a:rPr lang="en-US" sz="2400" u="none" strike="noStrike" dirty="0">
                          <a:effectLst/>
                        </a:rPr>
                        <a:t> </a:t>
                      </a:r>
                      <a:endParaRPr lang="en-US" sz="2400" b="1" i="1" u="none" strike="noStrike" dirty="0">
                        <a:solidFill>
                          <a:srgbClr val="000000"/>
                        </a:solidFill>
                        <a:effectLst/>
                        <a:latin typeface="Calibri" panose="020F0502020204030204" pitchFamily="34" charset="0"/>
                      </a:endParaRPr>
                    </a:p>
                  </a:txBody>
                  <a:tcPr marL="9311" marR="9311" marT="9311" marB="0" anchor="b"/>
                </a:tc>
                <a:tc>
                  <a:txBody>
                    <a:bodyPr/>
                    <a:lstStyle/>
                    <a:p>
                      <a:pPr algn="ctr" fontAlgn="b"/>
                      <a:r>
                        <a:rPr lang="en-US" sz="2400" i="1" u="sng" strike="noStrike" dirty="0">
                          <a:effectLst/>
                        </a:rPr>
                        <a:t>LLCI</a:t>
                      </a:r>
                      <a:endParaRPr lang="en-US" sz="2400" b="1" i="1" u="sng" strike="noStrike" dirty="0">
                        <a:solidFill>
                          <a:srgbClr val="000000"/>
                        </a:solidFill>
                        <a:effectLst/>
                        <a:latin typeface="Calibri" panose="020F0502020204030204" pitchFamily="34" charset="0"/>
                      </a:endParaRPr>
                    </a:p>
                  </a:txBody>
                  <a:tcPr marL="9311" marR="9311" marT="9311" marB="0" anchor="b"/>
                </a:tc>
                <a:tc>
                  <a:txBody>
                    <a:bodyPr/>
                    <a:lstStyle/>
                    <a:p>
                      <a:pPr algn="ctr" fontAlgn="b"/>
                      <a:r>
                        <a:rPr lang="en-US" sz="2400" i="1" u="sng" strike="noStrike" dirty="0">
                          <a:effectLst/>
                        </a:rPr>
                        <a:t>ULCI</a:t>
                      </a:r>
                      <a:endParaRPr lang="en-US" sz="2400" b="1" i="1" u="sng" strike="noStrike" dirty="0">
                        <a:solidFill>
                          <a:srgbClr val="000000"/>
                        </a:solidFill>
                        <a:effectLst/>
                        <a:latin typeface="Calibri" panose="020F0502020204030204" pitchFamily="34" charset="0"/>
                      </a:endParaRPr>
                    </a:p>
                  </a:txBody>
                  <a:tcPr marL="9311" marR="9311" marT="9311" marB="0" anchor="b"/>
                </a:tc>
                <a:tc>
                  <a:txBody>
                    <a:bodyPr/>
                    <a:lstStyle/>
                    <a:p>
                      <a:pPr algn="ctr" fontAlgn="b"/>
                      <a:r>
                        <a:rPr lang="en-US" sz="2400" i="1" u="sng" strike="noStrike" dirty="0">
                          <a:effectLst/>
                        </a:rPr>
                        <a:t>Estimate</a:t>
                      </a:r>
                      <a:endParaRPr lang="en-US" sz="2400" b="1" i="1" u="sng" strike="noStrike" dirty="0">
                        <a:solidFill>
                          <a:srgbClr val="000000"/>
                        </a:solidFill>
                        <a:effectLst/>
                        <a:latin typeface="Calibri" panose="020F0502020204030204" pitchFamily="34" charset="0"/>
                      </a:endParaRPr>
                    </a:p>
                  </a:txBody>
                  <a:tcPr marL="9311" marR="9311" marT="9311" marB="0" anchor="b"/>
                </a:tc>
                <a:tc>
                  <a:txBody>
                    <a:bodyPr/>
                    <a:lstStyle/>
                    <a:p>
                      <a:pPr algn="ctr" fontAlgn="b"/>
                      <a:r>
                        <a:rPr lang="en-US" sz="2400" i="1" u="sng" strike="noStrike" dirty="0">
                          <a:effectLst/>
                        </a:rPr>
                        <a:t>S.E.</a:t>
                      </a:r>
                      <a:endParaRPr lang="en-US" sz="2400" b="1" i="1" u="sng" strike="noStrike" dirty="0">
                        <a:solidFill>
                          <a:srgbClr val="000000"/>
                        </a:solidFill>
                        <a:effectLst/>
                        <a:latin typeface="Calibri" panose="020F0502020204030204" pitchFamily="34" charset="0"/>
                      </a:endParaRPr>
                    </a:p>
                  </a:txBody>
                  <a:tcPr marL="9311" marR="9311" marT="9311" marB="0" anchor="b"/>
                </a:tc>
                <a:tc>
                  <a:txBody>
                    <a:bodyPr/>
                    <a:lstStyle/>
                    <a:p>
                      <a:pPr algn="ctr" fontAlgn="b"/>
                      <a:r>
                        <a:rPr lang="en-US" sz="2400" i="1" u="sng" strike="noStrike" dirty="0">
                          <a:effectLst/>
                        </a:rPr>
                        <a:t>Monte Carlo estimate</a:t>
                      </a:r>
                      <a:endParaRPr lang="en-US" sz="2400" b="1" i="1" u="sng" strike="noStrike" dirty="0">
                        <a:solidFill>
                          <a:srgbClr val="000000"/>
                        </a:solidFill>
                        <a:effectLst/>
                        <a:latin typeface="Calibri" panose="020F0502020204030204" pitchFamily="34" charset="0"/>
                      </a:endParaRPr>
                    </a:p>
                  </a:txBody>
                  <a:tcPr marL="9311" marR="9311" marT="9311" marB="0" anchor="b"/>
                </a:tc>
                <a:extLst>
                  <a:ext uri="{0D108BD9-81ED-4DB2-BD59-A6C34878D82A}">
                    <a16:rowId xmlns:a16="http://schemas.microsoft.com/office/drawing/2014/main" val="630317192"/>
                  </a:ext>
                </a:extLst>
              </a:tr>
              <a:tr h="198642">
                <a:tc>
                  <a:txBody>
                    <a:bodyPr/>
                    <a:lstStyle/>
                    <a:p>
                      <a:pPr algn="ctr" fontAlgn="ctr"/>
                      <a:r>
                        <a:rPr lang="en-US" sz="2400" b="1" u="none" strike="noStrike" dirty="0">
                          <a:effectLst/>
                        </a:rPr>
                        <a:t>Indirect effect</a:t>
                      </a:r>
                      <a:endParaRPr lang="en-US" sz="2400" b="1" i="0" u="none" strike="noStrike" dirty="0">
                        <a:solidFill>
                          <a:srgbClr val="000000"/>
                        </a:solidFill>
                        <a:effectLst/>
                        <a:latin typeface="Calibri" panose="020F0502020204030204" pitchFamily="34" charset="0"/>
                      </a:endParaRPr>
                    </a:p>
                  </a:txBody>
                  <a:tcPr marL="9311" marR="9311" marT="9311" marB="0" anchor="ctr"/>
                </a:tc>
                <a:tc>
                  <a:txBody>
                    <a:bodyPr/>
                    <a:lstStyle/>
                    <a:p>
                      <a:pPr algn="ctr" fontAlgn="b"/>
                      <a:r>
                        <a:rPr lang="en-US" sz="2400" u="none" strike="noStrike" dirty="0">
                          <a:effectLst/>
                        </a:rPr>
                        <a:t>-0.043</a:t>
                      </a:r>
                      <a:endParaRPr lang="en-US" sz="2400" b="0" i="0" u="none" strike="noStrike" dirty="0">
                        <a:solidFill>
                          <a:srgbClr val="000000"/>
                        </a:solidFill>
                        <a:effectLst/>
                        <a:latin typeface="Calibri" panose="020F0502020204030204" pitchFamily="34" charset="0"/>
                      </a:endParaRPr>
                    </a:p>
                  </a:txBody>
                  <a:tcPr marL="9311" marR="9311" marT="9311" marB="0" anchor="b"/>
                </a:tc>
                <a:tc>
                  <a:txBody>
                    <a:bodyPr/>
                    <a:lstStyle/>
                    <a:p>
                      <a:pPr algn="ctr" fontAlgn="b"/>
                      <a:r>
                        <a:rPr lang="en-US" sz="2400" u="none" strike="noStrike" dirty="0">
                          <a:effectLst/>
                        </a:rPr>
                        <a:t>-0.002</a:t>
                      </a:r>
                      <a:endParaRPr lang="en-US" sz="2400" b="0" i="0" u="none" strike="noStrike" dirty="0">
                        <a:solidFill>
                          <a:srgbClr val="000000"/>
                        </a:solidFill>
                        <a:effectLst/>
                        <a:latin typeface="Calibri" panose="020F0502020204030204" pitchFamily="34" charset="0"/>
                      </a:endParaRPr>
                    </a:p>
                  </a:txBody>
                  <a:tcPr marL="9311" marR="9311" marT="9311" marB="0" anchor="b"/>
                </a:tc>
                <a:tc>
                  <a:txBody>
                    <a:bodyPr/>
                    <a:lstStyle/>
                    <a:p>
                      <a:pPr algn="ctr" fontAlgn="b"/>
                      <a:r>
                        <a:rPr lang="en-US" sz="2400" u="none" strike="noStrike" dirty="0">
                          <a:effectLst/>
                        </a:rPr>
                        <a:t>-0.020</a:t>
                      </a:r>
                      <a:endParaRPr lang="en-US" sz="2400" b="0" i="0" u="none" strike="noStrike" dirty="0">
                        <a:solidFill>
                          <a:srgbClr val="000000"/>
                        </a:solidFill>
                        <a:effectLst/>
                        <a:latin typeface="Calibri" panose="020F0502020204030204" pitchFamily="34" charset="0"/>
                      </a:endParaRPr>
                    </a:p>
                  </a:txBody>
                  <a:tcPr marL="9311" marR="9311" marT="9311" marB="0" anchor="b"/>
                </a:tc>
                <a:tc>
                  <a:txBody>
                    <a:bodyPr/>
                    <a:lstStyle/>
                    <a:p>
                      <a:pPr algn="ctr" fontAlgn="b"/>
                      <a:r>
                        <a:rPr lang="en-US" sz="2400" u="none" strike="noStrike" dirty="0">
                          <a:effectLst/>
                        </a:rPr>
                        <a:t>0.012</a:t>
                      </a:r>
                      <a:endParaRPr lang="en-US" sz="2400" b="0" i="0" u="none" strike="noStrike" dirty="0">
                        <a:solidFill>
                          <a:srgbClr val="000000"/>
                        </a:solidFill>
                        <a:effectLst/>
                        <a:latin typeface="Calibri" panose="020F0502020204030204" pitchFamily="34" charset="0"/>
                      </a:endParaRPr>
                    </a:p>
                  </a:txBody>
                  <a:tcPr marL="9311" marR="9311" marT="9311" marB="0" anchor="b"/>
                </a:tc>
                <a:tc>
                  <a:txBody>
                    <a:bodyPr/>
                    <a:lstStyle/>
                    <a:p>
                      <a:pPr algn="ctr" fontAlgn="b"/>
                      <a:r>
                        <a:rPr lang="en-US" sz="2400" u="none" strike="noStrike" dirty="0">
                          <a:effectLst/>
                        </a:rPr>
                        <a:t>1.29E-07</a:t>
                      </a:r>
                      <a:endParaRPr lang="en-US" sz="2400" b="0" i="0" u="none" strike="noStrike" dirty="0">
                        <a:solidFill>
                          <a:srgbClr val="000000"/>
                        </a:solidFill>
                        <a:effectLst/>
                        <a:latin typeface="Calibri" panose="020F0502020204030204" pitchFamily="34" charset="0"/>
                      </a:endParaRPr>
                    </a:p>
                  </a:txBody>
                  <a:tcPr marL="9311" marR="9311" marT="9311" marB="0" anchor="b"/>
                </a:tc>
                <a:extLst>
                  <a:ext uri="{0D108BD9-81ED-4DB2-BD59-A6C34878D82A}">
                    <a16:rowId xmlns:a16="http://schemas.microsoft.com/office/drawing/2014/main" val="2712527985"/>
                  </a:ext>
                </a:extLst>
              </a:tr>
            </a:tbl>
          </a:graphicData>
        </a:graphic>
      </p:graphicFrame>
      <mc:AlternateContent xmlns:mc="http://schemas.openxmlformats.org/markup-compatibility/2006" xmlns:pslz="http://schemas.microsoft.com/office/powerpoint/2016/slidezoom">
        <mc:Choice Requires="pslz">
          <p:graphicFrame>
            <p:nvGraphicFramePr>
              <p:cNvPr id="9" name="Slide Zoom 8">
                <a:extLst>
                  <a:ext uri="{FF2B5EF4-FFF2-40B4-BE49-F238E27FC236}">
                    <a16:creationId xmlns:a16="http://schemas.microsoft.com/office/drawing/2014/main" id="{A4779DA3-6D3C-1C4A-8F68-F93C839C4DFD}"/>
                  </a:ext>
                </a:extLst>
              </p:cNvPr>
              <p:cNvGraphicFramePr>
                <a:graphicFrameLocks noChangeAspect="1"/>
              </p:cNvGraphicFramePr>
              <p:nvPr>
                <p:extLst>
                  <p:ext uri="{D42A27DB-BD31-4B8C-83A1-F6EECF244321}">
                    <p14:modId xmlns:p14="http://schemas.microsoft.com/office/powerpoint/2010/main" val="3356149393"/>
                  </p:ext>
                </p:extLst>
              </p:nvPr>
            </p:nvGraphicFramePr>
            <p:xfrm flipH="1" flipV="1">
              <a:off x="5943600" y="-63500"/>
              <a:ext cx="304800" cy="171450"/>
            </p:xfrm>
            <a:graphic>
              <a:graphicData uri="http://schemas.microsoft.com/office/powerpoint/2016/slidezoom">
                <pslz:sldZm>
                  <pslz:sldZmObj sldId="348" cId="3425080056">
                    <pslz:zmPr id="{CBE1F3CB-CBA5-6D43-8703-8A699963D1F7}" returnToParent="0" transitionDur="1000">
                      <p166:blipFill xmlns:p166="http://schemas.microsoft.com/office/powerpoint/2016/6/main">
                        <a:blip r:embed="rId3"/>
                        <a:stretch>
                          <a:fillRect/>
                        </a:stretch>
                      </p166:blipFill>
                      <p166:spPr xmlns:p166="http://schemas.microsoft.com/office/powerpoint/2016/6/main">
                        <a:xfrm flipH="1" flipV="1">
                          <a:off x="0" y="0"/>
                          <a:ext cx="304800" cy="171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166:spPr>
                    </pslz:zmPr>
                  </pslz:sldZmObj>
                </pslz:sldZm>
              </a:graphicData>
            </a:graphic>
          </p:graphicFrame>
        </mc:Choice>
        <mc:Fallback xmlns="">
          <p:pic>
            <p:nvPicPr>
              <p:cNvPr id="9" name="Slide Zoom 8">
                <a:hlinkClick r:id="rId4" action="ppaction://hlinksldjump"/>
                <a:extLst>
                  <a:ext uri="{FF2B5EF4-FFF2-40B4-BE49-F238E27FC236}">
                    <a16:creationId xmlns:a16="http://schemas.microsoft.com/office/drawing/2014/main" id="{A4779DA3-6D3C-1C4A-8F68-F93C839C4DFD}"/>
                  </a:ext>
                </a:extLst>
              </p:cNvPr>
              <p:cNvPicPr>
                <a:picLocks noGrp="1" noRot="1" noChangeAspect="1" noMove="1" noResize="1" noEditPoints="1" noAdjustHandles="1" noChangeArrowheads="1" noChangeShapeType="1"/>
              </p:cNvPicPr>
              <p:nvPr/>
            </p:nvPicPr>
            <p:blipFill>
              <a:blip r:embed="rId5"/>
              <a:stretch>
                <a:fillRect/>
              </a:stretch>
            </p:blipFill>
            <p:spPr>
              <a:xfrm flipH="1" flipV="1">
                <a:off x="5943600" y="-63500"/>
                <a:ext cx="304800" cy="171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mc:Fallback>
      </mc:AlternateContent>
      <mc:AlternateContent xmlns:mc="http://schemas.openxmlformats.org/markup-compatibility/2006" xmlns:pslz="http://schemas.microsoft.com/office/powerpoint/2016/slidezoom">
        <mc:Choice Requires="pslz">
          <p:graphicFrame>
            <p:nvGraphicFramePr>
              <p:cNvPr id="10" name="Slide Zoom 9">
                <a:extLst>
                  <a:ext uri="{FF2B5EF4-FFF2-40B4-BE49-F238E27FC236}">
                    <a16:creationId xmlns:a16="http://schemas.microsoft.com/office/drawing/2014/main" id="{1AA06EF3-D74E-4C48-9156-EA16751B2541}"/>
                  </a:ext>
                </a:extLst>
              </p:cNvPr>
              <p:cNvGraphicFramePr>
                <a:graphicFrameLocks noChangeAspect="1"/>
              </p:cNvGraphicFramePr>
              <p:nvPr>
                <p:extLst>
                  <p:ext uri="{D42A27DB-BD31-4B8C-83A1-F6EECF244321}">
                    <p14:modId xmlns:p14="http://schemas.microsoft.com/office/powerpoint/2010/main" val="2358190132"/>
                  </p:ext>
                </p:extLst>
              </p:nvPr>
            </p:nvGraphicFramePr>
            <p:xfrm flipH="1" flipV="1">
              <a:off x="11887200" y="-63500"/>
              <a:ext cx="304800" cy="171450"/>
            </p:xfrm>
            <a:graphic>
              <a:graphicData uri="http://schemas.microsoft.com/office/powerpoint/2016/slidezoom">
                <pslz:sldZm>
                  <pslz:sldZmObj sldId="342" cId="3727021678">
                    <pslz:zmPr id="{5C8DB704-5F4D-794F-9000-B3D7AC997AF6}" returnToParent="0" transitionDur="1000">
                      <p166:blipFill xmlns:p166="http://schemas.microsoft.com/office/powerpoint/2016/6/main">
                        <a:blip r:embed="rId6"/>
                        <a:stretch>
                          <a:fillRect/>
                        </a:stretch>
                      </p166:blipFill>
                      <p166:spPr xmlns:p166="http://schemas.microsoft.com/office/powerpoint/2016/6/main">
                        <a:xfrm flipH="1" flipV="1">
                          <a:off x="0" y="0"/>
                          <a:ext cx="304800" cy="171450"/>
                        </a:xfrm>
                        <a:prstGeom prst="rect">
                          <a:avLst/>
                        </a:prstGeom>
                        <a:ln w="3175">
                          <a:solidFill>
                            <a:prstClr val="ltGray"/>
                          </a:solidFill>
                        </a:ln>
                      </p166:spPr>
                    </pslz:zmPr>
                  </pslz:sldZmObj>
                </pslz:sldZm>
              </a:graphicData>
            </a:graphic>
          </p:graphicFrame>
        </mc:Choice>
        <mc:Fallback xmlns="">
          <p:pic>
            <p:nvPicPr>
              <p:cNvPr id="10" name="Slide Zoom 9">
                <a:hlinkClick r:id="rId7" action="ppaction://hlinksldjump"/>
                <a:extLst>
                  <a:ext uri="{FF2B5EF4-FFF2-40B4-BE49-F238E27FC236}">
                    <a16:creationId xmlns:a16="http://schemas.microsoft.com/office/drawing/2014/main" id="{1AA06EF3-D74E-4C48-9156-EA16751B2541}"/>
                  </a:ext>
                </a:extLst>
              </p:cNvPr>
              <p:cNvPicPr>
                <a:picLocks noGrp="1" noRot="1" noChangeAspect="1" noMove="1" noResize="1" noEditPoints="1" noAdjustHandles="1" noChangeArrowheads="1" noChangeShapeType="1"/>
              </p:cNvPicPr>
              <p:nvPr/>
            </p:nvPicPr>
            <p:blipFill>
              <a:blip r:embed="rId8"/>
              <a:stretch>
                <a:fillRect/>
              </a:stretch>
            </p:blipFill>
            <p:spPr>
              <a:xfrm flipH="1" flipV="1">
                <a:off x="11887200" y="-63500"/>
                <a:ext cx="304800" cy="171450"/>
              </a:xfrm>
              <a:prstGeom prst="rect">
                <a:avLst/>
              </a:prstGeom>
              <a:ln w="3175">
                <a:solidFill>
                  <a:prstClr val="ltGray"/>
                </a:solidFill>
              </a:ln>
            </p:spPr>
          </p:pic>
        </mc:Fallback>
      </mc:AlternateContent>
      <p:sp>
        <p:nvSpPr>
          <p:cNvPr id="5" name="Slide Number Placeholder 4">
            <a:extLst>
              <a:ext uri="{FF2B5EF4-FFF2-40B4-BE49-F238E27FC236}">
                <a16:creationId xmlns:a16="http://schemas.microsoft.com/office/drawing/2014/main" id="{D236798C-1E4C-CB4E-9505-54B3B9015A8B}"/>
              </a:ext>
            </a:extLst>
          </p:cNvPr>
          <p:cNvSpPr>
            <a:spLocks noGrp="1"/>
          </p:cNvSpPr>
          <p:nvPr>
            <p:ph type="sldNum" sz="quarter" idx="12"/>
          </p:nvPr>
        </p:nvSpPr>
        <p:spPr>
          <a:xfrm>
            <a:off x="8610600" y="6356352"/>
            <a:ext cx="2743200" cy="365125"/>
          </a:xfrm>
        </p:spPr>
        <p:txBody>
          <a:bodyPr/>
          <a:lstStyle/>
          <a:p>
            <a:fld id="{C68DACDF-E1A9-A04C-A5FF-FC2443684BF5}" type="slidenum">
              <a:rPr lang="en-US" sz="2000" smtClean="0">
                <a:solidFill>
                  <a:schemeClr val="bg1"/>
                </a:solidFill>
              </a:rPr>
              <a:pPr/>
              <a:t>27</a:t>
            </a:fld>
            <a:endParaRPr lang="en-US" sz="2000" dirty="0">
              <a:solidFill>
                <a:schemeClr val="bg1"/>
              </a:solidFill>
            </a:endParaRPr>
          </a:p>
        </p:txBody>
      </p:sp>
      <p:sp>
        <p:nvSpPr>
          <p:cNvPr id="31" name="Rectangle 30">
            <a:extLst>
              <a:ext uri="{FF2B5EF4-FFF2-40B4-BE49-F238E27FC236}">
                <a16:creationId xmlns:a16="http://schemas.microsoft.com/office/drawing/2014/main" id="{41867956-0351-6D4E-8091-1901BFCA9F57}"/>
              </a:ext>
            </a:extLst>
          </p:cNvPr>
          <p:cNvSpPr/>
          <p:nvPr/>
        </p:nvSpPr>
        <p:spPr>
          <a:xfrm>
            <a:off x="2255533" y="4662912"/>
            <a:ext cx="1263650" cy="718820"/>
          </a:xfrm>
          <a:prstGeom prst="rect">
            <a:avLst/>
          </a:prstGeom>
          <a:solidFill>
            <a:schemeClr val="lt1"/>
          </a:solidFill>
          <a:ln>
            <a:solidFill>
              <a:srgbClr val="008542">
                <a:alpha val="53000"/>
              </a:srgbClr>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600" dirty="0">
                <a:solidFill>
                  <a:schemeClr val="dk1">
                    <a:alpha val="59000"/>
                  </a:schemeClr>
                </a:solidFill>
                <a:effectLst/>
                <a:ea typeface="Times New Roman" panose="02020603050405020304" pitchFamily="18" charset="0"/>
              </a:rPr>
              <a:t>REM sleep</a:t>
            </a:r>
          </a:p>
        </p:txBody>
      </p:sp>
      <p:sp>
        <p:nvSpPr>
          <p:cNvPr id="32" name="Rectangle 31">
            <a:extLst>
              <a:ext uri="{FF2B5EF4-FFF2-40B4-BE49-F238E27FC236}">
                <a16:creationId xmlns:a16="http://schemas.microsoft.com/office/drawing/2014/main" id="{0A163BB3-64DF-1648-87BA-A3DE70967871}"/>
              </a:ext>
            </a:extLst>
          </p:cNvPr>
          <p:cNvSpPr/>
          <p:nvPr/>
        </p:nvSpPr>
        <p:spPr>
          <a:xfrm>
            <a:off x="8709404" y="4655769"/>
            <a:ext cx="1263650" cy="718820"/>
          </a:xfrm>
          <a:prstGeom prst="rect">
            <a:avLst/>
          </a:prstGeom>
          <a:solidFill>
            <a:schemeClr val="lt1"/>
          </a:solidFill>
          <a:ln>
            <a:solidFill>
              <a:srgbClr val="008542">
                <a:alpha val="53000"/>
              </a:srgbClr>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600" dirty="0">
                <a:solidFill>
                  <a:schemeClr val="dk1">
                    <a:alpha val="59000"/>
                  </a:schemeClr>
                </a:solidFill>
                <a:effectLst/>
                <a:ea typeface="Times New Roman" panose="02020603050405020304" pitchFamily="18" charset="0"/>
              </a:rPr>
              <a:t>Job burnout</a:t>
            </a:r>
          </a:p>
        </p:txBody>
      </p:sp>
      <p:sp>
        <p:nvSpPr>
          <p:cNvPr id="33" name="Rectangle 32">
            <a:extLst>
              <a:ext uri="{FF2B5EF4-FFF2-40B4-BE49-F238E27FC236}">
                <a16:creationId xmlns:a16="http://schemas.microsoft.com/office/drawing/2014/main" id="{F36F27A1-1D87-2648-AC81-24DFBFDDA5A9}"/>
              </a:ext>
            </a:extLst>
          </p:cNvPr>
          <p:cNvSpPr/>
          <p:nvPr/>
        </p:nvSpPr>
        <p:spPr>
          <a:xfrm>
            <a:off x="5481968" y="4663547"/>
            <a:ext cx="1263650" cy="718820"/>
          </a:xfrm>
          <a:prstGeom prst="rect">
            <a:avLst/>
          </a:prstGeom>
          <a:solidFill>
            <a:schemeClr val="lt1"/>
          </a:solidFill>
          <a:ln>
            <a:solidFill>
              <a:srgbClr val="008542">
                <a:alpha val="53000"/>
              </a:srgbClr>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600" dirty="0">
                <a:solidFill>
                  <a:schemeClr val="dk1">
                    <a:alpha val="59000"/>
                  </a:schemeClr>
                </a:solidFill>
                <a:effectLst/>
                <a:ea typeface="Times New Roman" panose="02020603050405020304" pitchFamily="18" charset="0"/>
              </a:rPr>
              <a:t>State recovery</a:t>
            </a:r>
          </a:p>
        </p:txBody>
      </p:sp>
      <p:cxnSp>
        <p:nvCxnSpPr>
          <p:cNvPr id="34" name="Straight Arrow Connector 33">
            <a:extLst>
              <a:ext uri="{FF2B5EF4-FFF2-40B4-BE49-F238E27FC236}">
                <a16:creationId xmlns:a16="http://schemas.microsoft.com/office/drawing/2014/main" id="{42D06D11-68EF-0946-9A72-639227E60DEE}"/>
              </a:ext>
            </a:extLst>
          </p:cNvPr>
          <p:cNvCxnSpPr/>
          <p:nvPr/>
        </p:nvCxnSpPr>
        <p:spPr>
          <a:xfrm>
            <a:off x="3521723" y="5017242"/>
            <a:ext cx="1960880" cy="0"/>
          </a:xfrm>
          <a:prstGeom prst="straightConnector1">
            <a:avLst/>
          </a:prstGeom>
          <a:ln>
            <a:solidFill>
              <a:schemeClr val="dk1">
                <a:alpha val="57000"/>
              </a:schemeClr>
            </a:solidFill>
            <a:tailEnd type="triangle"/>
          </a:ln>
        </p:spPr>
        <p:style>
          <a:lnRef idx="1">
            <a:schemeClr val="dk1"/>
          </a:lnRef>
          <a:fillRef idx="0">
            <a:schemeClr val="dk1"/>
          </a:fillRef>
          <a:effectRef idx="0">
            <a:schemeClr val="dk1"/>
          </a:effectRef>
          <a:fontRef idx="minor">
            <a:schemeClr val="tx1"/>
          </a:fontRef>
        </p:style>
      </p:cxnSp>
      <p:cxnSp>
        <p:nvCxnSpPr>
          <p:cNvPr id="35" name="Straight Arrow Connector 34">
            <a:extLst>
              <a:ext uri="{FF2B5EF4-FFF2-40B4-BE49-F238E27FC236}">
                <a16:creationId xmlns:a16="http://schemas.microsoft.com/office/drawing/2014/main" id="{47E8DC13-EB20-3948-93E0-1B5F3D5995B7}"/>
              </a:ext>
            </a:extLst>
          </p:cNvPr>
          <p:cNvCxnSpPr/>
          <p:nvPr/>
        </p:nvCxnSpPr>
        <p:spPr>
          <a:xfrm>
            <a:off x="6747840" y="5015337"/>
            <a:ext cx="1960880" cy="0"/>
          </a:xfrm>
          <a:prstGeom prst="straightConnector1">
            <a:avLst/>
          </a:prstGeom>
          <a:ln>
            <a:solidFill>
              <a:schemeClr val="dk1">
                <a:alpha val="57000"/>
              </a:schemeClr>
            </a:solidFill>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pslz="http://schemas.microsoft.com/office/powerpoint/2016/slidezoom">
        <mc:Choice Requires="pslz">
          <p:graphicFrame>
            <p:nvGraphicFramePr>
              <p:cNvPr id="13" name="Slide Zoom 12">
                <a:extLst>
                  <a:ext uri="{FF2B5EF4-FFF2-40B4-BE49-F238E27FC236}">
                    <a16:creationId xmlns:a16="http://schemas.microsoft.com/office/drawing/2014/main" id="{E1FC3712-3309-614B-9DAD-AA65934F1AFB}"/>
                  </a:ext>
                </a:extLst>
              </p:cNvPr>
              <p:cNvGraphicFramePr>
                <a:graphicFrameLocks noChangeAspect="1"/>
              </p:cNvGraphicFramePr>
              <p:nvPr/>
            </p:nvGraphicFramePr>
            <p:xfrm flipH="1" flipV="1">
              <a:off x="2537" y="-32607"/>
              <a:ext cx="280814" cy="157958"/>
            </p:xfrm>
            <a:graphic>
              <a:graphicData uri="http://schemas.microsoft.com/office/powerpoint/2016/slidezoom">
                <pslz:sldZm>
                  <pslz:sldZmObj sldId="341" cId="1034012106">
                    <pslz:zmPr id="{8A0CA158-C8E6-9B4C-93FC-975E971C4B54}" returnToParent="0" transitionDur="1000">
                      <p166:blipFill xmlns:p166="http://schemas.microsoft.com/office/powerpoint/2016/6/main">
                        <a:blip r:embed="rId9"/>
                        <a:stretch>
                          <a:fillRect/>
                        </a:stretch>
                      </p166:blipFill>
                      <p166:spPr xmlns:p166="http://schemas.microsoft.com/office/powerpoint/2016/6/main">
                        <a:xfrm flipH="1" flipV="1">
                          <a:off x="0" y="0"/>
                          <a:ext cx="280814" cy="157958"/>
                        </a:xfrm>
                        <a:prstGeom prst="rect">
                          <a:avLst/>
                        </a:prstGeom>
                        <a:ln w="3175">
                          <a:solidFill>
                            <a:prstClr val="ltGray"/>
                          </a:solidFill>
                        </a:ln>
                      </p166:spPr>
                    </pslz:zmPr>
                  </pslz:sldZmObj>
                </pslz:sldZm>
              </a:graphicData>
            </a:graphic>
          </p:graphicFrame>
        </mc:Choice>
        <mc:Fallback xmlns="">
          <p:pic>
            <p:nvPicPr>
              <p:cNvPr id="13" name="Slide Zoom 12">
                <a:hlinkClick r:id="rId10" action="ppaction://hlinksldjump"/>
                <a:extLst>
                  <a:ext uri="{FF2B5EF4-FFF2-40B4-BE49-F238E27FC236}">
                    <a16:creationId xmlns:a16="http://schemas.microsoft.com/office/drawing/2014/main" id="{E1FC3712-3309-614B-9DAD-AA65934F1AFB}"/>
                  </a:ext>
                </a:extLst>
              </p:cNvPr>
              <p:cNvPicPr>
                <a:picLocks noGrp="1" noRot="1" noChangeAspect="1" noMove="1" noResize="1" noEditPoints="1" noAdjustHandles="1" noChangeArrowheads="1" noChangeShapeType="1"/>
              </p:cNvPicPr>
              <p:nvPr/>
            </p:nvPicPr>
            <p:blipFill>
              <a:blip r:embed="rId11"/>
              <a:stretch>
                <a:fillRect/>
              </a:stretch>
            </p:blipFill>
            <p:spPr>
              <a:xfrm flipH="1" flipV="1">
                <a:off x="2537" y="-32607"/>
                <a:ext cx="280814" cy="157958"/>
              </a:xfrm>
              <a:prstGeom prst="rect">
                <a:avLst/>
              </a:prstGeom>
              <a:ln w="3175">
                <a:solidFill>
                  <a:prstClr val="ltGray"/>
                </a:solidFill>
              </a:ln>
            </p:spPr>
          </p:pic>
        </mc:Fallback>
      </mc:AlternateContent>
    </p:spTree>
    <p:extLst>
      <p:ext uri="{BB962C8B-B14F-4D97-AF65-F5344CB8AC3E}">
        <p14:creationId xmlns:p14="http://schemas.microsoft.com/office/powerpoint/2010/main" val="34482602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Test of hypotheses</a:t>
            </a:r>
            <a:r>
              <a:rPr lang="en-US" dirty="0">
                <a:solidFill>
                  <a:schemeClr val="bg2">
                    <a:lumMod val="50000"/>
                  </a:schemeClr>
                </a:solidFill>
              </a:rPr>
              <a:t> </a:t>
            </a:r>
            <a:r>
              <a:rPr lang="en-US" i="1" dirty="0">
                <a:solidFill>
                  <a:schemeClr val="bg1">
                    <a:lumMod val="65000"/>
                  </a:schemeClr>
                </a:solidFill>
              </a:rPr>
              <a:t>(H4)</a:t>
            </a:r>
            <a:r>
              <a:rPr lang="en-US" dirty="0">
                <a:solidFill>
                  <a:schemeClr val="bg1">
                    <a:lumMod val="65000"/>
                  </a:schemeClr>
                </a:solidFill>
              </a:rPr>
              <a:t>  </a:t>
            </a:r>
          </a:p>
        </p:txBody>
      </p:sp>
      <p:sp>
        <p:nvSpPr>
          <p:cNvPr id="5" name="Rectangle 4"/>
          <p:cNvSpPr/>
          <p:nvPr/>
        </p:nvSpPr>
        <p:spPr>
          <a:xfrm>
            <a:off x="2237740" y="3856282"/>
            <a:ext cx="1263650" cy="718820"/>
          </a:xfrm>
          <a:prstGeom prst="rect">
            <a:avLst/>
          </a:prstGeom>
          <a:ln>
            <a:solidFill>
              <a:srgbClr val="008542"/>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2400" dirty="0">
                <a:effectLst/>
                <a:ea typeface="Times New Roman" panose="02020603050405020304" pitchFamily="18" charset="0"/>
              </a:rPr>
              <a:t>REM sleep</a:t>
            </a:r>
          </a:p>
        </p:txBody>
      </p:sp>
      <p:sp>
        <p:nvSpPr>
          <p:cNvPr id="7" name="Rectangle 6"/>
          <p:cNvSpPr/>
          <p:nvPr/>
        </p:nvSpPr>
        <p:spPr>
          <a:xfrm>
            <a:off x="8691611" y="3849139"/>
            <a:ext cx="1263650" cy="718820"/>
          </a:xfrm>
          <a:prstGeom prst="rect">
            <a:avLst/>
          </a:prstGeom>
          <a:ln>
            <a:solidFill>
              <a:srgbClr val="008542"/>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2400" dirty="0">
                <a:ea typeface="Times New Roman" panose="02020603050405020304" pitchFamily="18" charset="0"/>
              </a:rPr>
              <a:t>Job </a:t>
            </a:r>
            <a:r>
              <a:rPr lang="en-US" sz="2400" dirty="0">
                <a:effectLst/>
                <a:ea typeface="Times New Roman" panose="02020603050405020304" pitchFamily="18" charset="0"/>
              </a:rPr>
              <a:t>burnout</a:t>
            </a:r>
          </a:p>
        </p:txBody>
      </p:sp>
      <p:sp>
        <p:nvSpPr>
          <p:cNvPr id="8" name="Rectangle 7"/>
          <p:cNvSpPr/>
          <p:nvPr/>
        </p:nvSpPr>
        <p:spPr>
          <a:xfrm>
            <a:off x="5464175" y="3856917"/>
            <a:ext cx="1263650" cy="718820"/>
          </a:xfrm>
          <a:prstGeom prst="rect">
            <a:avLst/>
          </a:prstGeom>
          <a:ln>
            <a:solidFill>
              <a:srgbClr val="008542"/>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2400" dirty="0">
                <a:effectLst/>
                <a:ea typeface="Times New Roman" panose="02020603050405020304" pitchFamily="18" charset="0"/>
              </a:rPr>
              <a:t>State recovery</a:t>
            </a:r>
          </a:p>
        </p:txBody>
      </p:sp>
      <p:sp>
        <p:nvSpPr>
          <p:cNvPr id="9" name="Rectangle 8"/>
          <p:cNvSpPr/>
          <p:nvPr/>
        </p:nvSpPr>
        <p:spPr>
          <a:xfrm>
            <a:off x="7690529" y="1918422"/>
            <a:ext cx="1263650" cy="718820"/>
          </a:xfrm>
          <a:prstGeom prst="rect">
            <a:avLst/>
          </a:prstGeom>
          <a:ln>
            <a:solidFill>
              <a:srgbClr val="008542"/>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2400" dirty="0">
                <a:effectLst/>
                <a:ea typeface="Times New Roman" panose="02020603050405020304" pitchFamily="18" charset="0"/>
              </a:rPr>
              <a:t>Deep </a:t>
            </a:r>
            <a:br>
              <a:rPr lang="en-US" sz="2400" dirty="0">
                <a:effectLst/>
                <a:ea typeface="Times New Roman" panose="02020603050405020304" pitchFamily="18" charset="0"/>
              </a:rPr>
            </a:br>
            <a:r>
              <a:rPr lang="en-US" sz="2400" dirty="0">
                <a:effectLst/>
                <a:ea typeface="Times New Roman" panose="02020603050405020304" pitchFamily="18" charset="0"/>
              </a:rPr>
              <a:t>acting</a:t>
            </a:r>
          </a:p>
        </p:txBody>
      </p:sp>
      <p:cxnSp>
        <p:nvCxnSpPr>
          <p:cNvPr id="10" name="Straight Arrow Connector 9"/>
          <p:cNvCxnSpPr/>
          <p:nvPr/>
        </p:nvCxnSpPr>
        <p:spPr>
          <a:xfrm>
            <a:off x="3503930" y="4210612"/>
            <a:ext cx="196088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p:cNvCxnSpPr>
            <a:cxnSpLocks/>
            <a:stCxn id="9" idx="2"/>
          </p:cNvCxnSpPr>
          <p:nvPr/>
        </p:nvCxnSpPr>
        <p:spPr>
          <a:xfrm>
            <a:off x="8322354" y="2637242"/>
            <a:ext cx="3175" cy="156909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p:cNvCxnSpPr/>
          <p:nvPr/>
        </p:nvCxnSpPr>
        <p:spPr>
          <a:xfrm>
            <a:off x="6730047" y="4208707"/>
            <a:ext cx="196088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5" name="Rectangle 14">
            <a:extLst>
              <a:ext uri="{FF2B5EF4-FFF2-40B4-BE49-F238E27FC236}">
                <a16:creationId xmlns:a16="http://schemas.microsoft.com/office/drawing/2014/main" id="{2617BE6B-00DE-D24F-92BA-908ECBE954E1}"/>
              </a:ext>
            </a:extLst>
          </p:cNvPr>
          <p:cNvSpPr/>
          <p:nvPr/>
        </p:nvSpPr>
        <p:spPr>
          <a:xfrm>
            <a:off x="6305715" y="1916962"/>
            <a:ext cx="1263650" cy="718820"/>
          </a:xfrm>
          <a:prstGeom prst="rect">
            <a:avLst/>
          </a:prstGeom>
          <a:ln>
            <a:solidFill>
              <a:srgbClr val="008542"/>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2400" dirty="0">
                <a:effectLst/>
                <a:ea typeface="Times New Roman" panose="02020603050405020304" pitchFamily="18" charset="0"/>
              </a:rPr>
              <a:t>Surface </a:t>
            </a:r>
            <a:br>
              <a:rPr lang="en-US" sz="2400" dirty="0">
                <a:effectLst/>
                <a:ea typeface="Times New Roman" panose="02020603050405020304" pitchFamily="18" charset="0"/>
              </a:rPr>
            </a:br>
            <a:r>
              <a:rPr lang="en-US" sz="2400" dirty="0">
                <a:effectLst/>
                <a:ea typeface="Times New Roman" panose="02020603050405020304" pitchFamily="18" charset="0"/>
              </a:rPr>
              <a:t>acting</a:t>
            </a:r>
          </a:p>
        </p:txBody>
      </p:sp>
      <p:cxnSp>
        <p:nvCxnSpPr>
          <p:cNvPr id="16" name="Straight Arrow Connector 15">
            <a:extLst>
              <a:ext uri="{FF2B5EF4-FFF2-40B4-BE49-F238E27FC236}">
                <a16:creationId xmlns:a16="http://schemas.microsoft.com/office/drawing/2014/main" id="{939D1D9C-71AD-3D4E-8E52-C58C211BB6AC}"/>
              </a:ext>
            </a:extLst>
          </p:cNvPr>
          <p:cNvCxnSpPr>
            <a:cxnSpLocks/>
            <a:stCxn id="15" idx="2"/>
          </p:cNvCxnSpPr>
          <p:nvPr/>
        </p:nvCxnSpPr>
        <p:spPr>
          <a:xfrm>
            <a:off x="6937540" y="2635782"/>
            <a:ext cx="0" cy="157902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 name="TextBox 3">
            <a:extLst>
              <a:ext uri="{FF2B5EF4-FFF2-40B4-BE49-F238E27FC236}">
                <a16:creationId xmlns:a16="http://schemas.microsoft.com/office/drawing/2014/main" id="{459C6839-44A9-5F4E-8CFB-8E8211BA0A6C}"/>
              </a:ext>
            </a:extLst>
          </p:cNvPr>
          <p:cNvSpPr txBox="1"/>
          <p:nvPr/>
        </p:nvSpPr>
        <p:spPr>
          <a:xfrm>
            <a:off x="4195034" y="4367560"/>
            <a:ext cx="756938" cy="400110"/>
          </a:xfrm>
          <a:prstGeom prst="rect">
            <a:avLst/>
          </a:prstGeom>
          <a:noFill/>
        </p:spPr>
        <p:txBody>
          <a:bodyPr wrap="none" rtlCol="0">
            <a:spAutoFit/>
          </a:bodyPr>
          <a:lstStyle/>
          <a:p>
            <a:r>
              <a:rPr lang="en-US" sz="2000" b="1" dirty="0"/>
              <a:t>.23 * </a:t>
            </a:r>
          </a:p>
        </p:txBody>
      </p:sp>
      <p:sp>
        <p:nvSpPr>
          <p:cNvPr id="17" name="TextBox 16">
            <a:extLst>
              <a:ext uri="{FF2B5EF4-FFF2-40B4-BE49-F238E27FC236}">
                <a16:creationId xmlns:a16="http://schemas.microsoft.com/office/drawing/2014/main" id="{3474FBF1-9078-584C-86B2-D5FBC600B975}"/>
              </a:ext>
            </a:extLst>
          </p:cNvPr>
          <p:cNvSpPr txBox="1"/>
          <p:nvPr/>
        </p:nvSpPr>
        <p:spPr>
          <a:xfrm>
            <a:off x="7430619" y="4390436"/>
            <a:ext cx="835485" cy="400110"/>
          </a:xfrm>
          <a:prstGeom prst="rect">
            <a:avLst/>
          </a:prstGeom>
          <a:noFill/>
        </p:spPr>
        <p:txBody>
          <a:bodyPr wrap="none" rtlCol="0">
            <a:spAutoFit/>
          </a:bodyPr>
          <a:lstStyle/>
          <a:p>
            <a:r>
              <a:rPr lang="en-US" sz="2000" b="1" dirty="0"/>
              <a:t>-.16 * </a:t>
            </a:r>
          </a:p>
        </p:txBody>
      </p:sp>
      <p:sp>
        <p:nvSpPr>
          <p:cNvPr id="19" name="TextBox 18">
            <a:extLst>
              <a:ext uri="{FF2B5EF4-FFF2-40B4-BE49-F238E27FC236}">
                <a16:creationId xmlns:a16="http://schemas.microsoft.com/office/drawing/2014/main" id="{7D56550E-30C9-4A42-B825-6EB546CA7E5A}"/>
              </a:ext>
            </a:extLst>
          </p:cNvPr>
          <p:cNvSpPr txBox="1"/>
          <p:nvPr/>
        </p:nvSpPr>
        <p:spPr>
          <a:xfrm>
            <a:off x="8325232" y="3022714"/>
            <a:ext cx="835485" cy="400110"/>
          </a:xfrm>
          <a:prstGeom prst="rect">
            <a:avLst/>
          </a:prstGeom>
          <a:noFill/>
        </p:spPr>
        <p:txBody>
          <a:bodyPr wrap="none" rtlCol="0">
            <a:spAutoFit/>
          </a:bodyPr>
          <a:lstStyle/>
          <a:p>
            <a:r>
              <a:rPr lang="en-US" sz="2000" b="1" dirty="0"/>
              <a:t>-.32 * </a:t>
            </a:r>
          </a:p>
        </p:txBody>
      </p:sp>
      <p:sp>
        <p:nvSpPr>
          <p:cNvPr id="20" name="TextBox 19">
            <a:extLst>
              <a:ext uri="{FF2B5EF4-FFF2-40B4-BE49-F238E27FC236}">
                <a16:creationId xmlns:a16="http://schemas.microsoft.com/office/drawing/2014/main" id="{8EF798CA-6D04-904A-9518-D2D7993BD034}"/>
              </a:ext>
            </a:extLst>
          </p:cNvPr>
          <p:cNvSpPr txBox="1"/>
          <p:nvPr/>
        </p:nvSpPr>
        <p:spPr>
          <a:xfrm>
            <a:off x="6003656" y="2970458"/>
            <a:ext cx="1090363" cy="400110"/>
          </a:xfrm>
          <a:prstGeom prst="rect">
            <a:avLst/>
          </a:prstGeom>
          <a:noFill/>
        </p:spPr>
        <p:txBody>
          <a:bodyPr wrap="none" rtlCol="0">
            <a:spAutoFit/>
          </a:bodyPr>
          <a:lstStyle/>
          <a:p>
            <a:r>
              <a:rPr lang="en-US" sz="2000" dirty="0"/>
              <a:t>-.09 (</a:t>
            </a:r>
            <a:r>
              <a:rPr lang="en-US" sz="2000" i="1" dirty="0"/>
              <a:t>ns</a:t>
            </a:r>
            <a:r>
              <a:rPr lang="en-US" sz="2000" dirty="0"/>
              <a:t>) </a:t>
            </a:r>
          </a:p>
        </p:txBody>
      </p:sp>
      <p:sp>
        <p:nvSpPr>
          <p:cNvPr id="23" name="Slide Number Placeholder 22">
            <a:extLst>
              <a:ext uri="{FF2B5EF4-FFF2-40B4-BE49-F238E27FC236}">
                <a16:creationId xmlns:a16="http://schemas.microsoft.com/office/drawing/2014/main" id="{043AA614-D16E-2B4E-9D78-B974276DB642}"/>
              </a:ext>
            </a:extLst>
          </p:cNvPr>
          <p:cNvSpPr>
            <a:spLocks noGrp="1"/>
          </p:cNvSpPr>
          <p:nvPr>
            <p:ph type="sldNum" sz="quarter" idx="12"/>
          </p:nvPr>
        </p:nvSpPr>
        <p:spPr/>
        <p:txBody>
          <a:bodyPr/>
          <a:lstStyle/>
          <a:p>
            <a:fld id="{C68DACDF-E1A9-A04C-A5FF-FC2443684BF5}" type="slidenum">
              <a:rPr lang="en-US" sz="2000" smtClean="0">
                <a:solidFill>
                  <a:schemeClr val="bg1"/>
                </a:solidFill>
              </a:rPr>
              <a:pPr/>
              <a:t>28</a:t>
            </a:fld>
            <a:endParaRPr lang="en-US" sz="2000">
              <a:solidFill>
                <a:schemeClr val="bg1"/>
              </a:solidFill>
            </a:endParaRPr>
          </a:p>
        </p:txBody>
      </p:sp>
      <p:sp>
        <p:nvSpPr>
          <p:cNvPr id="24" name="Rectangle 23">
            <a:extLst>
              <a:ext uri="{FF2B5EF4-FFF2-40B4-BE49-F238E27FC236}">
                <a16:creationId xmlns:a16="http://schemas.microsoft.com/office/drawing/2014/main" id="{D9BD8C91-6A4B-514A-951D-6BB635E32BCB}"/>
              </a:ext>
            </a:extLst>
          </p:cNvPr>
          <p:cNvSpPr/>
          <p:nvPr/>
        </p:nvSpPr>
        <p:spPr>
          <a:xfrm>
            <a:off x="4403417" y="5181428"/>
            <a:ext cx="1263650" cy="718820"/>
          </a:xfrm>
          <a:prstGeom prst="rect">
            <a:avLst/>
          </a:prstGeom>
          <a:ln>
            <a:solidFill>
              <a:schemeClr val="bg2">
                <a:lumMod val="50000"/>
              </a:schemeClr>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600" dirty="0">
                <a:solidFill>
                  <a:schemeClr val="bg2">
                    <a:lumMod val="50000"/>
                  </a:schemeClr>
                </a:solidFill>
                <a:ea typeface="Times New Roman" panose="02020603050405020304" pitchFamily="18" charset="0"/>
              </a:rPr>
              <a:t>S</a:t>
            </a:r>
            <a:r>
              <a:rPr lang="en-US" sz="1600" dirty="0">
                <a:solidFill>
                  <a:schemeClr val="bg2">
                    <a:lumMod val="50000"/>
                  </a:schemeClr>
                </a:solidFill>
                <a:effectLst/>
                <a:ea typeface="Times New Roman" panose="02020603050405020304" pitchFamily="18" charset="0"/>
              </a:rPr>
              <a:t>leep quantity</a:t>
            </a:r>
          </a:p>
        </p:txBody>
      </p:sp>
      <p:sp>
        <p:nvSpPr>
          <p:cNvPr id="25" name="Rectangle 24">
            <a:extLst>
              <a:ext uri="{FF2B5EF4-FFF2-40B4-BE49-F238E27FC236}">
                <a16:creationId xmlns:a16="http://schemas.microsoft.com/office/drawing/2014/main" id="{44A40965-B351-614E-A07D-09C43EF0D952}"/>
              </a:ext>
            </a:extLst>
          </p:cNvPr>
          <p:cNvSpPr/>
          <p:nvPr/>
        </p:nvSpPr>
        <p:spPr>
          <a:xfrm>
            <a:off x="7095799" y="5181428"/>
            <a:ext cx="1263650" cy="718820"/>
          </a:xfrm>
          <a:prstGeom prst="rect">
            <a:avLst/>
          </a:prstGeom>
          <a:ln>
            <a:solidFill>
              <a:schemeClr val="bg2">
                <a:lumMod val="50000"/>
              </a:schemeClr>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600" dirty="0">
                <a:solidFill>
                  <a:schemeClr val="bg2">
                    <a:lumMod val="50000"/>
                  </a:schemeClr>
                </a:solidFill>
                <a:effectLst/>
                <a:ea typeface="Times New Roman" panose="02020603050405020304" pitchFamily="18" charset="0"/>
              </a:rPr>
              <a:t>Light NREM sleep</a:t>
            </a:r>
          </a:p>
        </p:txBody>
      </p:sp>
      <p:sp>
        <p:nvSpPr>
          <p:cNvPr id="26" name="Rectangle 25">
            <a:extLst>
              <a:ext uri="{FF2B5EF4-FFF2-40B4-BE49-F238E27FC236}">
                <a16:creationId xmlns:a16="http://schemas.microsoft.com/office/drawing/2014/main" id="{E15D8424-CB77-694F-B0A4-9CE7B697FD95}"/>
              </a:ext>
            </a:extLst>
          </p:cNvPr>
          <p:cNvSpPr/>
          <p:nvPr/>
        </p:nvSpPr>
        <p:spPr>
          <a:xfrm>
            <a:off x="5747357" y="5181428"/>
            <a:ext cx="1263650" cy="718820"/>
          </a:xfrm>
          <a:prstGeom prst="rect">
            <a:avLst/>
          </a:prstGeom>
          <a:ln>
            <a:solidFill>
              <a:schemeClr val="bg2">
                <a:lumMod val="50000"/>
              </a:schemeClr>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600" dirty="0">
                <a:solidFill>
                  <a:schemeClr val="bg2">
                    <a:lumMod val="50000"/>
                  </a:schemeClr>
                </a:solidFill>
                <a:effectLst/>
                <a:ea typeface="Times New Roman" panose="02020603050405020304" pitchFamily="18" charset="0"/>
              </a:rPr>
              <a:t>Sleep quality</a:t>
            </a:r>
          </a:p>
        </p:txBody>
      </p:sp>
      <p:sp>
        <p:nvSpPr>
          <p:cNvPr id="27" name="Rectangle 26">
            <a:extLst>
              <a:ext uri="{FF2B5EF4-FFF2-40B4-BE49-F238E27FC236}">
                <a16:creationId xmlns:a16="http://schemas.microsoft.com/office/drawing/2014/main" id="{36F24BCE-76F2-9043-83D8-9988459C9CF5}"/>
              </a:ext>
            </a:extLst>
          </p:cNvPr>
          <p:cNvSpPr/>
          <p:nvPr/>
        </p:nvSpPr>
        <p:spPr>
          <a:xfrm>
            <a:off x="9786680" y="5197010"/>
            <a:ext cx="1263650" cy="718820"/>
          </a:xfrm>
          <a:prstGeom prst="rect">
            <a:avLst/>
          </a:prstGeom>
          <a:ln>
            <a:solidFill>
              <a:schemeClr val="bg2">
                <a:lumMod val="50000"/>
              </a:schemeClr>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600" dirty="0">
                <a:solidFill>
                  <a:schemeClr val="bg2">
                    <a:lumMod val="50000"/>
                  </a:schemeClr>
                </a:solidFill>
                <a:effectLst/>
                <a:ea typeface="Times New Roman" panose="02020603050405020304" pitchFamily="18" charset="0"/>
              </a:rPr>
              <a:t>State recovery </a:t>
            </a:r>
            <a:br>
              <a:rPr lang="en-US" sz="1600" dirty="0">
                <a:solidFill>
                  <a:schemeClr val="bg2">
                    <a:lumMod val="50000"/>
                  </a:schemeClr>
                </a:solidFill>
                <a:effectLst/>
                <a:ea typeface="Times New Roman" panose="02020603050405020304" pitchFamily="18" charset="0"/>
              </a:rPr>
            </a:br>
            <a:r>
              <a:rPr lang="en-US" sz="1600" dirty="0">
                <a:solidFill>
                  <a:schemeClr val="bg2">
                    <a:lumMod val="50000"/>
                  </a:schemeClr>
                </a:solidFill>
                <a:effectLst/>
                <a:ea typeface="Times New Roman" panose="02020603050405020304" pitchFamily="18" charset="0"/>
              </a:rPr>
              <a:t>(D-1)</a:t>
            </a:r>
          </a:p>
        </p:txBody>
      </p:sp>
      <p:sp>
        <p:nvSpPr>
          <p:cNvPr id="28" name="Rectangle 27">
            <a:extLst>
              <a:ext uri="{FF2B5EF4-FFF2-40B4-BE49-F238E27FC236}">
                <a16:creationId xmlns:a16="http://schemas.microsoft.com/office/drawing/2014/main" id="{1CAE259E-5F8B-0A47-8310-3BF84528C083}"/>
              </a:ext>
            </a:extLst>
          </p:cNvPr>
          <p:cNvSpPr/>
          <p:nvPr/>
        </p:nvSpPr>
        <p:spPr>
          <a:xfrm>
            <a:off x="8442740" y="5181428"/>
            <a:ext cx="1263650" cy="718820"/>
          </a:xfrm>
          <a:prstGeom prst="rect">
            <a:avLst/>
          </a:prstGeom>
          <a:ln>
            <a:solidFill>
              <a:schemeClr val="bg2">
                <a:lumMod val="50000"/>
              </a:schemeClr>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600" dirty="0">
                <a:solidFill>
                  <a:schemeClr val="bg2">
                    <a:lumMod val="50000"/>
                  </a:schemeClr>
                </a:solidFill>
                <a:effectLst/>
                <a:ea typeface="Times New Roman" panose="02020603050405020304" pitchFamily="18" charset="0"/>
              </a:rPr>
              <a:t>Deep NREM sleep</a:t>
            </a:r>
          </a:p>
        </p:txBody>
      </p:sp>
      <p:sp>
        <p:nvSpPr>
          <p:cNvPr id="29" name="Rounded Rectangle 28">
            <a:extLst>
              <a:ext uri="{FF2B5EF4-FFF2-40B4-BE49-F238E27FC236}">
                <a16:creationId xmlns:a16="http://schemas.microsoft.com/office/drawing/2014/main" id="{92BAB902-092E-9B48-BD7D-3EF9C32A7B43}"/>
              </a:ext>
            </a:extLst>
          </p:cNvPr>
          <p:cNvSpPr/>
          <p:nvPr/>
        </p:nvSpPr>
        <p:spPr>
          <a:xfrm>
            <a:off x="4278086" y="5040438"/>
            <a:ext cx="6922393" cy="958387"/>
          </a:xfrm>
          <a:prstGeom prst="roundRect">
            <a:avLst/>
          </a:prstGeom>
          <a:noFill/>
          <a:ln w="9525" cap="flat" cmpd="sng" algn="ctr">
            <a:solidFill>
              <a:schemeClr val="bg2">
                <a:lumMod val="5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cxnSp>
        <p:nvCxnSpPr>
          <p:cNvPr id="30" name="Straight Arrow Connector 29">
            <a:extLst>
              <a:ext uri="{FF2B5EF4-FFF2-40B4-BE49-F238E27FC236}">
                <a16:creationId xmlns:a16="http://schemas.microsoft.com/office/drawing/2014/main" id="{9FBC9655-4AAE-1943-8782-27EE53E7804B}"/>
              </a:ext>
            </a:extLst>
          </p:cNvPr>
          <p:cNvCxnSpPr>
            <a:stCxn id="29" idx="0"/>
          </p:cNvCxnSpPr>
          <p:nvPr/>
        </p:nvCxnSpPr>
        <p:spPr>
          <a:xfrm flipH="1" flipV="1">
            <a:off x="6096000" y="4575737"/>
            <a:ext cx="1643283" cy="464701"/>
          </a:xfrm>
          <a:prstGeom prst="straightConnector1">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1" name="Straight Arrow Connector 30">
            <a:extLst>
              <a:ext uri="{FF2B5EF4-FFF2-40B4-BE49-F238E27FC236}">
                <a16:creationId xmlns:a16="http://schemas.microsoft.com/office/drawing/2014/main" id="{5A5BB25D-A8D4-1443-ADF7-A137A9AEB864}"/>
              </a:ext>
            </a:extLst>
          </p:cNvPr>
          <p:cNvCxnSpPr>
            <a:cxnSpLocks/>
            <a:stCxn id="29" idx="0"/>
          </p:cNvCxnSpPr>
          <p:nvPr/>
        </p:nvCxnSpPr>
        <p:spPr>
          <a:xfrm flipV="1">
            <a:off x="7739283" y="4567959"/>
            <a:ext cx="1584153" cy="472479"/>
          </a:xfrm>
          <a:prstGeom prst="straightConnector1">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2" name="Straight Arrow Connector 31">
            <a:extLst>
              <a:ext uri="{FF2B5EF4-FFF2-40B4-BE49-F238E27FC236}">
                <a16:creationId xmlns:a16="http://schemas.microsoft.com/office/drawing/2014/main" id="{B5C119DC-D340-FD4C-BA3F-20D448209AA6}"/>
              </a:ext>
            </a:extLst>
          </p:cNvPr>
          <p:cNvCxnSpPr/>
          <p:nvPr/>
        </p:nvCxnSpPr>
        <p:spPr>
          <a:xfrm flipH="1" flipV="1">
            <a:off x="6096000" y="4575737"/>
            <a:ext cx="283182" cy="605691"/>
          </a:xfrm>
          <a:prstGeom prst="straightConnector1">
            <a:avLst/>
          </a:prstGeom>
          <a:ln w="9525"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3" name="TextBox 32">
            <a:extLst>
              <a:ext uri="{FF2B5EF4-FFF2-40B4-BE49-F238E27FC236}">
                <a16:creationId xmlns:a16="http://schemas.microsoft.com/office/drawing/2014/main" id="{980C0F9C-9347-0845-910C-DF35B55EEBC8}"/>
              </a:ext>
            </a:extLst>
          </p:cNvPr>
          <p:cNvSpPr txBox="1"/>
          <p:nvPr/>
        </p:nvSpPr>
        <p:spPr>
          <a:xfrm>
            <a:off x="5972133" y="4825810"/>
            <a:ext cx="530915" cy="276999"/>
          </a:xfrm>
          <a:prstGeom prst="rect">
            <a:avLst/>
          </a:prstGeom>
          <a:noFill/>
        </p:spPr>
        <p:txBody>
          <a:bodyPr wrap="none" rtlCol="0">
            <a:spAutoFit/>
          </a:bodyPr>
          <a:lstStyle/>
          <a:p>
            <a:r>
              <a:rPr lang="en-US" sz="1200" b="1" dirty="0">
                <a:solidFill>
                  <a:schemeClr val="bg1">
                    <a:lumMod val="65000"/>
                  </a:schemeClr>
                </a:solidFill>
              </a:rPr>
              <a:t>.13 * </a:t>
            </a:r>
          </a:p>
        </p:txBody>
      </p:sp>
      <mc:AlternateContent xmlns:mc="http://schemas.openxmlformats.org/markup-compatibility/2006" xmlns:pslz="http://schemas.microsoft.com/office/powerpoint/2016/slidezoom">
        <mc:Choice Requires="pslz">
          <p:graphicFrame>
            <p:nvGraphicFramePr>
              <p:cNvPr id="34" name="Slide Zoom 33">
                <a:extLst>
                  <a:ext uri="{FF2B5EF4-FFF2-40B4-BE49-F238E27FC236}">
                    <a16:creationId xmlns:a16="http://schemas.microsoft.com/office/drawing/2014/main" id="{8FB731A1-2DB6-3844-8F13-2756836BF8F1}"/>
                  </a:ext>
                </a:extLst>
              </p:cNvPr>
              <p:cNvGraphicFramePr>
                <a:graphicFrameLocks noChangeAspect="1"/>
              </p:cNvGraphicFramePr>
              <p:nvPr>
                <p:extLst>
                  <p:ext uri="{D42A27DB-BD31-4B8C-83A1-F6EECF244321}">
                    <p14:modId xmlns:p14="http://schemas.microsoft.com/office/powerpoint/2010/main" val="1762532169"/>
                  </p:ext>
                </p:extLst>
              </p:nvPr>
            </p:nvGraphicFramePr>
            <p:xfrm flipH="1" flipV="1">
              <a:off x="5943600" y="-63500"/>
              <a:ext cx="304800" cy="171450"/>
            </p:xfrm>
            <a:graphic>
              <a:graphicData uri="http://schemas.microsoft.com/office/powerpoint/2016/slidezoom">
                <pslz:sldZm>
                  <pslz:sldZmObj sldId="348" cId="3425080056">
                    <pslz:zmPr id="{CBE1F3CB-CBA5-6D43-8703-8A699963D1F7}" returnToParent="0" transitionDur="1000">
                      <p166:blipFill xmlns:p166="http://schemas.microsoft.com/office/powerpoint/2016/6/main">
                        <a:blip r:embed="rId3"/>
                        <a:stretch>
                          <a:fillRect/>
                        </a:stretch>
                      </p166:blipFill>
                      <p166:spPr xmlns:p166="http://schemas.microsoft.com/office/powerpoint/2016/6/main">
                        <a:xfrm flipH="1" flipV="1">
                          <a:off x="0" y="0"/>
                          <a:ext cx="304800" cy="171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166:spPr>
                    </pslz:zmPr>
                  </pslz:sldZmObj>
                </pslz:sldZm>
              </a:graphicData>
            </a:graphic>
          </p:graphicFrame>
        </mc:Choice>
        <mc:Fallback xmlns="">
          <p:pic>
            <p:nvPicPr>
              <p:cNvPr id="34" name="Slide Zoom 33">
                <a:hlinkClick r:id="rId4" action="ppaction://hlinksldjump"/>
                <a:extLst>
                  <a:ext uri="{FF2B5EF4-FFF2-40B4-BE49-F238E27FC236}">
                    <a16:creationId xmlns:a16="http://schemas.microsoft.com/office/drawing/2014/main" id="{8FB731A1-2DB6-3844-8F13-2756836BF8F1}"/>
                  </a:ext>
                </a:extLst>
              </p:cNvPr>
              <p:cNvPicPr>
                <a:picLocks noGrp="1" noRot="1" noChangeAspect="1" noMove="1" noResize="1" noEditPoints="1" noAdjustHandles="1" noChangeArrowheads="1" noChangeShapeType="1"/>
              </p:cNvPicPr>
              <p:nvPr/>
            </p:nvPicPr>
            <p:blipFill>
              <a:blip r:embed="rId5"/>
              <a:stretch>
                <a:fillRect/>
              </a:stretch>
            </p:blipFill>
            <p:spPr>
              <a:xfrm flipH="1" flipV="1">
                <a:off x="5943600" y="-63500"/>
                <a:ext cx="304800" cy="171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mc:Fallback>
      </mc:AlternateContent>
      <mc:AlternateContent xmlns:mc="http://schemas.openxmlformats.org/markup-compatibility/2006" xmlns:pslz="http://schemas.microsoft.com/office/powerpoint/2016/slidezoom">
        <mc:Choice Requires="pslz">
          <p:graphicFrame>
            <p:nvGraphicFramePr>
              <p:cNvPr id="35" name="Slide Zoom 34">
                <a:extLst>
                  <a:ext uri="{FF2B5EF4-FFF2-40B4-BE49-F238E27FC236}">
                    <a16:creationId xmlns:a16="http://schemas.microsoft.com/office/drawing/2014/main" id="{73C34444-AA06-AC47-9A6F-3F82D033406A}"/>
                  </a:ext>
                </a:extLst>
              </p:cNvPr>
              <p:cNvGraphicFramePr>
                <a:graphicFrameLocks noChangeAspect="1"/>
              </p:cNvGraphicFramePr>
              <p:nvPr>
                <p:extLst>
                  <p:ext uri="{D42A27DB-BD31-4B8C-83A1-F6EECF244321}">
                    <p14:modId xmlns:p14="http://schemas.microsoft.com/office/powerpoint/2010/main" val="4069798833"/>
                  </p:ext>
                </p:extLst>
              </p:nvPr>
            </p:nvGraphicFramePr>
            <p:xfrm flipH="1" flipV="1">
              <a:off x="11887200" y="-63500"/>
              <a:ext cx="304800" cy="171450"/>
            </p:xfrm>
            <a:graphic>
              <a:graphicData uri="http://schemas.microsoft.com/office/powerpoint/2016/slidezoom">
                <pslz:sldZm>
                  <pslz:sldZmObj sldId="342" cId="3727021678">
                    <pslz:zmPr id="{5C8DB704-5F4D-794F-9000-B3D7AC997AF6}" returnToParent="0" transitionDur="1000">
                      <p166:blipFill xmlns:p166="http://schemas.microsoft.com/office/powerpoint/2016/6/main">
                        <a:blip r:embed="rId6"/>
                        <a:stretch>
                          <a:fillRect/>
                        </a:stretch>
                      </p166:blipFill>
                      <p166:spPr xmlns:p166="http://schemas.microsoft.com/office/powerpoint/2016/6/main">
                        <a:xfrm flipH="1" flipV="1">
                          <a:off x="0" y="0"/>
                          <a:ext cx="304800" cy="171450"/>
                        </a:xfrm>
                        <a:prstGeom prst="rect">
                          <a:avLst/>
                        </a:prstGeom>
                        <a:ln w="3175">
                          <a:solidFill>
                            <a:prstClr val="ltGray"/>
                          </a:solidFill>
                        </a:ln>
                      </p166:spPr>
                    </pslz:zmPr>
                  </pslz:sldZmObj>
                </pslz:sldZm>
              </a:graphicData>
            </a:graphic>
          </p:graphicFrame>
        </mc:Choice>
        <mc:Fallback xmlns="">
          <p:pic>
            <p:nvPicPr>
              <p:cNvPr id="35" name="Slide Zoom 34">
                <a:hlinkClick r:id="rId7" action="ppaction://hlinksldjump"/>
                <a:extLst>
                  <a:ext uri="{FF2B5EF4-FFF2-40B4-BE49-F238E27FC236}">
                    <a16:creationId xmlns:a16="http://schemas.microsoft.com/office/drawing/2014/main" id="{73C34444-AA06-AC47-9A6F-3F82D033406A}"/>
                  </a:ext>
                </a:extLst>
              </p:cNvPr>
              <p:cNvPicPr>
                <a:picLocks noGrp="1" noRot="1" noChangeAspect="1" noMove="1" noResize="1" noEditPoints="1" noAdjustHandles="1" noChangeArrowheads="1" noChangeShapeType="1"/>
              </p:cNvPicPr>
              <p:nvPr/>
            </p:nvPicPr>
            <p:blipFill>
              <a:blip r:embed="rId8"/>
              <a:stretch>
                <a:fillRect/>
              </a:stretch>
            </p:blipFill>
            <p:spPr>
              <a:xfrm flipH="1" flipV="1">
                <a:off x="11887200" y="-63500"/>
                <a:ext cx="304800" cy="17145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36" name="Slide Zoom 35">
                <a:extLst>
                  <a:ext uri="{FF2B5EF4-FFF2-40B4-BE49-F238E27FC236}">
                    <a16:creationId xmlns:a16="http://schemas.microsoft.com/office/drawing/2014/main" id="{1414D55C-72AA-BA45-8603-4B8A45F831D3}"/>
                  </a:ext>
                </a:extLst>
              </p:cNvPr>
              <p:cNvGraphicFramePr>
                <a:graphicFrameLocks noChangeAspect="1"/>
              </p:cNvGraphicFramePr>
              <p:nvPr/>
            </p:nvGraphicFramePr>
            <p:xfrm flipH="1" flipV="1">
              <a:off x="2537" y="-32607"/>
              <a:ext cx="280814" cy="157958"/>
            </p:xfrm>
            <a:graphic>
              <a:graphicData uri="http://schemas.microsoft.com/office/powerpoint/2016/slidezoom">
                <pslz:sldZm>
                  <pslz:sldZmObj sldId="341" cId="1034012106">
                    <pslz:zmPr id="{8A0CA158-C8E6-9B4C-93FC-975E971C4B54}" returnToParent="0" transitionDur="1000">
                      <p166:blipFill xmlns:p166="http://schemas.microsoft.com/office/powerpoint/2016/6/main">
                        <a:blip r:embed="rId9"/>
                        <a:stretch>
                          <a:fillRect/>
                        </a:stretch>
                      </p166:blipFill>
                      <p166:spPr xmlns:p166="http://schemas.microsoft.com/office/powerpoint/2016/6/main">
                        <a:xfrm flipH="1" flipV="1">
                          <a:off x="0" y="0"/>
                          <a:ext cx="280814" cy="157958"/>
                        </a:xfrm>
                        <a:prstGeom prst="rect">
                          <a:avLst/>
                        </a:prstGeom>
                        <a:ln w="3175">
                          <a:solidFill>
                            <a:prstClr val="ltGray"/>
                          </a:solidFill>
                        </a:ln>
                      </p166:spPr>
                    </pslz:zmPr>
                  </pslz:sldZmObj>
                </pslz:sldZm>
              </a:graphicData>
            </a:graphic>
          </p:graphicFrame>
        </mc:Choice>
        <mc:Fallback xmlns="">
          <p:pic>
            <p:nvPicPr>
              <p:cNvPr id="36" name="Slide Zoom 35">
                <a:hlinkClick r:id="rId10" action="ppaction://hlinksldjump"/>
                <a:extLst>
                  <a:ext uri="{FF2B5EF4-FFF2-40B4-BE49-F238E27FC236}">
                    <a16:creationId xmlns:a16="http://schemas.microsoft.com/office/drawing/2014/main" id="{1414D55C-72AA-BA45-8603-4B8A45F831D3}"/>
                  </a:ext>
                </a:extLst>
              </p:cNvPr>
              <p:cNvPicPr>
                <a:picLocks noGrp="1" noRot="1" noChangeAspect="1" noMove="1" noResize="1" noEditPoints="1" noAdjustHandles="1" noChangeArrowheads="1" noChangeShapeType="1"/>
              </p:cNvPicPr>
              <p:nvPr/>
            </p:nvPicPr>
            <p:blipFill>
              <a:blip r:embed="rId11"/>
              <a:stretch>
                <a:fillRect/>
              </a:stretch>
            </p:blipFill>
            <p:spPr>
              <a:xfrm flipH="1" flipV="1">
                <a:off x="2537" y="-32607"/>
                <a:ext cx="280814" cy="157958"/>
              </a:xfrm>
              <a:prstGeom prst="rect">
                <a:avLst/>
              </a:prstGeom>
              <a:ln w="3175">
                <a:solidFill>
                  <a:prstClr val="ltGray"/>
                </a:solidFill>
              </a:ln>
            </p:spPr>
          </p:pic>
        </mc:Fallback>
      </mc:AlternateContent>
    </p:spTree>
    <p:extLst>
      <p:ext uri="{BB962C8B-B14F-4D97-AF65-F5344CB8AC3E}">
        <p14:creationId xmlns:p14="http://schemas.microsoft.com/office/powerpoint/2010/main" val="1918683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AEC14C3-EBE8-3B4C-ACBB-6C00E9EBB9FB}"/>
              </a:ext>
            </a:extLst>
          </p:cNvPr>
          <p:cNvSpPr>
            <a:spLocks noGrp="1"/>
          </p:cNvSpPr>
          <p:nvPr>
            <p:ph type="sldNum" sz="quarter" idx="12"/>
          </p:nvPr>
        </p:nvSpPr>
        <p:spPr/>
        <p:txBody>
          <a:bodyPr/>
          <a:lstStyle/>
          <a:p>
            <a:fld id="{C68DACDF-E1A9-A04C-A5FF-FC2443684BF5}" type="slidenum">
              <a:rPr lang="en-US" sz="2000" smtClean="0">
                <a:solidFill>
                  <a:schemeClr val="bg1"/>
                </a:solidFill>
              </a:rPr>
              <a:pPr/>
              <a:t>2</a:t>
            </a:fld>
            <a:endParaRPr lang="en-US" sz="2000">
              <a:solidFill>
                <a:schemeClr val="bg1"/>
              </a:solidFill>
            </a:endParaRPr>
          </a:p>
        </p:txBody>
      </p:sp>
      <p:graphicFrame>
        <p:nvGraphicFramePr>
          <p:cNvPr id="9" name="Diagram 8">
            <a:extLst>
              <a:ext uri="{FF2B5EF4-FFF2-40B4-BE49-F238E27FC236}">
                <a16:creationId xmlns:a16="http://schemas.microsoft.com/office/drawing/2014/main" id="{49AC9331-DD94-1E4B-A79C-FE51BFF16FFA}"/>
              </a:ext>
            </a:extLst>
          </p:cNvPr>
          <p:cNvGraphicFramePr/>
          <p:nvPr>
            <p:extLst>
              <p:ext uri="{D42A27DB-BD31-4B8C-83A1-F6EECF244321}">
                <p14:modId xmlns:p14="http://schemas.microsoft.com/office/powerpoint/2010/main" val="439409514"/>
              </p:ext>
            </p:extLst>
          </p:nvPr>
        </p:nvGraphicFramePr>
        <p:xfrm>
          <a:off x="797278" y="98875"/>
          <a:ext cx="10597444" cy="59059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a:extLst>
              <a:ext uri="{FF2B5EF4-FFF2-40B4-BE49-F238E27FC236}">
                <a16:creationId xmlns:a16="http://schemas.microsoft.com/office/drawing/2014/main" id="{D273FBAD-BF1E-724C-8DD7-EF60FD9B252B}"/>
              </a:ext>
            </a:extLst>
          </p:cNvPr>
          <p:cNvSpPr/>
          <p:nvPr/>
        </p:nvSpPr>
        <p:spPr>
          <a:xfrm>
            <a:off x="6220691" y="221673"/>
            <a:ext cx="4655127" cy="1981200"/>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5EAA603-5994-9B42-87DF-0A29C609F5BD}"/>
              </a:ext>
            </a:extLst>
          </p:cNvPr>
          <p:cNvSpPr/>
          <p:nvPr/>
        </p:nvSpPr>
        <p:spPr>
          <a:xfrm>
            <a:off x="928254" y="3852718"/>
            <a:ext cx="4655127" cy="1981200"/>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271139B-7152-F64E-AFAF-C5D484025C2B}"/>
              </a:ext>
            </a:extLst>
          </p:cNvPr>
          <p:cNvSpPr/>
          <p:nvPr/>
        </p:nvSpPr>
        <p:spPr>
          <a:xfrm>
            <a:off x="928254" y="270408"/>
            <a:ext cx="4773533" cy="1981200"/>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A3278ED-F316-5D4F-BD93-F03AF660F5E9}"/>
              </a:ext>
            </a:extLst>
          </p:cNvPr>
          <p:cNvSpPr/>
          <p:nvPr/>
        </p:nvSpPr>
        <p:spPr>
          <a:xfrm>
            <a:off x="6220691" y="3872647"/>
            <a:ext cx="4814455" cy="1981200"/>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a:extLst>
              <a:ext uri="{FF2B5EF4-FFF2-40B4-BE49-F238E27FC236}">
                <a16:creationId xmlns:a16="http://schemas.microsoft.com/office/drawing/2014/main" id="{635488E9-B4C8-DB4D-91F5-B6999C59C56B}"/>
              </a:ext>
            </a:extLst>
          </p:cNvPr>
          <p:cNvCxnSpPr/>
          <p:nvPr/>
        </p:nvCxnSpPr>
        <p:spPr>
          <a:xfrm flipH="1">
            <a:off x="10744842" y="4570722"/>
            <a:ext cx="649880" cy="0"/>
          </a:xfrm>
          <a:prstGeom prst="straightConnector1">
            <a:avLst/>
          </a:prstGeom>
          <a:ln w="60325">
            <a:solidFill>
              <a:srgbClr val="C75B1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7580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FDFAA0A-FD12-4147-8165-7832B93B53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4320" y="1388505"/>
            <a:ext cx="7439365" cy="4636331"/>
          </a:xfrm>
          <a:prstGeom prst="rect">
            <a:avLst/>
          </a:prstGeom>
        </p:spPr>
      </p:pic>
      <p:sp>
        <p:nvSpPr>
          <p:cNvPr id="2" name="Title 1">
            <a:extLst>
              <a:ext uri="{FF2B5EF4-FFF2-40B4-BE49-F238E27FC236}">
                <a16:creationId xmlns:a16="http://schemas.microsoft.com/office/drawing/2014/main" id="{AA7C6F06-42BF-764E-AFF5-ACE55611E83B}"/>
              </a:ext>
            </a:extLst>
          </p:cNvPr>
          <p:cNvSpPr>
            <a:spLocks noGrp="1"/>
          </p:cNvSpPr>
          <p:nvPr>
            <p:ph type="title"/>
          </p:nvPr>
        </p:nvSpPr>
        <p:spPr/>
        <p:txBody>
          <a:bodyPr/>
          <a:lstStyle/>
          <a:p>
            <a:r>
              <a:rPr lang="en-US" dirty="0"/>
              <a:t>Results: Conditional effect of deep acting </a:t>
            </a:r>
            <a:r>
              <a:rPr lang="en-US" i="1" dirty="0">
                <a:solidFill>
                  <a:schemeClr val="bg1">
                    <a:lumMod val="65000"/>
                  </a:schemeClr>
                </a:solidFill>
              </a:rPr>
              <a:t>(H4b)</a:t>
            </a:r>
          </a:p>
        </p:txBody>
      </p:sp>
      <p:sp>
        <p:nvSpPr>
          <p:cNvPr id="6" name="Rectangle 5">
            <a:extLst>
              <a:ext uri="{FF2B5EF4-FFF2-40B4-BE49-F238E27FC236}">
                <a16:creationId xmlns:a16="http://schemas.microsoft.com/office/drawing/2014/main" id="{BB8796EB-6964-4D49-A1BB-0FB99461770E}"/>
              </a:ext>
            </a:extLst>
          </p:cNvPr>
          <p:cNvSpPr/>
          <p:nvPr/>
        </p:nvSpPr>
        <p:spPr>
          <a:xfrm>
            <a:off x="7791408" y="2499456"/>
            <a:ext cx="1693245" cy="2200545"/>
          </a:xfrm>
          <a:prstGeom prst="rect">
            <a:avLst/>
          </a:prstGeom>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id="{FA7045A6-F1F9-7045-8217-6B59C8215D63}"/>
              </a:ext>
            </a:extLst>
          </p:cNvPr>
          <p:cNvSpPr txBox="1"/>
          <p:nvPr/>
        </p:nvSpPr>
        <p:spPr>
          <a:xfrm rot="507784">
            <a:off x="5124885" y="3962715"/>
            <a:ext cx="1938235" cy="276999"/>
          </a:xfrm>
          <a:prstGeom prst="rect">
            <a:avLst/>
          </a:prstGeom>
          <a:noFill/>
        </p:spPr>
        <p:txBody>
          <a:bodyPr wrap="square" rtlCol="0">
            <a:spAutoFit/>
          </a:bodyPr>
          <a:lstStyle/>
          <a:p>
            <a:r>
              <a:rPr lang="en-US" sz="1200" i="1" dirty="0">
                <a:solidFill>
                  <a:schemeClr val="bg1">
                    <a:lumMod val="65000"/>
                  </a:schemeClr>
                </a:solidFill>
              </a:rPr>
              <a:t>γ</a:t>
            </a:r>
            <a:r>
              <a:rPr lang="en-US" sz="1200" dirty="0">
                <a:solidFill>
                  <a:schemeClr val="bg1">
                    <a:lumMod val="65000"/>
                  </a:schemeClr>
                </a:solidFill>
              </a:rPr>
              <a:t> = -.34, </a:t>
            </a:r>
            <a:r>
              <a:rPr lang="en-US" sz="1200" i="1" dirty="0">
                <a:solidFill>
                  <a:schemeClr val="bg1">
                    <a:lumMod val="65000"/>
                  </a:schemeClr>
                </a:solidFill>
              </a:rPr>
              <a:t>t</a:t>
            </a:r>
            <a:r>
              <a:rPr lang="en-US" sz="1200" dirty="0">
                <a:solidFill>
                  <a:schemeClr val="bg1">
                    <a:lumMod val="65000"/>
                  </a:schemeClr>
                </a:solidFill>
              </a:rPr>
              <a:t> = -3.00, </a:t>
            </a:r>
            <a:r>
              <a:rPr lang="en-US" sz="1200" i="1" dirty="0">
                <a:solidFill>
                  <a:schemeClr val="bg1">
                    <a:lumMod val="65000"/>
                  </a:schemeClr>
                </a:solidFill>
              </a:rPr>
              <a:t>p</a:t>
            </a:r>
            <a:r>
              <a:rPr lang="en-US" sz="1200" dirty="0">
                <a:solidFill>
                  <a:schemeClr val="bg1">
                    <a:lumMod val="65000"/>
                  </a:schemeClr>
                </a:solidFill>
              </a:rPr>
              <a:t> = .003</a:t>
            </a:r>
            <a:endParaRPr lang="en-US" sz="1200" dirty="0">
              <a:solidFill>
                <a:schemeClr val="bg1">
                  <a:lumMod val="65000"/>
                </a:schemeClr>
              </a:solidFill>
              <a:latin typeface="+mj-lt"/>
            </a:endParaRPr>
          </a:p>
        </p:txBody>
      </p:sp>
      <p:sp>
        <p:nvSpPr>
          <p:cNvPr id="9" name="TextBox 8">
            <a:extLst>
              <a:ext uri="{FF2B5EF4-FFF2-40B4-BE49-F238E27FC236}">
                <a16:creationId xmlns:a16="http://schemas.microsoft.com/office/drawing/2014/main" id="{4B3C326B-A180-D742-9FB3-E012CBC23416}"/>
              </a:ext>
            </a:extLst>
          </p:cNvPr>
          <p:cNvSpPr txBox="1"/>
          <p:nvPr/>
        </p:nvSpPr>
        <p:spPr>
          <a:xfrm>
            <a:off x="5303335" y="3429000"/>
            <a:ext cx="2050138" cy="276999"/>
          </a:xfrm>
          <a:prstGeom prst="rect">
            <a:avLst/>
          </a:prstGeom>
          <a:noFill/>
        </p:spPr>
        <p:txBody>
          <a:bodyPr wrap="square" rtlCol="0">
            <a:spAutoFit/>
          </a:bodyPr>
          <a:lstStyle/>
          <a:p>
            <a:r>
              <a:rPr lang="en-US" sz="1200" i="1" dirty="0">
                <a:solidFill>
                  <a:schemeClr val="bg1">
                    <a:lumMod val="65000"/>
                  </a:schemeClr>
                </a:solidFill>
              </a:rPr>
              <a:t>γ</a:t>
            </a:r>
            <a:r>
              <a:rPr lang="en-US" sz="1200" dirty="0">
                <a:solidFill>
                  <a:schemeClr val="bg1">
                    <a:lumMod val="65000"/>
                  </a:schemeClr>
                </a:solidFill>
              </a:rPr>
              <a:t> = -.03, </a:t>
            </a:r>
            <a:r>
              <a:rPr lang="en-US" sz="1200" i="1" dirty="0">
                <a:solidFill>
                  <a:schemeClr val="bg1">
                    <a:lumMod val="65000"/>
                  </a:schemeClr>
                </a:solidFill>
              </a:rPr>
              <a:t>t</a:t>
            </a:r>
            <a:r>
              <a:rPr lang="en-US" sz="1200" dirty="0">
                <a:solidFill>
                  <a:schemeClr val="bg1">
                    <a:lumMod val="65000"/>
                  </a:schemeClr>
                </a:solidFill>
              </a:rPr>
              <a:t> = -.33, </a:t>
            </a:r>
            <a:r>
              <a:rPr lang="en-US" sz="1200" i="1" dirty="0">
                <a:solidFill>
                  <a:schemeClr val="bg1">
                    <a:lumMod val="65000"/>
                  </a:schemeClr>
                </a:solidFill>
              </a:rPr>
              <a:t>p </a:t>
            </a:r>
            <a:r>
              <a:rPr lang="en-US" sz="1200" dirty="0">
                <a:solidFill>
                  <a:schemeClr val="bg1">
                    <a:lumMod val="65000"/>
                  </a:schemeClr>
                </a:solidFill>
              </a:rPr>
              <a:t>=</a:t>
            </a:r>
            <a:r>
              <a:rPr lang="en-US" sz="1200" i="1" dirty="0">
                <a:solidFill>
                  <a:schemeClr val="bg1">
                    <a:lumMod val="65000"/>
                  </a:schemeClr>
                </a:solidFill>
              </a:rPr>
              <a:t> </a:t>
            </a:r>
            <a:r>
              <a:rPr lang="en-US" sz="1200" dirty="0">
                <a:solidFill>
                  <a:schemeClr val="bg1">
                    <a:lumMod val="65000"/>
                  </a:schemeClr>
                </a:solidFill>
              </a:rPr>
              <a:t>.74 </a:t>
            </a:r>
            <a:endParaRPr lang="en-US" sz="1200" dirty="0">
              <a:solidFill>
                <a:schemeClr val="bg1">
                  <a:lumMod val="65000"/>
                </a:schemeClr>
              </a:solidFill>
              <a:latin typeface="+mj-lt"/>
            </a:endParaRPr>
          </a:p>
        </p:txBody>
      </p:sp>
      <p:sp>
        <p:nvSpPr>
          <p:cNvPr id="7" name="Rectangle 6">
            <a:extLst>
              <a:ext uri="{FF2B5EF4-FFF2-40B4-BE49-F238E27FC236}">
                <a16:creationId xmlns:a16="http://schemas.microsoft.com/office/drawing/2014/main" id="{796372F2-92AC-3142-98D7-F452B13446B1}"/>
              </a:ext>
            </a:extLst>
          </p:cNvPr>
          <p:cNvSpPr/>
          <p:nvPr/>
        </p:nvSpPr>
        <p:spPr>
          <a:xfrm>
            <a:off x="4429690" y="2499456"/>
            <a:ext cx="2967879" cy="2748181"/>
          </a:xfrm>
          <a:prstGeom prst="rect">
            <a:avLst/>
          </a:prstGeom>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
        <p:nvSpPr>
          <p:cNvPr id="12" name="Slide Number Placeholder 11">
            <a:extLst>
              <a:ext uri="{FF2B5EF4-FFF2-40B4-BE49-F238E27FC236}">
                <a16:creationId xmlns:a16="http://schemas.microsoft.com/office/drawing/2014/main" id="{7E0153FA-AB33-2A4A-AE25-234527A1612D}"/>
              </a:ext>
            </a:extLst>
          </p:cNvPr>
          <p:cNvSpPr>
            <a:spLocks noGrp="1"/>
          </p:cNvSpPr>
          <p:nvPr>
            <p:ph type="sldNum" sz="quarter" idx="12"/>
          </p:nvPr>
        </p:nvSpPr>
        <p:spPr/>
        <p:txBody>
          <a:bodyPr/>
          <a:lstStyle/>
          <a:p>
            <a:fld id="{C68DACDF-E1A9-A04C-A5FF-FC2443684BF5}" type="slidenum">
              <a:rPr lang="en-US" sz="2000" smtClean="0">
                <a:solidFill>
                  <a:schemeClr val="bg1"/>
                </a:solidFill>
              </a:rPr>
              <a:pPr/>
              <a:t>29</a:t>
            </a:fld>
            <a:endParaRPr lang="en-US" sz="2000">
              <a:solidFill>
                <a:schemeClr val="bg1"/>
              </a:solidFill>
            </a:endParaRPr>
          </a:p>
        </p:txBody>
      </p:sp>
      <mc:AlternateContent xmlns:mc="http://schemas.openxmlformats.org/markup-compatibility/2006" xmlns:pslz="http://schemas.microsoft.com/office/powerpoint/2016/slidezoom">
        <mc:Choice Requires="pslz">
          <p:graphicFrame>
            <p:nvGraphicFramePr>
              <p:cNvPr id="4" name="Slide Zoom 3">
                <a:extLst>
                  <a:ext uri="{FF2B5EF4-FFF2-40B4-BE49-F238E27FC236}">
                    <a16:creationId xmlns:a16="http://schemas.microsoft.com/office/drawing/2014/main" id="{43A2A971-5928-7C4A-ACB1-F89EE3D04840}"/>
                  </a:ext>
                </a:extLst>
              </p:cNvPr>
              <p:cNvGraphicFramePr>
                <a:graphicFrameLocks noChangeAspect="1"/>
              </p:cNvGraphicFramePr>
              <p:nvPr>
                <p:extLst>
                  <p:ext uri="{D42A27DB-BD31-4B8C-83A1-F6EECF244321}">
                    <p14:modId xmlns:p14="http://schemas.microsoft.com/office/powerpoint/2010/main" val="1603238859"/>
                  </p:ext>
                </p:extLst>
              </p:nvPr>
            </p:nvGraphicFramePr>
            <p:xfrm rot="16200000" flipH="1" flipV="1">
              <a:off x="-190885" y="5837057"/>
              <a:ext cx="333829" cy="187779"/>
            </p:xfrm>
            <a:graphic>
              <a:graphicData uri="http://schemas.microsoft.com/office/powerpoint/2016/slidezoom">
                <pslz:sldZm>
                  <pslz:sldZmObj sldId="310" cId="4241566238">
                    <pslz:zmPr id="{A6AF8A63-198E-D941-9808-B1D7786C85EB}" returnToParent="0" transitionDur="1000">
                      <p166:blipFill xmlns:p166="http://schemas.microsoft.com/office/powerpoint/2016/6/main">
                        <a:blip r:embed="rId4"/>
                        <a:stretch>
                          <a:fillRect/>
                        </a:stretch>
                      </p166:blipFill>
                      <p166:spPr xmlns:p166="http://schemas.microsoft.com/office/powerpoint/2016/6/main">
                        <a:xfrm rot="16200000" flipH="1" flipV="1">
                          <a:off x="0" y="0"/>
                          <a:ext cx="333829" cy="187779"/>
                        </a:xfrm>
                        <a:prstGeom prst="rect">
                          <a:avLst/>
                        </a:prstGeom>
                        <a:ln w="3175">
                          <a:solidFill>
                            <a:prstClr val="ltGray"/>
                          </a:solidFill>
                        </a:ln>
                      </p166:spPr>
                    </pslz:zmPr>
                  </pslz:sldZmObj>
                </pslz:sldZm>
              </a:graphicData>
            </a:graphic>
          </p:graphicFrame>
        </mc:Choice>
        <mc:Fallback xmlns="">
          <p:pic>
            <p:nvPicPr>
              <p:cNvPr id="4" name="Slide Zoom 3">
                <a:hlinkClick r:id="rId5" action="ppaction://hlinksldjump"/>
                <a:extLst>
                  <a:ext uri="{FF2B5EF4-FFF2-40B4-BE49-F238E27FC236}">
                    <a16:creationId xmlns:a16="http://schemas.microsoft.com/office/drawing/2014/main" id="{43A2A971-5928-7C4A-ACB1-F89EE3D04840}"/>
                  </a:ext>
                </a:extLst>
              </p:cNvPr>
              <p:cNvPicPr>
                <a:picLocks noGrp="1" noRot="1" noChangeAspect="1" noMove="1" noResize="1" noEditPoints="1" noAdjustHandles="1" noChangeArrowheads="1" noChangeShapeType="1"/>
              </p:cNvPicPr>
              <p:nvPr/>
            </p:nvPicPr>
            <p:blipFill>
              <a:blip r:embed="rId6"/>
              <a:stretch>
                <a:fillRect/>
              </a:stretch>
            </p:blipFill>
            <p:spPr>
              <a:xfrm rot="16200000" flipH="1" flipV="1">
                <a:off x="-190885" y="5837057"/>
                <a:ext cx="333829" cy="187779"/>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4" name="Slide Zoom 13">
                <a:extLst>
                  <a:ext uri="{FF2B5EF4-FFF2-40B4-BE49-F238E27FC236}">
                    <a16:creationId xmlns:a16="http://schemas.microsoft.com/office/drawing/2014/main" id="{65F5B066-B94B-9341-AC15-33B464E0B917}"/>
                  </a:ext>
                </a:extLst>
              </p:cNvPr>
              <p:cNvGraphicFramePr>
                <a:graphicFrameLocks noChangeAspect="1"/>
              </p:cNvGraphicFramePr>
              <p:nvPr>
                <p:extLst>
                  <p:ext uri="{D42A27DB-BD31-4B8C-83A1-F6EECF244321}">
                    <p14:modId xmlns:p14="http://schemas.microsoft.com/office/powerpoint/2010/main" val="1762532169"/>
                  </p:ext>
                </p:extLst>
              </p:nvPr>
            </p:nvGraphicFramePr>
            <p:xfrm flipH="1" flipV="1">
              <a:off x="5943600" y="-63500"/>
              <a:ext cx="304800" cy="171450"/>
            </p:xfrm>
            <a:graphic>
              <a:graphicData uri="http://schemas.microsoft.com/office/powerpoint/2016/slidezoom">
                <pslz:sldZm>
                  <pslz:sldZmObj sldId="348" cId="3425080056">
                    <pslz:zmPr id="{CBE1F3CB-CBA5-6D43-8703-8A699963D1F7}" returnToParent="0" transitionDur="1000">
                      <p166:blipFill xmlns:p166="http://schemas.microsoft.com/office/powerpoint/2016/6/main">
                        <a:blip r:embed="rId7"/>
                        <a:stretch>
                          <a:fillRect/>
                        </a:stretch>
                      </p166:blipFill>
                      <p166:spPr xmlns:p166="http://schemas.microsoft.com/office/powerpoint/2016/6/main">
                        <a:xfrm flipH="1" flipV="1">
                          <a:off x="0" y="0"/>
                          <a:ext cx="304800" cy="171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166:spPr>
                    </pslz:zmPr>
                  </pslz:sldZmObj>
                </pslz:sldZm>
              </a:graphicData>
            </a:graphic>
          </p:graphicFrame>
        </mc:Choice>
        <mc:Fallback xmlns="">
          <p:pic>
            <p:nvPicPr>
              <p:cNvPr id="14" name="Slide Zoom 13">
                <a:hlinkClick r:id="rId8" action="ppaction://hlinksldjump"/>
                <a:extLst>
                  <a:ext uri="{FF2B5EF4-FFF2-40B4-BE49-F238E27FC236}">
                    <a16:creationId xmlns:a16="http://schemas.microsoft.com/office/drawing/2014/main" id="{65F5B066-B94B-9341-AC15-33B464E0B917}"/>
                  </a:ext>
                </a:extLst>
              </p:cNvPr>
              <p:cNvPicPr>
                <a:picLocks noGrp="1" noRot="1" noChangeAspect="1" noMove="1" noResize="1" noEditPoints="1" noAdjustHandles="1" noChangeArrowheads="1" noChangeShapeType="1"/>
              </p:cNvPicPr>
              <p:nvPr/>
            </p:nvPicPr>
            <p:blipFill>
              <a:blip r:embed="rId9"/>
              <a:stretch>
                <a:fillRect/>
              </a:stretch>
            </p:blipFill>
            <p:spPr>
              <a:xfrm flipH="1" flipV="1">
                <a:off x="5943600" y="-63500"/>
                <a:ext cx="304800" cy="171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mc:Fallback>
      </mc:AlternateContent>
      <mc:AlternateContent xmlns:mc="http://schemas.openxmlformats.org/markup-compatibility/2006" xmlns:pslz="http://schemas.microsoft.com/office/powerpoint/2016/slidezoom">
        <mc:Choice Requires="pslz">
          <p:graphicFrame>
            <p:nvGraphicFramePr>
              <p:cNvPr id="15" name="Slide Zoom 14">
                <a:extLst>
                  <a:ext uri="{FF2B5EF4-FFF2-40B4-BE49-F238E27FC236}">
                    <a16:creationId xmlns:a16="http://schemas.microsoft.com/office/drawing/2014/main" id="{7A0096FC-00BE-DA4F-828D-154A275E57CA}"/>
                  </a:ext>
                </a:extLst>
              </p:cNvPr>
              <p:cNvGraphicFramePr>
                <a:graphicFrameLocks noChangeAspect="1"/>
              </p:cNvGraphicFramePr>
              <p:nvPr>
                <p:extLst>
                  <p:ext uri="{D42A27DB-BD31-4B8C-83A1-F6EECF244321}">
                    <p14:modId xmlns:p14="http://schemas.microsoft.com/office/powerpoint/2010/main" val="4069798833"/>
                  </p:ext>
                </p:extLst>
              </p:nvPr>
            </p:nvGraphicFramePr>
            <p:xfrm flipH="1" flipV="1">
              <a:off x="11887200" y="-63500"/>
              <a:ext cx="304800" cy="171450"/>
            </p:xfrm>
            <a:graphic>
              <a:graphicData uri="http://schemas.microsoft.com/office/powerpoint/2016/slidezoom">
                <pslz:sldZm>
                  <pslz:sldZmObj sldId="342" cId="3727021678">
                    <pslz:zmPr id="{5C8DB704-5F4D-794F-9000-B3D7AC997AF6}" returnToParent="0" transitionDur="1000">
                      <p166:blipFill xmlns:p166="http://schemas.microsoft.com/office/powerpoint/2016/6/main">
                        <a:blip r:embed="rId10"/>
                        <a:stretch>
                          <a:fillRect/>
                        </a:stretch>
                      </p166:blipFill>
                      <p166:spPr xmlns:p166="http://schemas.microsoft.com/office/powerpoint/2016/6/main">
                        <a:xfrm flipH="1" flipV="1">
                          <a:off x="0" y="0"/>
                          <a:ext cx="304800" cy="171450"/>
                        </a:xfrm>
                        <a:prstGeom prst="rect">
                          <a:avLst/>
                        </a:prstGeom>
                        <a:ln w="3175">
                          <a:solidFill>
                            <a:prstClr val="ltGray"/>
                          </a:solidFill>
                        </a:ln>
                      </p166:spPr>
                    </pslz:zmPr>
                  </pslz:sldZmObj>
                </pslz:sldZm>
              </a:graphicData>
            </a:graphic>
          </p:graphicFrame>
        </mc:Choice>
        <mc:Fallback xmlns="">
          <p:pic>
            <p:nvPicPr>
              <p:cNvPr id="15" name="Slide Zoom 14">
                <a:hlinkClick r:id="rId11" action="ppaction://hlinksldjump"/>
                <a:extLst>
                  <a:ext uri="{FF2B5EF4-FFF2-40B4-BE49-F238E27FC236}">
                    <a16:creationId xmlns:a16="http://schemas.microsoft.com/office/drawing/2014/main" id="{7A0096FC-00BE-DA4F-828D-154A275E57CA}"/>
                  </a:ext>
                </a:extLst>
              </p:cNvPr>
              <p:cNvPicPr>
                <a:picLocks noGrp="1" noRot="1" noChangeAspect="1" noMove="1" noResize="1" noEditPoints="1" noAdjustHandles="1" noChangeArrowheads="1" noChangeShapeType="1"/>
              </p:cNvPicPr>
              <p:nvPr/>
            </p:nvPicPr>
            <p:blipFill>
              <a:blip r:embed="rId12"/>
              <a:stretch>
                <a:fillRect/>
              </a:stretch>
            </p:blipFill>
            <p:spPr>
              <a:xfrm flipH="1" flipV="1">
                <a:off x="11887200" y="-63500"/>
                <a:ext cx="304800" cy="17145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7" name="Slide Zoom 16">
                <a:extLst>
                  <a:ext uri="{FF2B5EF4-FFF2-40B4-BE49-F238E27FC236}">
                    <a16:creationId xmlns:a16="http://schemas.microsoft.com/office/drawing/2014/main" id="{F3C88469-6D84-014F-BCE1-C4B73E375EB3}"/>
                  </a:ext>
                </a:extLst>
              </p:cNvPr>
              <p:cNvGraphicFramePr>
                <a:graphicFrameLocks noChangeAspect="1"/>
              </p:cNvGraphicFramePr>
              <p:nvPr/>
            </p:nvGraphicFramePr>
            <p:xfrm flipH="1" flipV="1">
              <a:off x="2537" y="-32607"/>
              <a:ext cx="280814" cy="157958"/>
            </p:xfrm>
            <a:graphic>
              <a:graphicData uri="http://schemas.microsoft.com/office/powerpoint/2016/slidezoom">
                <pslz:sldZm>
                  <pslz:sldZmObj sldId="341" cId="1034012106">
                    <pslz:zmPr id="{8A0CA158-C8E6-9B4C-93FC-975E971C4B54}" returnToParent="0" transitionDur="1000">
                      <p166:blipFill xmlns:p166="http://schemas.microsoft.com/office/powerpoint/2016/6/main">
                        <a:blip r:embed="rId13"/>
                        <a:stretch>
                          <a:fillRect/>
                        </a:stretch>
                      </p166:blipFill>
                      <p166:spPr xmlns:p166="http://schemas.microsoft.com/office/powerpoint/2016/6/main">
                        <a:xfrm flipH="1" flipV="1">
                          <a:off x="0" y="0"/>
                          <a:ext cx="280814" cy="157958"/>
                        </a:xfrm>
                        <a:prstGeom prst="rect">
                          <a:avLst/>
                        </a:prstGeom>
                        <a:ln w="3175">
                          <a:solidFill>
                            <a:prstClr val="ltGray"/>
                          </a:solidFill>
                        </a:ln>
                      </p166:spPr>
                    </pslz:zmPr>
                  </pslz:sldZmObj>
                </pslz:sldZm>
              </a:graphicData>
            </a:graphic>
          </p:graphicFrame>
        </mc:Choice>
        <mc:Fallback xmlns="">
          <p:pic>
            <p:nvPicPr>
              <p:cNvPr id="17" name="Slide Zoom 16">
                <a:hlinkClick r:id="rId14" action="ppaction://hlinksldjump"/>
                <a:extLst>
                  <a:ext uri="{FF2B5EF4-FFF2-40B4-BE49-F238E27FC236}">
                    <a16:creationId xmlns:a16="http://schemas.microsoft.com/office/drawing/2014/main" id="{F3C88469-6D84-014F-BCE1-C4B73E375EB3}"/>
                  </a:ext>
                </a:extLst>
              </p:cNvPr>
              <p:cNvPicPr>
                <a:picLocks noGrp="1" noRot="1" noChangeAspect="1" noMove="1" noResize="1" noEditPoints="1" noAdjustHandles="1" noChangeArrowheads="1" noChangeShapeType="1"/>
              </p:cNvPicPr>
              <p:nvPr/>
            </p:nvPicPr>
            <p:blipFill>
              <a:blip r:embed="rId15"/>
              <a:stretch>
                <a:fillRect/>
              </a:stretch>
            </p:blipFill>
            <p:spPr>
              <a:xfrm flipH="1" flipV="1">
                <a:off x="2537" y="-32607"/>
                <a:ext cx="280814" cy="157958"/>
              </a:xfrm>
              <a:prstGeom prst="rect">
                <a:avLst/>
              </a:prstGeom>
              <a:ln w="3175">
                <a:solidFill>
                  <a:prstClr val="ltGray"/>
                </a:solidFill>
              </a:ln>
            </p:spPr>
          </p:pic>
        </mc:Fallback>
      </mc:AlternateContent>
    </p:spTree>
    <p:extLst>
      <p:ext uri="{BB962C8B-B14F-4D97-AF65-F5344CB8AC3E}">
        <p14:creationId xmlns:p14="http://schemas.microsoft.com/office/powerpoint/2010/main" val="4168654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9" grpId="0"/>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p:spPr>
        <p:txBody>
          <a:bodyPr/>
          <a:lstStyle/>
          <a:p>
            <a:r>
              <a:rPr lang="en-US" dirty="0"/>
              <a:t>Results: Conditional-indirect effects </a:t>
            </a:r>
            <a:r>
              <a:rPr lang="en-US" i="1" dirty="0">
                <a:solidFill>
                  <a:schemeClr val="bg2">
                    <a:lumMod val="75000"/>
                  </a:schemeClr>
                </a:solidFill>
              </a:rPr>
              <a:t>(H5)</a:t>
            </a:r>
          </a:p>
        </p:txBody>
      </p:sp>
      <p:graphicFrame>
        <p:nvGraphicFramePr>
          <p:cNvPr id="7" name="Table 6">
            <a:extLst>
              <a:ext uri="{FF2B5EF4-FFF2-40B4-BE49-F238E27FC236}">
                <a16:creationId xmlns:a16="http://schemas.microsoft.com/office/drawing/2014/main" id="{E609659B-0146-1C40-822D-93341C077B10}"/>
              </a:ext>
            </a:extLst>
          </p:cNvPr>
          <p:cNvGraphicFramePr>
            <a:graphicFrameLocks noGrp="1"/>
          </p:cNvGraphicFramePr>
          <p:nvPr>
            <p:extLst>
              <p:ext uri="{D42A27DB-BD31-4B8C-83A1-F6EECF244321}">
                <p14:modId xmlns:p14="http://schemas.microsoft.com/office/powerpoint/2010/main" val="1100744278"/>
              </p:ext>
            </p:extLst>
          </p:nvPr>
        </p:nvGraphicFramePr>
        <p:xfrm>
          <a:off x="166256" y="2032777"/>
          <a:ext cx="11720945" cy="1561244"/>
        </p:xfrm>
        <a:graphic>
          <a:graphicData uri="http://schemas.openxmlformats.org/drawingml/2006/table">
            <a:tbl>
              <a:tblPr>
                <a:tableStyleId>{EB9631B5-78F2-41C9-869B-9F39066F8104}</a:tableStyleId>
              </a:tblPr>
              <a:tblGrid>
                <a:gridCol w="1688728">
                  <a:extLst>
                    <a:ext uri="{9D8B030D-6E8A-4147-A177-3AD203B41FA5}">
                      <a16:colId xmlns:a16="http://schemas.microsoft.com/office/drawing/2014/main" val="664872672"/>
                    </a:ext>
                  </a:extLst>
                </a:gridCol>
                <a:gridCol w="2117875">
                  <a:extLst>
                    <a:ext uri="{9D8B030D-6E8A-4147-A177-3AD203B41FA5}">
                      <a16:colId xmlns:a16="http://schemas.microsoft.com/office/drawing/2014/main" val="1560004921"/>
                    </a:ext>
                  </a:extLst>
                </a:gridCol>
                <a:gridCol w="1259580">
                  <a:extLst>
                    <a:ext uri="{9D8B030D-6E8A-4147-A177-3AD203B41FA5}">
                      <a16:colId xmlns:a16="http://schemas.microsoft.com/office/drawing/2014/main" val="206920198"/>
                    </a:ext>
                  </a:extLst>
                </a:gridCol>
                <a:gridCol w="1688728">
                  <a:extLst>
                    <a:ext uri="{9D8B030D-6E8A-4147-A177-3AD203B41FA5}">
                      <a16:colId xmlns:a16="http://schemas.microsoft.com/office/drawing/2014/main" val="434763611"/>
                    </a:ext>
                  </a:extLst>
                </a:gridCol>
                <a:gridCol w="1688728">
                  <a:extLst>
                    <a:ext uri="{9D8B030D-6E8A-4147-A177-3AD203B41FA5}">
                      <a16:colId xmlns:a16="http://schemas.microsoft.com/office/drawing/2014/main" val="4157144049"/>
                    </a:ext>
                  </a:extLst>
                </a:gridCol>
                <a:gridCol w="1688728">
                  <a:extLst>
                    <a:ext uri="{9D8B030D-6E8A-4147-A177-3AD203B41FA5}">
                      <a16:colId xmlns:a16="http://schemas.microsoft.com/office/drawing/2014/main" val="643751888"/>
                    </a:ext>
                  </a:extLst>
                </a:gridCol>
                <a:gridCol w="1588578">
                  <a:extLst>
                    <a:ext uri="{9D8B030D-6E8A-4147-A177-3AD203B41FA5}">
                      <a16:colId xmlns:a16="http://schemas.microsoft.com/office/drawing/2014/main" val="168363472"/>
                    </a:ext>
                  </a:extLst>
                </a:gridCol>
              </a:tblGrid>
              <a:tr h="211057">
                <a:tc>
                  <a:txBody>
                    <a:bodyPr/>
                    <a:lstStyle/>
                    <a:p>
                      <a:pPr algn="l" fontAlgn="b"/>
                      <a:r>
                        <a:rPr lang="en-US" sz="2000" b="1" u="sng" strike="noStrike" dirty="0">
                          <a:effectLst/>
                        </a:rPr>
                        <a:t> Surface acting</a:t>
                      </a:r>
                      <a:endParaRPr lang="en-US" sz="2000" b="1" i="0" u="sng" strike="noStrike" dirty="0">
                        <a:solidFill>
                          <a:srgbClr val="000000"/>
                        </a:solidFill>
                        <a:effectLst/>
                        <a:latin typeface="Calibri" panose="020F0502020204030204" pitchFamily="34" charset="0"/>
                      </a:endParaRPr>
                    </a:p>
                  </a:txBody>
                  <a:tcPr marL="9311" marR="9311" marT="9311" marB="0" anchor="b"/>
                </a:tc>
                <a:tc>
                  <a:txBody>
                    <a:bodyPr/>
                    <a:lstStyle/>
                    <a:p>
                      <a:pPr algn="l" fontAlgn="b"/>
                      <a:r>
                        <a:rPr lang="en-US" sz="2000" u="none" strike="noStrike" dirty="0">
                          <a:effectLst/>
                        </a:rPr>
                        <a:t> </a:t>
                      </a:r>
                      <a:endParaRPr lang="en-US" sz="2000" b="0" i="0" u="none" strike="noStrike" dirty="0">
                        <a:solidFill>
                          <a:srgbClr val="000000"/>
                        </a:solidFill>
                        <a:effectLst/>
                        <a:latin typeface="Calibri" panose="020F0502020204030204" pitchFamily="34" charset="0"/>
                      </a:endParaRPr>
                    </a:p>
                  </a:txBody>
                  <a:tcPr marL="9311" marR="9311" marT="9311" marB="0" anchor="b"/>
                </a:tc>
                <a:tc gridSpan="5">
                  <a:txBody>
                    <a:bodyPr/>
                    <a:lstStyle/>
                    <a:p>
                      <a:pPr algn="l" fontAlgn="b"/>
                      <a:r>
                        <a:rPr lang="en-US" sz="2000" u="none" strike="noStrike" dirty="0">
                          <a:effectLst/>
                        </a:rPr>
                        <a:t>  </a:t>
                      </a:r>
                      <a:endParaRPr lang="en-US" sz="2000" b="0" i="0" u="none" strike="noStrike" dirty="0">
                        <a:solidFill>
                          <a:srgbClr val="000000"/>
                        </a:solidFill>
                        <a:effectLst/>
                        <a:latin typeface="Calibri" panose="020F0502020204030204" pitchFamily="34" charset="0"/>
                      </a:endParaRPr>
                    </a:p>
                  </a:txBody>
                  <a:tcPr marL="9311" marR="9311" marT="9311" marB="0" anchor="b"/>
                </a:tc>
                <a:tc hMerge="1">
                  <a:txBody>
                    <a:bodyPr/>
                    <a:lstStyle/>
                    <a:p>
                      <a:pPr algn="l" fontAlgn="b"/>
                      <a:endParaRPr lang="en-US" sz="1200" b="0" i="0" u="none" strike="noStrike" dirty="0">
                        <a:solidFill>
                          <a:srgbClr val="000000"/>
                        </a:solidFill>
                        <a:effectLst/>
                        <a:latin typeface="Calibri" panose="020F0502020204030204" pitchFamily="34" charset="0"/>
                      </a:endParaRPr>
                    </a:p>
                  </a:txBody>
                  <a:tcPr marL="9311" marR="9311" marT="9311" marB="0" anchor="b"/>
                </a:tc>
                <a:tc hMerge="1">
                  <a:txBody>
                    <a:bodyPr/>
                    <a:lstStyle/>
                    <a:p>
                      <a:pPr algn="l" fontAlgn="b"/>
                      <a:endParaRPr lang="en-US" sz="1200" b="0" i="0" u="none" strike="noStrike">
                        <a:solidFill>
                          <a:srgbClr val="000000"/>
                        </a:solidFill>
                        <a:effectLst/>
                        <a:latin typeface="Calibri" panose="020F0502020204030204" pitchFamily="34" charset="0"/>
                      </a:endParaRPr>
                    </a:p>
                  </a:txBody>
                  <a:tcPr marL="9311" marR="9311" marT="9311" marB="0" anchor="b"/>
                </a:tc>
                <a:tc hMerge="1">
                  <a:txBody>
                    <a:bodyPr/>
                    <a:lstStyle/>
                    <a:p>
                      <a:pPr algn="l" fontAlgn="b"/>
                      <a:endParaRPr lang="en-US" sz="1200" b="0" i="0" u="none" strike="noStrike">
                        <a:solidFill>
                          <a:srgbClr val="000000"/>
                        </a:solidFill>
                        <a:effectLst/>
                        <a:latin typeface="Calibri" panose="020F0502020204030204" pitchFamily="34" charset="0"/>
                      </a:endParaRPr>
                    </a:p>
                  </a:txBody>
                  <a:tcPr marL="9311" marR="9311" marT="9311" marB="0" anchor="b"/>
                </a:tc>
                <a:tc hMerge="1">
                  <a:txBody>
                    <a:bodyPr/>
                    <a:lstStyle/>
                    <a:p>
                      <a:pPr algn="l" fontAlgn="b"/>
                      <a:endParaRPr lang="en-US" sz="1200" b="0" i="0" u="none" strike="noStrike" dirty="0">
                        <a:solidFill>
                          <a:srgbClr val="000000"/>
                        </a:solidFill>
                        <a:effectLst/>
                        <a:latin typeface="Calibri" panose="020F0502020204030204" pitchFamily="34" charset="0"/>
                      </a:endParaRPr>
                    </a:p>
                  </a:txBody>
                  <a:tcPr marL="9311" marR="9311" marT="9311" marB="0" anchor="b"/>
                </a:tc>
                <a:extLst>
                  <a:ext uri="{0D108BD9-81ED-4DB2-BD59-A6C34878D82A}">
                    <a16:rowId xmlns:a16="http://schemas.microsoft.com/office/drawing/2014/main" val="589109329"/>
                  </a:ext>
                </a:extLst>
              </a:tr>
              <a:tr h="211057">
                <a:tc>
                  <a:txBody>
                    <a:bodyPr/>
                    <a:lstStyle/>
                    <a:p>
                      <a:pPr algn="l" fontAlgn="b"/>
                      <a:r>
                        <a:rPr lang="en-US" sz="2000" u="none" strike="noStrike">
                          <a:effectLst/>
                        </a:rPr>
                        <a:t> </a:t>
                      </a:r>
                      <a:endParaRPr lang="en-US" sz="2000" b="1" i="1" u="none" strike="noStrike">
                        <a:solidFill>
                          <a:srgbClr val="000000"/>
                        </a:solidFill>
                        <a:effectLst/>
                        <a:latin typeface="Calibri" panose="020F0502020204030204" pitchFamily="34" charset="0"/>
                      </a:endParaRPr>
                    </a:p>
                  </a:txBody>
                  <a:tcPr marL="9311" marR="9311" marT="9311" marB="0" anchor="b"/>
                </a:tc>
                <a:tc>
                  <a:txBody>
                    <a:bodyPr/>
                    <a:lstStyle/>
                    <a:p>
                      <a:pPr algn="l" fontAlgn="b"/>
                      <a:r>
                        <a:rPr lang="en-US" sz="2000" i="1" u="sng" strike="noStrike" dirty="0">
                          <a:effectLst/>
                        </a:rPr>
                        <a:t>Moderator</a:t>
                      </a:r>
                      <a:endParaRPr lang="en-US" sz="2000" b="1" i="1" u="sng" strike="noStrike" dirty="0">
                        <a:solidFill>
                          <a:srgbClr val="000000"/>
                        </a:solidFill>
                        <a:effectLst/>
                        <a:latin typeface="Calibri" panose="020F0502020204030204" pitchFamily="34" charset="0"/>
                      </a:endParaRPr>
                    </a:p>
                  </a:txBody>
                  <a:tcPr marL="9311" marR="9311" marT="9311" marB="0" anchor="b"/>
                </a:tc>
                <a:tc>
                  <a:txBody>
                    <a:bodyPr/>
                    <a:lstStyle/>
                    <a:p>
                      <a:pPr algn="ctr" fontAlgn="b"/>
                      <a:r>
                        <a:rPr lang="en-US" sz="2000" i="1" u="sng" strike="noStrike" dirty="0">
                          <a:effectLst/>
                        </a:rPr>
                        <a:t>LLCI</a:t>
                      </a:r>
                      <a:endParaRPr lang="en-US" sz="2000" b="1" i="1" u="sng" strike="noStrike" dirty="0">
                        <a:solidFill>
                          <a:srgbClr val="000000"/>
                        </a:solidFill>
                        <a:effectLst/>
                        <a:latin typeface="Calibri" panose="020F0502020204030204" pitchFamily="34" charset="0"/>
                      </a:endParaRPr>
                    </a:p>
                  </a:txBody>
                  <a:tcPr marL="9311" marR="9311" marT="9311" marB="0" anchor="b"/>
                </a:tc>
                <a:tc>
                  <a:txBody>
                    <a:bodyPr/>
                    <a:lstStyle/>
                    <a:p>
                      <a:pPr algn="ctr" fontAlgn="b"/>
                      <a:r>
                        <a:rPr lang="en-US" sz="2000" i="1" u="sng" strike="noStrike" dirty="0">
                          <a:effectLst/>
                        </a:rPr>
                        <a:t>ULCI</a:t>
                      </a:r>
                      <a:endParaRPr lang="en-US" sz="2000" b="1" i="1" u="sng" strike="noStrike" dirty="0">
                        <a:solidFill>
                          <a:srgbClr val="000000"/>
                        </a:solidFill>
                        <a:effectLst/>
                        <a:latin typeface="Calibri" panose="020F0502020204030204" pitchFamily="34" charset="0"/>
                      </a:endParaRPr>
                    </a:p>
                  </a:txBody>
                  <a:tcPr marL="9311" marR="9311" marT="9311" marB="0" anchor="b"/>
                </a:tc>
                <a:tc>
                  <a:txBody>
                    <a:bodyPr/>
                    <a:lstStyle/>
                    <a:p>
                      <a:pPr algn="ctr" fontAlgn="b"/>
                      <a:r>
                        <a:rPr lang="en-US" sz="2000" i="1" u="sng" strike="noStrike" dirty="0">
                          <a:effectLst/>
                        </a:rPr>
                        <a:t>Estimate</a:t>
                      </a:r>
                      <a:endParaRPr lang="en-US" sz="2000" b="1" i="1" u="sng" strike="noStrike" dirty="0">
                        <a:solidFill>
                          <a:srgbClr val="000000"/>
                        </a:solidFill>
                        <a:effectLst/>
                        <a:latin typeface="Calibri" panose="020F0502020204030204" pitchFamily="34" charset="0"/>
                      </a:endParaRPr>
                    </a:p>
                  </a:txBody>
                  <a:tcPr marL="9311" marR="9311" marT="9311" marB="0" anchor="b"/>
                </a:tc>
                <a:tc>
                  <a:txBody>
                    <a:bodyPr/>
                    <a:lstStyle/>
                    <a:p>
                      <a:pPr algn="ctr" fontAlgn="b"/>
                      <a:r>
                        <a:rPr lang="en-US" sz="2000" i="1" u="sng" strike="noStrike" dirty="0">
                          <a:effectLst/>
                        </a:rPr>
                        <a:t>S.E.</a:t>
                      </a:r>
                      <a:endParaRPr lang="en-US" sz="2000" b="1" i="1" u="sng" strike="noStrike" dirty="0">
                        <a:solidFill>
                          <a:srgbClr val="000000"/>
                        </a:solidFill>
                        <a:effectLst/>
                        <a:latin typeface="Calibri" panose="020F0502020204030204" pitchFamily="34" charset="0"/>
                      </a:endParaRPr>
                    </a:p>
                  </a:txBody>
                  <a:tcPr marL="9311" marR="9311" marT="9311" marB="0" anchor="b"/>
                </a:tc>
                <a:tc>
                  <a:txBody>
                    <a:bodyPr/>
                    <a:lstStyle/>
                    <a:p>
                      <a:pPr algn="ctr" fontAlgn="b"/>
                      <a:r>
                        <a:rPr lang="en-US" sz="2000" i="1" u="sng" strike="noStrike" dirty="0">
                          <a:effectLst/>
                        </a:rPr>
                        <a:t>Monte Carlo estimate</a:t>
                      </a:r>
                      <a:endParaRPr lang="en-US" sz="2000" b="1" i="1" u="sng" strike="noStrike" dirty="0">
                        <a:solidFill>
                          <a:srgbClr val="000000"/>
                        </a:solidFill>
                        <a:effectLst/>
                        <a:latin typeface="Calibri" panose="020F0502020204030204" pitchFamily="34" charset="0"/>
                      </a:endParaRPr>
                    </a:p>
                  </a:txBody>
                  <a:tcPr marL="9311" marR="9311" marT="9311" marB="0" anchor="b"/>
                </a:tc>
                <a:extLst>
                  <a:ext uri="{0D108BD9-81ED-4DB2-BD59-A6C34878D82A}">
                    <a16:rowId xmlns:a16="http://schemas.microsoft.com/office/drawing/2014/main" val="3635589365"/>
                  </a:ext>
                </a:extLst>
              </a:tr>
              <a:tr h="198642">
                <a:tc rowSpan="2">
                  <a:txBody>
                    <a:bodyPr/>
                    <a:lstStyle/>
                    <a:p>
                      <a:pPr algn="ctr" fontAlgn="ctr"/>
                      <a:r>
                        <a:rPr lang="en-US" sz="2000" b="0" u="none" strike="noStrike" dirty="0">
                          <a:effectLst/>
                        </a:rPr>
                        <a:t>Conditional-indirect effect</a:t>
                      </a:r>
                      <a:endParaRPr lang="en-US" sz="2000" b="0" i="1" u="none" strike="noStrike" dirty="0">
                        <a:solidFill>
                          <a:srgbClr val="000000"/>
                        </a:solidFill>
                        <a:effectLst/>
                        <a:latin typeface="Calibri" panose="020F0502020204030204" pitchFamily="34" charset="0"/>
                      </a:endParaRPr>
                    </a:p>
                  </a:txBody>
                  <a:tcPr marL="9311" marR="9311" marT="9311" marB="0" anchor="ctr"/>
                </a:tc>
                <a:tc>
                  <a:txBody>
                    <a:bodyPr/>
                    <a:lstStyle/>
                    <a:p>
                      <a:pPr algn="l" fontAlgn="b"/>
                      <a:r>
                        <a:rPr lang="en-US" sz="2000" u="none" strike="noStrike" dirty="0">
                          <a:solidFill>
                            <a:srgbClr val="0070C0"/>
                          </a:solidFill>
                          <a:effectLst/>
                          <a:latin typeface="+mj-lt"/>
                        </a:rPr>
                        <a:t>Low surface acting</a:t>
                      </a:r>
                      <a:endParaRPr lang="en-US" sz="2000" b="0" i="0" u="none" strike="noStrike" dirty="0">
                        <a:solidFill>
                          <a:srgbClr val="0070C0"/>
                        </a:solidFill>
                        <a:effectLst/>
                        <a:latin typeface="+mj-lt"/>
                      </a:endParaRPr>
                    </a:p>
                  </a:txBody>
                  <a:tcPr marL="9311" marR="9311" marT="9311" marB="0" anchor="b"/>
                </a:tc>
                <a:tc>
                  <a:txBody>
                    <a:bodyPr/>
                    <a:lstStyle/>
                    <a:p>
                      <a:pPr algn="ctr" fontAlgn="b"/>
                      <a:r>
                        <a:rPr lang="en-US" sz="2000" u="none" strike="noStrike" dirty="0">
                          <a:solidFill>
                            <a:srgbClr val="0070C0"/>
                          </a:solidFill>
                          <a:effectLst/>
                          <a:latin typeface="+mj-lt"/>
                        </a:rPr>
                        <a:t> -0.054</a:t>
                      </a:r>
                      <a:endParaRPr lang="en-US" sz="2000" b="0" i="0" u="none" strike="noStrike" dirty="0">
                        <a:solidFill>
                          <a:srgbClr val="0070C0"/>
                        </a:solidFill>
                        <a:effectLst/>
                        <a:latin typeface="+mj-lt"/>
                      </a:endParaRPr>
                    </a:p>
                  </a:txBody>
                  <a:tcPr marL="9311" marR="9311" marT="9311" marB="0" anchor="b"/>
                </a:tc>
                <a:tc>
                  <a:txBody>
                    <a:bodyPr/>
                    <a:lstStyle/>
                    <a:p>
                      <a:pPr algn="ctr" fontAlgn="b"/>
                      <a:r>
                        <a:rPr lang="en-US" sz="2000" u="none" strike="noStrike" dirty="0">
                          <a:solidFill>
                            <a:srgbClr val="0070C0"/>
                          </a:solidFill>
                          <a:effectLst/>
                          <a:latin typeface="+mj-lt"/>
                        </a:rPr>
                        <a:t>0.020 </a:t>
                      </a:r>
                      <a:endParaRPr lang="en-US" sz="2000" b="0" i="0" u="none" strike="noStrike" dirty="0">
                        <a:solidFill>
                          <a:srgbClr val="0070C0"/>
                        </a:solidFill>
                        <a:effectLst/>
                        <a:latin typeface="+mj-lt"/>
                      </a:endParaRPr>
                    </a:p>
                  </a:txBody>
                  <a:tcPr marL="9311" marR="9311" marT="9311" marB="0" anchor="b"/>
                </a:tc>
                <a:tc>
                  <a:txBody>
                    <a:bodyPr/>
                    <a:lstStyle/>
                    <a:p>
                      <a:pPr algn="ctr" fontAlgn="b"/>
                      <a:r>
                        <a:rPr lang="en-US" sz="2000" b="0" i="0" u="none" strike="noStrike" dirty="0">
                          <a:solidFill>
                            <a:srgbClr val="0070C0"/>
                          </a:solidFill>
                          <a:effectLst/>
                          <a:latin typeface="+mj-lt"/>
                        </a:rPr>
                        <a:t>-0.013</a:t>
                      </a:r>
                    </a:p>
                  </a:txBody>
                  <a:tcPr marL="9311" marR="9311" marT="9311" marB="0" anchor="b"/>
                </a:tc>
                <a:tc>
                  <a:txBody>
                    <a:bodyPr/>
                    <a:lstStyle/>
                    <a:p>
                      <a:pPr algn="ctr" fontAlgn="b"/>
                      <a:r>
                        <a:rPr lang="en-US" sz="2000" u="none" strike="noStrike" dirty="0">
                          <a:solidFill>
                            <a:srgbClr val="0070C0"/>
                          </a:solidFill>
                          <a:effectLst/>
                          <a:latin typeface="+mj-lt"/>
                        </a:rPr>
                        <a:t>0.023 </a:t>
                      </a:r>
                      <a:endParaRPr lang="en-US" sz="2000" b="0" i="0" u="none" strike="noStrike" dirty="0">
                        <a:solidFill>
                          <a:srgbClr val="0070C0"/>
                        </a:solidFill>
                        <a:effectLst/>
                        <a:latin typeface="+mj-lt"/>
                      </a:endParaRPr>
                    </a:p>
                  </a:txBody>
                  <a:tcPr marL="9311" marR="9311" marT="9311" marB="0" anchor="b"/>
                </a:tc>
                <a:tc>
                  <a:txBody>
                    <a:bodyPr/>
                    <a:lstStyle/>
                    <a:p>
                      <a:pPr algn="ctr" fontAlgn="b"/>
                      <a:r>
                        <a:rPr lang="en-US" sz="2000" u="none" strike="noStrike" dirty="0">
                          <a:solidFill>
                            <a:srgbClr val="0070C0"/>
                          </a:solidFill>
                          <a:effectLst/>
                          <a:latin typeface="+mj-lt"/>
                        </a:rPr>
                        <a:t>2.30E-07 </a:t>
                      </a:r>
                      <a:endParaRPr lang="en-US" sz="2000" b="0" i="0" u="none" strike="noStrike" dirty="0">
                        <a:solidFill>
                          <a:srgbClr val="0070C0"/>
                        </a:solidFill>
                        <a:effectLst/>
                        <a:latin typeface="+mj-lt"/>
                      </a:endParaRPr>
                    </a:p>
                  </a:txBody>
                  <a:tcPr marL="9311" marR="9311" marT="9311" marB="0" anchor="b"/>
                </a:tc>
                <a:extLst>
                  <a:ext uri="{0D108BD9-81ED-4DB2-BD59-A6C34878D82A}">
                    <a16:rowId xmlns:a16="http://schemas.microsoft.com/office/drawing/2014/main" val="3226463470"/>
                  </a:ext>
                </a:extLst>
              </a:tr>
              <a:tr h="211057">
                <a:tc vMerge="1">
                  <a:txBody>
                    <a:bodyPr/>
                    <a:lstStyle/>
                    <a:p>
                      <a:endParaRPr lang="en-US"/>
                    </a:p>
                  </a:txBody>
                  <a:tcPr/>
                </a:tc>
                <a:tc>
                  <a:txBody>
                    <a:bodyPr/>
                    <a:lstStyle/>
                    <a:p>
                      <a:pPr algn="l" fontAlgn="b"/>
                      <a:r>
                        <a:rPr lang="en-US" sz="2000" b="0" u="none" strike="noStrike" dirty="0">
                          <a:solidFill>
                            <a:srgbClr val="FF0000"/>
                          </a:solidFill>
                          <a:effectLst/>
                        </a:rPr>
                        <a:t>High surface acting</a:t>
                      </a:r>
                      <a:endParaRPr lang="en-US" sz="2000" b="0" i="0" u="none" strike="noStrike" dirty="0">
                        <a:solidFill>
                          <a:srgbClr val="FF0000"/>
                        </a:solidFill>
                        <a:effectLst/>
                        <a:latin typeface="Calibri" panose="020F0502020204030204" pitchFamily="34" charset="0"/>
                      </a:endParaRPr>
                    </a:p>
                  </a:txBody>
                  <a:tcPr marL="9311" marR="9311" marT="9311" marB="0" anchor="b"/>
                </a:tc>
                <a:tc>
                  <a:txBody>
                    <a:bodyPr/>
                    <a:lstStyle/>
                    <a:p>
                      <a:pPr algn="ctr" fontAlgn="b"/>
                      <a:r>
                        <a:rPr lang="en-US" sz="2000" b="0" i="0" u="none" strike="noStrike" dirty="0">
                          <a:solidFill>
                            <a:srgbClr val="FF0000"/>
                          </a:solidFill>
                          <a:effectLst/>
                          <a:latin typeface="Calibri" panose="020F0502020204030204" pitchFamily="34" charset="0"/>
                        </a:rPr>
                        <a:t>-0.086</a:t>
                      </a:r>
                    </a:p>
                  </a:txBody>
                  <a:tcPr marL="9311" marR="9311" marT="9311" marB="0" anchor="b"/>
                </a:tc>
                <a:tc>
                  <a:txBody>
                    <a:bodyPr/>
                    <a:lstStyle/>
                    <a:p>
                      <a:pPr algn="ctr" fontAlgn="b"/>
                      <a:r>
                        <a:rPr lang="en-US" sz="2000" b="0" i="0" u="none" strike="noStrike" dirty="0">
                          <a:solidFill>
                            <a:srgbClr val="FF0000"/>
                          </a:solidFill>
                          <a:effectLst/>
                          <a:latin typeface="Calibri" panose="020F0502020204030204" pitchFamily="34" charset="0"/>
                        </a:rPr>
                        <a:t>0.000</a:t>
                      </a:r>
                    </a:p>
                  </a:txBody>
                  <a:tcPr marL="9311" marR="9311" marT="9311" marB="0" anchor="b"/>
                </a:tc>
                <a:tc>
                  <a:txBody>
                    <a:bodyPr/>
                    <a:lstStyle/>
                    <a:p>
                      <a:pPr algn="ctr" fontAlgn="b"/>
                      <a:r>
                        <a:rPr lang="en-US" sz="2000" b="0" i="0" u="none" strike="noStrike" dirty="0">
                          <a:solidFill>
                            <a:srgbClr val="FF0000"/>
                          </a:solidFill>
                          <a:effectLst/>
                          <a:latin typeface="Calibri" panose="020F0502020204030204" pitchFamily="34" charset="0"/>
                        </a:rPr>
                        <a:t>-0.037</a:t>
                      </a:r>
                    </a:p>
                  </a:txBody>
                  <a:tcPr marL="9311" marR="9311" marT="9311" marB="0" anchor="b"/>
                </a:tc>
                <a:tc>
                  <a:txBody>
                    <a:bodyPr/>
                    <a:lstStyle/>
                    <a:p>
                      <a:pPr algn="ctr" fontAlgn="b"/>
                      <a:r>
                        <a:rPr lang="en-US" sz="2000" b="0" i="0" u="none" strike="noStrike" dirty="0">
                          <a:solidFill>
                            <a:srgbClr val="FF0000"/>
                          </a:solidFill>
                          <a:effectLst/>
                          <a:latin typeface="Calibri" panose="020F0502020204030204" pitchFamily="34" charset="0"/>
                        </a:rPr>
                        <a:t>0.027</a:t>
                      </a:r>
                    </a:p>
                  </a:txBody>
                  <a:tcPr marL="9311" marR="9311" marT="9311" marB="0" anchor="b"/>
                </a:tc>
                <a:tc>
                  <a:txBody>
                    <a:bodyPr/>
                    <a:lstStyle/>
                    <a:p>
                      <a:pPr algn="ctr" fontAlgn="b"/>
                      <a:r>
                        <a:rPr lang="en-US" sz="2000" b="0" i="0" u="none" strike="noStrike" dirty="0">
                          <a:solidFill>
                            <a:srgbClr val="FF0000"/>
                          </a:solidFill>
                          <a:effectLst/>
                          <a:latin typeface="Calibri" panose="020F0502020204030204" pitchFamily="34" charset="0"/>
                        </a:rPr>
                        <a:t>2.65E-07</a:t>
                      </a:r>
                    </a:p>
                  </a:txBody>
                  <a:tcPr marL="9311" marR="9311" marT="9311" marB="0" anchor="b"/>
                </a:tc>
                <a:extLst>
                  <a:ext uri="{0D108BD9-81ED-4DB2-BD59-A6C34878D82A}">
                    <a16:rowId xmlns:a16="http://schemas.microsoft.com/office/drawing/2014/main" val="320927301"/>
                  </a:ext>
                </a:extLst>
              </a:tr>
            </a:tbl>
          </a:graphicData>
        </a:graphic>
      </p:graphicFrame>
      <p:sp>
        <p:nvSpPr>
          <p:cNvPr id="5" name="Slide Number Placeholder 4">
            <a:extLst>
              <a:ext uri="{FF2B5EF4-FFF2-40B4-BE49-F238E27FC236}">
                <a16:creationId xmlns:a16="http://schemas.microsoft.com/office/drawing/2014/main" id="{D236798C-1E4C-CB4E-9505-54B3B9015A8B}"/>
              </a:ext>
            </a:extLst>
          </p:cNvPr>
          <p:cNvSpPr>
            <a:spLocks noGrp="1"/>
          </p:cNvSpPr>
          <p:nvPr>
            <p:ph type="sldNum" sz="quarter" idx="12"/>
          </p:nvPr>
        </p:nvSpPr>
        <p:spPr>
          <a:xfrm>
            <a:off x="8610600" y="6356352"/>
            <a:ext cx="2743200" cy="365125"/>
          </a:xfrm>
        </p:spPr>
        <p:txBody>
          <a:bodyPr/>
          <a:lstStyle/>
          <a:p>
            <a:fld id="{C68DACDF-E1A9-A04C-A5FF-FC2443684BF5}" type="slidenum">
              <a:rPr lang="en-US" sz="2000" smtClean="0">
                <a:solidFill>
                  <a:schemeClr val="bg1"/>
                </a:solidFill>
              </a:rPr>
              <a:pPr/>
              <a:t>30</a:t>
            </a:fld>
            <a:endParaRPr lang="en-US" sz="2000" dirty="0">
              <a:solidFill>
                <a:schemeClr val="bg1"/>
              </a:solidFill>
            </a:endParaRPr>
          </a:p>
        </p:txBody>
      </p:sp>
      <p:graphicFrame>
        <p:nvGraphicFramePr>
          <p:cNvPr id="11" name="Table 10">
            <a:extLst>
              <a:ext uri="{FF2B5EF4-FFF2-40B4-BE49-F238E27FC236}">
                <a16:creationId xmlns:a16="http://schemas.microsoft.com/office/drawing/2014/main" id="{89269C62-4F72-164A-A295-4CFFCB48C6ED}"/>
              </a:ext>
            </a:extLst>
          </p:cNvPr>
          <p:cNvGraphicFramePr>
            <a:graphicFrameLocks noGrp="1"/>
          </p:cNvGraphicFramePr>
          <p:nvPr>
            <p:extLst>
              <p:ext uri="{D42A27DB-BD31-4B8C-83A1-F6EECF244321}">
                <p14:modId xmlns:p14="http://schemas.microsoft.com/office/powerpoint/2010/main" val="657036454"/>
              </p:ext>
            </p:extLst>
          </p:nvPr>
        </p:nvGraphicFramePr>
        <p:xfrm>
          <a:off x="166255" y="4164316"/>
          <a:ext cx="11720946" cy="1561244"/>
        </p:xfrm>
        <a:graphic>
          <a:graphicData uri="http://schemas.openxmlformats.org/drawingml/2006/table">
            <a:tbl>
              <a:tblPr>
                <a:tableStyleId>{EB9631B5-78F2-41C9-869B-9F39066F8104}</a:tableStyleId>
              </a:tblPr>
              <a:tblGrid>
                <a:gridCol w="1688728">
                  <a:extLst>
                    <a:ext uri="{9D8B030D-6E8A-4147-A177-3AD203B41FA5}">
                      <a16:colId xmlns:a16="http://schemas.microsoft.com/office/drawing/2014/main" val="664872672"/>
                    </a:ext>
                  </a:extLst>
                </a:gridCol>
                <a:gridCol w="2164203">
                  <a:extLst>
                    <a:ext uri="{9D8B030D-6E8A-4147-A177-3AD203B41FA5}">
                      <a16:colId xmlns:a16="http://schemas.microsoft.com/office/drawing/2014/main" val="1560004921"/>
                    </a:ext>
                  </a:extLst>
                </a:gridCol>
                <a:gridCol w="1213252">
                  <a:extLst>
                    <a:ext uri="{9D8B030D-6E8A-4147-A177-3AD203B41FA5}">
                      <a16:colId xmlns:a16="http://schemas.microsoft.com/office/drawing/2014/main" val="206920198"/>
                    </a:ext>
                  </a:extLst>
                </a:gridCol>
                <a:gridCol w="1688728">
                  <a:extLst>
                    <a:ext uri="{9D8B030D-6E8A-4147-A177-3AD203B41FA5}">
                      <a16:colId xmlns:a16="http://schemas.microsoft.com/office/drawing/2014/main" val="434763611"/>
                    </a:ext>
                  </a:extLst>
                </a:gridCol>
                <a:gridCol w="1688728">
                  <a:extLst>
                    <a:ext uri="{9D8B030D-6E8A-4147-A177-3AD203B41FA5}">
                      <a16:colId xmlns:a16="http://schemas.microsoft.com/office/drawing/2014/main" val="4157144049"/>
                    </a:ext>
                  </a:extLst>
                </a:gridCol>
                <a:gridCol w="1688728">
                  <a:extLst>
                    <a:ext uri="{9D8B030D-6E8A-4147-A177-3AD203B41FA5}">
                      <a16:colId xmlns:a16="http://schemas.microsoft.com/office/drawing/2014/main" val="643751888"/>
                    </a:ext>
                  </a:extLst>
                </a:gridCol>
                <a:gridCol w="1588579">
                  <a:extLst>
                    <a:ext uri="{9D8B030D-6E8A-4147-A177-3AD203B41FA5}">
                      <a16:colId xmlns:a16="http://schemas.microsoft.com/office/drawing/2014/main" val="168363472"/>
                    </a:ext>
                  </a:extLst>
                </a:gridCol>
              </a:tblGrid>
              <a:tr h="211057">
                <a:tc>
                  <a:txBody>
                    <a:bodyPr/>
                    <a:lstStyle/>
                    <a:p>
                      <a:pPr algn="l" fontAlgn="b"/>
                      <a:r>
                        <a:rPr lang="en-US" sz="2000" b="1" u="sng" strike="noStrike" dirty="0">
                          <a:effectLst/>
                        </a:rPr>
                        <a:t> Deep acting</a:t>
                      </a:r>
                      <a:endParaRPr lang="en-US" sz="2000" b="1" i="0" u="sng" strike="noStrike" dirty="0">
                        <a:solidFill>
                          <a:srgbClr val="000000"/>
                        </a:solidFill>
                        <a:effectLst/>
                        <a:latin typeface="Calibri" panose="020F0502020204030204" pitchFamily="34" charset="0"/>
                      </a:endParaRPr>
                    </a:p>
                  </a:txBody>
                  <a:tcPr marL="9311" marR="9311" marT="9311" marB="0" anchor="b"/>
                </a:tc>
                <a:tc>
                  <a:txBody>
                    <a:bodyPr/>
                    <a:lstStyle/>
                    <a:p>
                      <a:pPr algn="l" fontAlgn="b"/>
                      <a:r>
                        <a:rPr lang="en-US" sz="2000" u="none" strike="noStrike" dirty="0">
                          <a:effectLst/>
                        </a:rPr>
                        <a:t> </a:t>
                      </a:r>
                      <a:endParaRPr lang="en-US" sz="2000" b="0" i="0" u="none" strike="noStrike" dirty="0">
                        <a:solidFill>
                          <a:srgbClr val="000000"/>
                        </a:solidFill>
                        <a:effectLst/>
                        <a:latin typeface="Calibri" panose="020F0502020204030204" pitchFamily="34" charset="0"/>
                      </a:endParaRPr>
                    </a:p>
                  </a:txBody>
                  <a:tcPr marL="9311" marR="9311" marT="9311" marB="0" anchor="b"/>
                </a:tc>
                <a:tc gridSpan="5">
                  <a:txBody>
                    <a:bodyPr/>
                    <a:lstStyle/>
                    <a:p>
                      <a:pPr algn="l" fontAlgn="b"/>
                      <a:r>
                        <a:rPr lang="en-US" sz="2000" u="none" strike="noStrike" dirty="0">
                          <a:effectLst/>
                        </a:rPr>
                        <a:t>  </a:t>
                      </a:r>
                      <a:endParaRPr lang="en-US" sz="2000" b="0" i="0" u="none" strike="noStrike" dirty="0">
                        <a:solidFill>
                          <a:srgbClr val="000000"/>
                        </a:solidFill>
                        <a:effectLst/>
                        <a:latin typeface="Calibri" panose="020F0502020204030204" pitchFamily="34" charset="0"/>
                      </a:endParaRPr>
                    </a:p>
                  </a:txBody>
                  <a:tcPr marL="9311" marR="9311" marT="9311" marB="0" anchor="b"/>
                </a:tc>
                <a:tc hMerge="1">
                  <a:txBody>
                    <a:bodyPr/>
                    <a:lstStyle/>
                    <a:p>
                      <a:pPr algn="l" fontAlgn="b"/>
                      <a:endParaRPr lang="en-US" sz="1200" b="0" i="0" u="none" strike="noStrike" dirty="0">
                        <a:solidFill>
                          <a:srgbClr val="000000"/>
                        </a:solidFill>
                        <a:effectLst/>
                        <a:latin typeface="Calibri" panose="020F0502020204030204" pitchFamily="34" charset="0"/>
                      </a:endParaRPr>
                    </a:p>
                  </a:txBody>
                  <a:tcPr marL="9311" marR="9311" marT="9311" marB="0" anchor="b"/>
                </a:tc>
                <a:tc hMerge="1">
                  <a:txBody>
                    <a:bodyPr/>
                    <a:lstStyle/>
                    <a:p>
                      <a:pPr algn="l" fontAlgn="b"/>
                      <a:endParaRPr lang="en-US" sz="1200" b="0" i="0" u="none" strike="noStrike">
                        <a:solidFill>
                          <a:srgbClr val="000000"/>
                        </a:solidFill>
                        <a:effectLst/>
                        <a:latin typeface="Calibri" panose="020F0502020204030204" pitchFamily="34" charset="0"/>
                      </a:endParaRPr>
                    </a:p>
                  </a:txBody>
                  <a:tcPr marL="9311" marR="9311" marT="9311" marB="0" anchor="b"/>
                </a:tc>
                <a:tc hMerge="1">
                  <a:txBody>
                    <a:bodyPr/>
                    <a:lstStyle/>
                    <a:p>
                      <a:pPr algn="l" fontAlgn="b"/>
                      <a:endParaRPr lang="en-US" sz="1200" b="0" i="0" u="none" strike="noStrike">
                        <a:solidFill>
                          <a:srgbClr val="000000"/>
                        </a:solidFill>
                        <a:effectLst/>
                        <a:latin typeface="Calibri" panose="020F0502020204030204" pitchFamily="34" charset="0"/>
                      </a:endParaRPr>
                    </a:p>
                  </a:txBody>
                  <a:tcPr marL="9311" marR="9311" marT="9311" marB="0" anchor="b"/>
                </a:tc>
                <a:tc hMerge="1">
                  <a:txBody>
                    <a:bodyPr/>
                    <a:lstStyle/>
                    <a:p>
                      <a:pPr algn="l" fontAlgn="b"/>
                      <a:endParaRPr lang="en-US" sz="1200" b="0" i="0" u="none" strike="noStrike" dirty="0">
                        <a:solidFill>
                          <a:srgbClr val="000000"/>
                        </a:solidFill>
                        <a:effectLst/>
                        <a:latin typeface="Calibri" panose="020F0502020204030204" pitchFamily="34" charset="0"/>
                      </a:endParaRPr>
                    </a:p>
                  </a:txBody>
                  <a:tcPr marL="9311" marR="9311" marT="9311" marB="0" anchor="b"/>
                </a:tc>
                <a:extLst>
                  <a:ext uri="{0D108BD9-81ED-4DB2-BD59-A6C34878D82A}">
                    <a16:rowId xmlns:a16="http://schemas.microsoft.com/office/drawing/2014/main" val="589109329"/>
                  </a:ext>
                </a:extLst>
              </a:tr>
              <a:tr h="211057">
                <a:tc>
                  <a:txBody>
                    <a:bodyPr/>
                    <a:lstStyle/>
                    <a:p>
                      <a:pPr algn="l" fontAlgn="b"/>
                      <a:r>
                        <a:rPr lang="en-US" sz="2000" u="none" strike="noStrike">
                          <a:effectLst/>
                        </a:rPr>
                        <a:t> </a:t>
                      </a:r>
                      <a:endParaRPr lang="en-US" sz="2000" b="1" i="1" u="none" strike="noStrike">
                        <a:solidFill>
                          <a:srgbClr val="000000"/>
                        </a:solidFill>
                        <a:effectLst/>
                        <a:latin typeface="Calibri" panose="020F0502020204030204" pitchFamily="34" charset="0"/>
                      </a:endParaRPr>
                    </a:p>
                  </a:txBody>
                  <a:tcPr marL="9311" marR="9311" marT="9311" marB="0" anchor="b"/>
                </a:tc>
                <a:tc>
                  <a:txBody>
                    <a:bodyPr/>
                    <a:lstStyle/>
                    <a:p>
                      <a:pPr algn="l" fontAlgn="b"/>
                      <a:r>
                        <a:rPr lang="en-US" sz="2000" i="1" u="sng" strike="noStrike" dirty="0">
                          <a:effectLst/>
                        </a:rPr>
                        <a:t>Moderator</a:t>
                      </a:r>
                      <a:endParaRPr lang="en-US" sz="2000" b="1" i="1" u="sng" strike="noStrike" dirty="0">
                        <a:solidFill>
                          <a:srgbClr val="000000"/>
                        </a:solidFill>
                        <a:effectLst/>
                        <a:latin typeface="Calibri" panose="020F0502020204030204" pitchFamily="34" charset="0"/>
                      </a:endParaRPr>
                    </a:p>
                  </a:txBody>
                  <a:tcPr marL="9311" marR="9311" marT="9311" marB="0" anchor="b"/>
                </a:tc>
                <a:tc>
                  <a:txBody>
                    <a:bodyPr/>
                    <a:lstStyle/>
                    <a:p>
                      <a:pPr algn="ctr" fontAlgn="b"/>
                      <a:r>
                        <a:rPr lang="en-US" sz="2000" i="1" u="sng" strike="noStrike" dirty="0">
                          <a:effectLst/>
                        </a:rPr>
                        <a:t>LLCI</a:t>
                      </a:r>
                      <a:endParaRPr lang="en-US" sz="2000" b="1" i="1" u="sng" strike="noStrike" dirty="0">
                        <a:solidFill>
                          <a:srgbClr val="000000"/>
                        </a:solidFill>
                        <a:effectLst/>
                        <a:latin typeface="Calibri" panose="020F0502020204030204" pitchFamily="34" charset="0"/>
                      </a:endParaRPr>
                    </a:p>
                  </a:txBody>
                  <a:tcPr marL="9311" marR="9311" marT="9311" marB="0" anchor="b"/>
                </a:tc>
                <a:tc>
                  <a:txBody>
                    <a:bodyPr/>
                    <a:lstStyle/>
                    <a:p>
                      <a:pPr algn="ctr" fontAlgn="b"/>
                      <a:r>
                        <a:rPr lang="en-US" sz="2000" i="1" u="sng" strike="noStrike" dirty="0">
                          <a:effectLst/>
                        </a:rPr>
                        <a:t>ULCI</a:t>
                      </a:r>
                      <a:endParaRPr lang="en-US" sz="2000" b="1" i="1" u="sng" strike="noStrike" dirty="0">
                        <a:solidFill>
                          <a:srgbClr val="000000"/>
                        </a:solidFill>
                        <a:effectLst/>
                        <a:latin typeface="Calibri" panose="020F0502020204030204" pitchFamily="34" charset="0"/>
                      </a:endParaRPr>
                    </a:p>
                  </a:txBody>
                  <a:tcPr marL="9311" marR="9311" marT="9311" marB="0" anchor="b"/>
                </a:tc>
                <a:tc>
                  <a:txBody>
                    <a:bodyPr/>
                    <a:lstStyle/>
                    <a:p>
                      <a:pPr algn="ctr" fontAlgn="b"/>
                      <a:r>
                        <a:rPr lang="en-US" sz="2000" i="1" u="sng" strike="noStrike" dirty="0">
                          <a:effectLst/>
                        </a:rPr>
                        <a:t>Estimate</a:t>
                      </a:r>
                      <a:endParaRPr lang="en-US" sz="2000" b="1" i="1" u="sng" strike="noStrike" dirty="0">
                        <a:solidFill>
                          <a:srgbClr val="000000"/>
                        </a:solidFill>
                        <a:effectLst/>
                        <a:latin typeface="Calibri" panose="020F0502020204030204" pitchFamily="34" charset="0"/>
                      </a:endParaRPr>
                    </a:p>
                  </a:txBody>
                  <a:tcPr marL="9311" marR="9311" marT="9311" marB="0" anchor="b"/>
                </a:tc>
                <a:tc>
                  <a:txBody>
                    <a:bodyPr/>
                    <a:lstStyle/>
                    <a:p>
                      <a:pPr algn="ctr" fontAlgn="b"/>
                      <a:r>
                        <a:rPr lang="en-US" sz="2000" i="1" u="sng" strike="noStrike" dirty="0">
                          <a:effectLst/>
                        </a:rPr>
                        <a:t>S.E.</a:t>
                      </a:r>
                      <a:endParaRPr lang="en-US" sz="2000" b="1" i="1" u="sng" strike="noStrike" dirty="0">
                        <a:solidFill>
                          <a:srgbClr val="000000"/>
                        </a:solidFill>
                        <a:effectLst/>
                        <a:latin typeface="Calibri" panose="020F0502020204030204" pitchFamily="34" charset="0"/>
                      </a:endParaRPr>
                    </a:p>
                  </a:txBody>
                  <a:tcPr marL="9311" marR="9311" marT="9311" marB="0" anchor="b"/>
                </a:tc>
                <a:tc>
                  <a:txBody>
                    <a:bodyPr/>
                    <a:lstStyle/>
                    <a:p>
                      <a:pPr algn="ctr" fontAlgn="b"/>
                      <a:r>
                        <a:rPr lang="en-US" sz="2000" i="1" u="sng" strike="noStrike" dirty="0">
                          <a:effectLst/>
                        </a:rPr>
                        <a:t>Monte Carlo estimate</a:t>
                      </a:r>
                      <a:endParaRPr lang="en-US" sz="2000" b="1" i="1" u="sng" strike="noStrike" dirty="0">
                        <a:solidFill>
                          <a:srgbClr val="000000"/>
                        </a:solidFill>
                        <a:effectLst/>
                        <a:latin typeface="Calibri" panose="020F0502020204030204" pitchFamily="34" charset="0"/>
                      </a:endParaRPr>
                    </a:p>
                  </a:txBody>
                  <a:tcPr marL="9311" marR="9311" marT="9311" marB="0" anchor="b"/>
                </a:tc>
                <a:extLst>
                  <a:ext uri="{0D108BD9-81ED-4DB2-BD59-A6C34878D82A}">
                    <a16:rowId xmlns:a16="http://schemas.microsoft.com/office/drawing/2014/main" val="3635589365"/>
                  </a:ext>
                </a:extLst>
              </a:tr>
              <a:tr h="198642">
                <a:tc rowSpan="2">
                  <a:txBody>
                    <a:bodyPr/>
                    <a:lstStyle/>
                    <a:p>
                      <a:pPr algn="ctr" fontAlgn="ctr"/>
                      <a:r>
                        <a:rPr lang="en-US" sz="2000" b="0" u="none" strike="noStrike" dirty="0">
                          <a:effectLst/>
                        </a:rPr>
                        <a:t>Conditional-indirect effect</a:t>
                      </a:r>
                      <a:endParaRPr lang="en-US" sz="2000" b="0" i="1" u="none" strike="noStrike" dirty="0">
                        <a:solidFill>
                          <a:srgbClr val="000000"/>
                        </a:solidFill>
                        <a:effectLst/>
                        <a:latin typeface="Calibri" panose="020F0502020204030204" pitchFamily="34" charset="0"/>
                      </a:endParaRPr>
                    </a:p>
                  </a:txBody>
                  <a:tcPr marL="9311" marR="9311" marT="9311" marB="0" anchor="ctr"/>
                </a:tc>
                <a:tc>
                  <a:txBody>
                    <a:bodyPr/>
                    <a:lstStyle/>
                    <a:p>
                      <a:pPr algn="l" fontAlgn="b"/>
                      <a:r>
                        <a:rPr lang="en-US" sz="2000" u="none" strike="noStrike" dirty="0">
                          <a:solidFill>
                            <a:srgbClr val="0070C0"/>
                          </a:solidFill>
                          <a:effectLst/>
                          <a:latin typeface="+mj-lt"/>
                        </a:rPr>
                        <a:t>Low deep acting</a:t>
                      </a:r>
                      <a:endParaRPr lang="en-US" sz="2000" b="0" i="0" u="none" strike="noStrike" dirty="0">
                        <a:solidFill>
                          <a:srgbClr val="0070C0"/>
                        </a:solidFill>
                        <a:effectLst/>
                        <a:latin typeface="+mj-lt"/>
                      </a:endParaRPr>
                    </a:p>
                  </a:txBody>
                  <a:tcPr marL="9311" marR="9311" marT="9311" marB="0" anchor="b"/>
                </a:tc>
                <a:tc>
                  <a:txBody>
                    <a:bodyPr/>
                    <a:lstStyle/>
                    <a:p>
                      <a:pPr algn="ctr" fontAlgn="b"/>
                      <a:r>
                        <a:rPr lang="en-US" sz="2000" u="none" strike="noStrike" dirty="0">
                          <a:solidFill>
                            <a:srgbClr val="0070C0"/>
                          </a:solidFill>
                          <a:effectLst/>
                          <a:latin typeface="+mj-lt"/>
                        </a:rPr>
                        <a:t>-0.020</a:t>
                      </a:r>
                      <a:endParaRPr lang="en-US" sz="2000" b="0" i="0" u="none" strike="noStrike" dirty="0">
                        <a:solidFill>
                          <a:srgbClr val="0070C0"/>
                        </a:solidFill>
                        <a:effectLst/>
                        <a:latin typeface="+mj-lt"/>
                      </a:endParaRPr>
                    </a:p>
                  </a:txBody>
                  <a:tcPr marL="9311" marR="9311" marT="9311" marB="0" anchor="b"/>
                </a:tc>
                <a:tc>
                  <a:txBody>
                    <a:bodyPr/>
                    <a:lstStyle/>
                    <a:p>
                      <a:pPr algn="ctr" fontAlgn="b"/>
                      <a:r>
                        <a:rPr lang="en-US" sz="2000" u="none" strike="noStrike" dirty="0">
                          <a:solidFill>
                            <a:srgbClr val="0070C0"/>
                          </a:solidFill>
                          <a:effectLst/>
                          <a:latin typeface="+mj-lt"/>
                        </a:rPr>
                        <a:t>0.009</a:t>
                      </a:r>
                      <a:endParaRPr lang="en-US" sz="2000" b="0" i="0" u="none" strike="noStrike" dirty="0">
                        <a:solidFill>
                          <a:srgbClr val="0070C0"/>
                        </a:solidFill>
                        <a:effectLst/>
                        <a:latin typeface="+mj-lt"/>
                      </a:endParaRPr>
                    </a:p>
                  </a:txBody>
                  <a:tcPr marL="9311" marR="9311" marT="9311" marB="0" anchor="b"/>
                </a:tc>
                <a:tc>
                  <a:txBody>
                    <a:bodyPr/>
                    <a:lstStyle/>
                    <a:p>
                      <a:pPr algn="ctr" fontAlgn="b"/>
                      <a:r>
                        <a:rPr lang="en-US" sz="2000" u="none" strike="noStrike" dirty="0">
                          <a:solidFill>
                            <a:srgbClr val="0070C0"/>
                          </a:solidFill>
                          <a:effectLst/>
                          <a:latin typeface="+mj-lt"/>
                        </a:rPr>
                        <a:t>-0.003</a:t>
                      </a:r>
                      <a:endParaRPr lang="en-US" sz="2000" b="0" i="0" u="none" strike="noStrike" dirty="0">
                        <a:solidFill>
                          <a:srgbClr val="0070C0"/>
                        </a:solidFill>
                        <a:effectLst/>
                        <a:latin typeface="+mj-lt"/>
                      </a:endParaRPr>
                    </a:p>
                  </a:txBody>
                  <a:tcPr marL="9311" marR="9311" marT="9311" marB="0" anchor="b"/>
                </a:tc>
                <a:tc>
                  <a:txBody>
                    <a:bodyPr/>
                    <a:lstStyle/>
                    <a:p>
                      <a:pPr algn="ctr" fontAlgn="b"/>
                      <a:r>
                        <a:rPr lang="en-US" sz="2000" u="none" strike="noStrike" dirty="0">
                          <a:solidFill>
                            <a:srgbClr val="0070C0"/>
                          </a:solidFill>
                          <a:effectLst/>
                          <a:latin typeface="+mj-lt"/>
                        </a:rPr>
                        <a:t>0.009</a:t>
                      </a:r>
                      <a:endParaRPr lang="en-US" sz="2000" b="0" i="0" u="none" strike="noStrike" dirty="0">
                        <a:solidFill>
                          <a:srgbClr val="0070C0"/>
                        </a:solidFill>
                        <a:effectLst/>
                        <a:latin typeface="+mj-lt"/>
                      </a:endParaRPr>
                    </a:p>
                  </a:txBody>
                  <a:tcPr marL="9311" marR="9311" marT="9311" marB="0" anchor="b"/>
                </a:tc>
                <a:tc>
                  <a:txBody>
                    <a:bodyPr/>
                    <a:lstStyle/>
                    <a:p>
                      <a:pPr algn="ctr" fontAlgn="b"/>
                      <a:r>
                        <a:rPr lang="en-US" sz="2000" u="none" strike="noStrike" dirty="0">
                          <a:solidFill>
                            <a:srgbClr val="0070C0"/>
                          </a:solidFill>
                          <a:effectLst/>
                          <a:latin typeface="+mj-lt"/>
                        </a:rPr>
                        <a:t>9.04E-08</a:t>
                      </a:r>
                      <a:endParaRPr lang="en-US" sz="2000" b="0" i="0" u="none" strike="noStrike" dirty="0">
                        <a:solidFill>
                          <a:srgbClr val="0070C0"/>
                        </a:solidFill>
                        <a:effectLst/>
                        <a:latin typeface="+mj-lt"/>
                      </a:endParaRPr>
                    </a:p>
                  </a:txBody>
                  <a:tcPr marL="9311" marR="9311" marT="9311" marB="0" anchor="b"/>
                </a:tc>
                <a:extLst>
                  <a:ext uri="{0D108BD9-81ED-4DB2-BD59-A6C34878D82A}">
                    <a16:rowId xmlns:a16="http://schemas.microsoft.com/office/drawing/2014/main" val="3226463470"/>
                  </a:ext>
                </a:extLst>
              </a:tr>
              <a:tr h="211057">
                <a:tc vMerge="1">
                  <a:txBody>
                    <a:bodyPr/>
                    <a:lstStyle/>
                    <a:p>
                      <a:endParaRPr lang="en-US"/>
                    </a:p>
                  </a:txBody>
                  <a:tcPr/>
                </a:tc>
                <a:tc>
                  <a:txBody>
                    <a:bodyPr/>
                    <a:lstStyle/>
                    <a:p>
                      <a:pPr algn="l" fontAlgn="b"/>
                      <a:r>
                        <a:rPr lang="en-US" sz="2000" b="1" u="none" strike="noStrike" dirty="0">
                          <a:solidFill>
                            <a:srgbClr val="FF0000"/>
                          </a:solidFill>
                          <a:effectLst/>
                        </a:rPr>
                        <a:t>High deep acting</a:t>
                      </a:r>
                      <a:endParaRPr lang="en-US" sz="2000" b="1" i="0" u="none" strike="noStrike" dirty="0">
                        <a:solidFill>
                          <a:srgbClr val="FF0000"/>
                        </a:solidFill>
                        <a:effectLst/>
                        <a:latin typeface="Calibri" panose="020F0502020204030204" pitchFamily="34" charset="0"/>
                      </a:endParaRPr>
                    </a:p>
                  </a:txBody>
                  <a:tcPr marL="9311" marR="9311" marT="9311" marB="0" anchor="b"/>
                </a:tc>
                <a:tc>
                  <a:txBody>
                    <a:bodyPr/>
                    <a:lstStyle/>
                    <a:p>
                      <a:pPr algn="ctr" fontAlgn="b"/>
                      <a:r>
                        <a:rPr lang="en-US" sz="2000" b="1" u="none" strike="noStrike" dirty="0">
                          <a:solidFill>
                            <a:srgbClr val="FF0000"/>
                          </a:solidFill>
                          <a:effectLst/>
                        </a:rPr>
                        <a:t>-0.081</a:t>
                      </a:r>
                      <a:endParaRPr lang="en-US" sz="2000" b="1" i="0" u="none" strike="noStrike" dirty="0">
                        <a:solidFill>
                          <a:srgbClr val="FF0000"/>
                        </a:solidFill>
                        <a:effectLst/>
                        <a:latin typeface="Calibri" panose="020F0502020204030204" pitchFamily="34" charset="0"/>
                      </a:endParaRPr>
                    </a:p>
                  </a:txBody>
                  <a:tcPr marL="9311" marR="9311" marT="9311" marB="0" anchor="b"/>
                </a:tc>
                <a:tc>
                  <a:txBody>
                    <a:bodyPr/>
                    <a:lstStyle/>
                    <a:p>
                      <a:pPr algn="ctr" fontAlgn="b"/>
                      <a:r>
                        <a:rPr lang="en-US" sz="2000" b="1" u="none" strike="noStrike" dirty="0">
                          <a:solidFill>
                            <a:srgbClr val="FF0000"/>
                          </a:solidFill>
                          <a:effectLst/>
                        </a:rPr>
                        <a:t>-0.005</a:t>
                      </a:r>
                      <a:endParaRPr lang="en-US" sz="2000" b="1" i="0" u="none" strike="noStrike" dirty="0">
                        <a:solidFill>
                          <a:srgbClr val="FF0000"/>
                        </a:solidFill>
                        <a:effectLst/>
                        <a:latin typeface="Calibri" panose="020F0502020204030204" pitchFamily="34" charset="0"/>
                      </a:endParaRPr>
                    </a:p>
                  </a:txBody>
                  <a:tcPr marL="9311" marR="9311" marT="9311" marB="0" anchor="b"/>
                </a:tc>
                <a:tc>
                  <a:txBody>
                    <a:bodyPr/>
                    <a:lstStyle/>
                    <a:p>
                      <a:pPr algn="ctr" fontAlgn="b"/>
                      <a:r>
                        <a:rPr lang="en-US" sz="2000" b="1" u="none" strike="noStrike" dirty="0">
                          <a:solidFill>
                            <a:srgbClr val="FF0000"/>
                          </a:solidFill>
                          <a:effectLst/>
                        </a:rPr>
                        <a:t>-0.040</a:t>
                      </a:r>
                      <a:endParaRPr lang="en-US" sz="2000" b="1" i="0" u="none" strike="noStrike" dirty="0">
                        <a:solidFill>
                          <a:srgbClr val="FF0000"/>
                        </a:solidFill>
                        <a:effectLst/>
                        <a:latin typeface="Calibri" panose="020F0502020204030204" pitchFamily="34" charset="0"/>
                      </a:endParaRPr>
                    </a:p>
                  </a:txBody>
                  <a:tcPr marL="9311" marR="9311" marT="9311" marB="0" anchor="b"/>
                </a:tc>
                <a:tc>
                  <a:txBody>
                    <a:bodyPr/>
                    <a:lstStyle/>
                    <a:p>
                      <a:pPr algn="ctr" fontAlgn="b"/>
                      <a:r>
                        <a:rPr lang="en-US" sz="2000" b="1" u="none" strike="noStrike" dirty="0">
                          <a:solidFill>
                            <a:srgbClr val="FF0000"/>
                          </a:solidFill>
                          <a:effectLst/>
                        </a:rPr>
                        <a:t>0.023</a:t>
                      </a:r>
                      <a:endParaRPr lang="en-US" sz="2000" b="1" i="0" u="none" strike="noStrike" dirty="0">
                        <a:solidFill>
                          <a:srgbClr val="FF0000"/>
                        </a:solidFill>
                        <a:effectLst/>
                        <a:latin typeface="Calibri" panose="020F0502020204030204" pitchFamily="34" charset="0"/>
                      </a:endParaRPr>
                    </a:p>
                  </a:txBody>
                  <a:tcPr marL="9311" marR="9311" marT="9311" marB="0" anchor="b"/>
                </a:tc>
                <a:tc>
                  <a:txBody>
                    <a:bodyPr/>
                    <a:lstStyle/>
                    <a:p>
                      <a:pPr algn="ctr" fontAlgn="b"/>
                      <a:r>
                        <a:rPr lang="en-US" sz="2000" b="1" u="none" strike="noStrike" dirty="0">
                          <a:solidFill>
                            <a:srgbClr val="FF0000"/>
                          </a:solidFill>
                          <a:effectLst/>
                        </a:rPr>
                        <a:t>2.35E-07</a:t>
                      </a:r>
                      <a:endParaRPr lang="en-US" sz="2000" b="1" i="0" u="none" strike="noStrike" dirty="0">
                        <a:solidFill>
                          <a:srgbClr val="FF0000"/>
                        </a:solidFill>
                        <a:effectLst/>
                        <a:latin typeface="Calibri" panose="020F0502020204030204" pitchFamily="34" charset="0"/>
                      </a:endParaRPr>
                    </a:p>
                  </a:txBody>
                  <a:tcPr marL="9311" marR="9311" marT="9311" marB="0" anchor="b"/>
                </a:tc>
                <a:extLst>
                  <a:ext uri="{0D108BD9-81ED-4DB2-BD59-A6C34878D82A}">
                    <a16:rowId xmlns:a16="http://schemas.microsoft.com/office/drawing/2014/main" val="320927301"/>
                  </a:ext>
                </a:extLst>
              </a:tr>
            </a:tbl>
          </a:graphicData>
        </a:graphic>
      </p:graphicFrame>
      <p:sp>
        <p:nvSpPr>
          <p:cNvPr id="12" name="Rectangle 11">
            <a:extLst>
              <a:ext uri="{FF2B5EF4-FFF2-40B4-BE49-F238E27FC236}">
                <a16:creationId xmlns:a16="http://schemas.microsoft.com/office/drawing/2014/main" id="{CC77FF6B-3F95-194B-8AF8-83211F9B2174}"/>
              </a:ext>
            </a:extLst>
          </p:cNvPr>
          <p:cNvSpPr/>
          <p:nvPr/>
        </p:nvSpPr>
        <p:spPr>
          <a:xfrm>
            <a:off x="1865655" y="3328082"/>
            <a:ext cx="9681148" cy="243447"/>
          </a:xfrm>
          <a:prstGeom prst="rect">
            <a:avLst/>
          </a:prstGeom>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5" name="Rectangle 14">
            <a:extLst>
              <a:ext uri="{FF2B5EF4-FFF2-40B4-BE49-F238E27FC236}">
                <a16:creationId xmlns:a16="http://schemas.microsoft.com/office/drawing/2014/main" id="{0FD73FD6-292B-FB43-86D2-0B619B6D400B}"/>
              </a:ext>
            </a:extLst>
          </p:cNvPr>
          <p:cNvSpPr/>
          <p:nvPr/>
        </p:nvSpPr>
        <p:spPr>
          <a:xfrm>
            <a:off x="1865655" y="5446204"/>
            <a:ext cx="9681148" cy="251876"/>
          </a:xfrm>
          <a:prstGeom prst="rect">
            <a:avLst/>
          </a:prstGeom>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mc:AlternateContent xmlns:mc="http://schemas.openxmlformats.org/markup-compatibility/2006" xmlns:pslz="http://schemas.microsoft.com/office/powerpoint/2016/slidezoom">
        <mc:Choice Requires="pslz">
          <p:graphicFrame>
            <p:nvGraphicFramePr>
              <p:cNvPr id="13" name="Slide Zoom 12">
                <a:extLst>
                  <a:ext uri="{FF2B5EF4-FFF2-40B4-BE49-F238E27FC236}">
                    <a16:creationId xmlns:a16="http://schemas.microsoft.com/office/drawing/2014/main" id="{66BF3CFF-1C30-694B-8E16-D8B5FDDB6961}"/>
                  </a:ext>
                </a:extLst>
              </p:cNvPr>
              <p:cNvGraphicFramePr>
                <a:graphicFrameLocks noChangeAspect="1"/>
              </p:cNvGraphicFramePr>
              <p:nvPr>
                <p:extLst>
                  <p:ext uri="{D42A27DB-BD31-4B8C-83A1-F6EECF244321}">
                    <p14:modId xmlns:p14="http://schemas.microsoft.com/office/powerpoint/2010/main" val="3832428999"/>
                  </p:ext>
                </p:extLst>
              </p:nvPr>
            </p:nvGraphicFramePr>
            <p:xfrm flipH="1" flipV="1">
              <a:off x="5943600" y="-63500"/>
              <a:ext cx="304800" cy="171450"/>
            </p:xfrm>
            <a:graphic>
              <a:graphicData uri="http://schemas.microsoft.com/office/powerpoint/2016/slidezoom">
                <pslz:sldZm>
                  <pslz:sldZmObj sldId="348" cId="3425080056">
                    <pslz:zmPr id="{CBE1F3CB-CBA5-6D43-8703-8A699963D1F7}" returnToParent="0" transitionDur="1000">
                      <p166:blipFill xmlns:p166="http://schemas.microsoft.com/office/powerpoint/2016/6/main">
                        <a:blip r:embed="rId3"/>
                        <a:stretch>
                          <a:fillRect/>
                        </a:stretch>
                      </p166:blipFill>
                      <p166:spPr xmlns:p166="http://schemas.microsoft.com/office/powerpoint/2016/6/main">
                        <a:xfrm flipH="1" flipV="1">
                          <a:off x="0" y="0"/>
                          <a:ext cx="304800" cy="171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166:spPr>
                    </pslz:zmPr>
                  </pslz:sldZmObj>
                </pslz:sldZm>
              </a:graphicData>
            </a:graphic>
          </p:graphicFrame>
        </mc:Choice>
        <mc:Fallback xmlns="">
          <p:pic>
            <p:nvPicPr>
              <p:cNvPr id="13" name="Slide Zoom 12">
                <a:hlinkClick r:id="rId4" action="ppaction://hlinksldjump"/>
                <a:extLst>
                  <a:ext uri="{FF2B5EF4-FFF2-40B4-BE49-F238E27FC236}">
                    <a16:creationId xmlns:a16="http://schemas.microsoft.com/office/drawing/2014/main" id="{66BF3CFF-1C30-694B-8E16-D8B5FDDB6961}"/>
                  </a:ext>
                </a:extLst>
              </p:cNvPr>
              <p:cNvPicPr>
                <a:picLocks noGrp="1" noRot="1" noChangeAspect="1" noMove="1" noResize="1" noEditPoints="1" noAdjustHandles="1" noChangeArrowheads="1" noChangeShapeType="1"/>
              </p:cNvPicPr>
              <p:nvPr/>
            </p:nvPicPr>
            <p:blipFill>
              <a:blip r:embed="rId5"/>
              <a:stretch>
                <a:fillRect/>
              </a:stretch>
            </p:blipFill>
            <p:spPr>
              <a:xfrm flipH="1" flipV="1">
                <a:off x="5943600" y="-63500"/>
                <a:ext cx="304800" cy="171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mc:Fallback>
      </mc:AlternateContent>
      <mc:AlternateContent xmlns:mc="http://schemas.openxmlformats.org/markup-compatibility/2006" xmlns:pslz="http://schemas.microsoft.com/office/powerpoint/2016/slidezoom">
        <mc:Choice Requires="pslz">
          <p:graphicFrame>
            <p:nvGraphicFramePr>
              <p:cNvPr id="14" name="Slide Zoom 13">
                <a:extLst>
                  <a:ext uri="{FF2B5EF4-FFF2-40B4-BE49-F238E27FC236}">
                    <a16:creationId xmlns:a16="http://schemas.microsoft.com/office/drawing/2014/main" id="{7D0B9D50-E0DB-AB4E-90EB-4BAB76D98FF6}"/>
                  </a:ext>
                </a:extLst>
              </p:cNvPr>
              <p:cNvGraphicFramePr>
                <a:graphicFrameLocks noChangeAspect="1"/>
              </p:cNvGraphicFramePr>
              <p:nvPr>
                <p:extLst>
                  <p:ext uri="{D42A27DB-BD31-4B8C-83A1-F6EECF244321}">
                    <p14:modId xmlns:p14="http://schemas.microsoft.com/office/powerpoint/2010/main" val="566988456"/>
                  </p:ext>
                </p:extLst>
              </p:nvPr>
            </p:nvGraphicFramePr>
            <p:xfrm flipH="1" flipV="1">
              <a:off x="11887200" y="-63500"/>
              <a:ext cx="304800" cy="171450"/>
            </p:xfrm>
            <a:graphic>
              <a:graphicData uri="http://schemas.microsoft.com/office/powerpoint/2016/slidezoom">
                <pslz:sldZm>
                  <pslz:sldZmObj sldId="342" cId="3727021678">
                    <pslz:zmPr id="{5C8DB704-5F4D-794F-9000-B3D7AC997AF6}" returnToParent="0" transitionDur="1000">
                      <p166:blipFill xmlns:p166="http://schemas.microsoft.com/office/powerpoint/2016/6/main">
                        <a:blip r:embed="rId6"/>
                        <a:stretch>
                          <a:fillRect/>
                        </a:stretch>
                      </p166:blipFill>
                      <p166:spPr xmlns:p166="http://schemas.microsoft.com/office/powerpoint/2016/6/main">
                        <a:xfrm flipH="1" flipV="1">
                          <a:off x="0" y="0"/>
                          <a:ext cx="304800" cy="171450"/>
                        </a:xfrm>
                        <a:prstGeom prst="rect">
                          <a:avLst/>
                        </a:prstGeom>
                        <a:ln w="3175">
                          <a:solidFill>
                            <a:prstClr val="ltGray"/>
                          </a:solidFill>
                        </a:ln>
                      </p166:spPr>
                    </pslz:zmPr>
                  </pslz:sldZmObj>
                </pslz:sldZm>
              </a:graphicData>
            </a:graphic>
          </p:graphicFrame>
        </mc:Choice>
        <mc:Fallback xmlns="">
          <p:pic>
            <p:nvPicPr>
              <p:cNvPr id="14" name="Slide Zoom 13">
                <a:hlinkClick r:id="rId7" action="ppaction://hlinksldjump"/>
                <a:extLst>
                  <a:ext uri="{FF2B5EF4-FFF2-40B4-BE49-F238E27FC236}">
                    <a16:creationId xmlns:a16="http://schemas.microsoft.com/office/drawing/2014/main" id="{7D0B9D50-E0DB-AB4E-90EB-4BAB76D98FF6}"/>
                  </a:ext>
                </a:extLst>
              </p:cNvPr>
              <p:cNvPicPr>
                <a:picLocks noGrp="1" noRot="1" noChangeAspect="1" noMove="1" noResize="1" noEditPoints="1" noAdjustHandles="1" noChangeArrowheads="1" noChangeShapeType="1"/>
              </p:cNvPicPr>
              <p:nvPr/>
            </p:nvPicPr>
            <p:blipFill>
              <a:blip r:embed="rId8"/>
              <a:stretch>
                <a:fillRect/>
              </a:stretch>
            </p:blipFill>
            <p:spPr>
              <a:xfrm flipH="1" flipV="1">
                <a:off x="11887200" y="-63500"/>
                <a:ext cx="304800" cy="17145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6" name="Slide Zoom 15">
                <a:extLst>
                  <a:ext uri="{FF2B5EF4-FFF2-40B4-BE49-F238E27FC236}">
                    <a16:creationId xmlns:a16="http://schemas.microsoft.com/office/drawing/2014/main" id="{412F5DC8-9343-244B-89D9-65D62E879275}"/>
                  </a:ext>
                </a:extLst>
              </p:cNvPr>
              <p:cNvGraphicFramePr>
                <a:graphicFrameLocks noChangeAspect="1"/>
              </p:cNvGraphicFramePr>
              <p:nvPr/>
            </p:nvGraphicFramePr>
            <p:xfrm flipH="1" flipV="1">
              <a:off x="2537" y="-32607"/>
              <a:ext cx="280814" cy="157958"/>
            </p:xfrm>
            <a:graphic>
              <a:graphicData uri="http://schemas.microsoft.com/office/powerpoint/2016/slidezoom">
                <pslz:sldZm>
                  <pslz:sldZmObj sldId="341" cId="1034012106">
                    <pslz:zmPr id="{8A0CA158-C8E6-9B4C-93FC-975E971C4B54}" returnToParent="0" transitionDur="1000">
                      <p166:blipFill xmlns:p166="http://schemas.microsoft.com/office/powerpoint/2016/6/main">
                        <a:blip r:embed="rId9"/>
                        <a:stretch>
                          <a:fillRect/>
                        </a:stretch>
                      </p166:blipFill>
                      <p166:spPr xmlns:p166="http://schemas.microsoft.com/office/powerpoint/2016/6/main">
                        <a:xfrm flipH="1" flipV="1">
                          <a:off x="0" y="0"/>
                          <a:ext cx="280814" cy="157958"/>
                        </a:xfrm>
                        <a:prstGeom prst="rect">
                          <a:avLst/>
                        </a:prstGeom>
                        <a:ln w="3175">
                          <a:solidFill>
                            <a:prstClr val="ltGray"/>
                          </a:solidFill>
                        </a:ln>
                      </p166:spPr>
                    </pslz:zmPr>
                  </pslz:sldZmObj>
                </pslz:sldZm>
              </a:graphicData>
            </a:graphic>
          </p:graphicFrame>
        </mc:Choice>
        <mc:Fallback xmlns="">
          <p:pic>
            <p:nvPicPr>
              <p:cNvPr id="16" name="Slide Zoom 15">
                <a:hlinkClick r:id="rId10" action="ppaction://hlinksldjump"/>
                <a:extLst>
                  <a:ext uri="{FF2B5EF4-FFF2-40B4-BE49-F238E27FC236}">
                    <a16:creationId xmlns:a16="http://schemas.microsoft.com/office/drawing/2014/main" id="{412F5DC8-9343-244B-89D9-65D62E879275}"/>
                  </a:ext>
                </a:extLst>
              </p:cNvPr>
              <p:cNvPicPr>
                <a:picLocks noGrp="1" noRot="1" noChangeAspect="1" noMove="1" noResize="1" noEditPoints="1" noAdjustHandles="1" noChangeArrowheads="1" noChangeShapeType="1"/>
              </p:cNvPicPr>
              <p:nvPr/>
            </p:nvPicPr>
            <p:blipFill>
              <a:blip r:embed="rId11"/>
              <a:stretch>
                <a:fillRect/>
              </a:stretch>
            </p:blipFill>
            <p:spPr>
              <a:xfrm flipH="1" flipV="1">
                <a:off x="2537" y="-32607"/>
                <a:ext cx="280814" cy="157958"/>
              </a:xfrm>
              <a:prstGeom prst="rect">
                <a:avLst/>
              </a:prstGeom>
              <a:ln w="3175">
                <a:solidFill>
                  <a:prstClr val="ltGray"/>
                </a:solidFill>
              </a:ln>
            </p:spPr>
          </p:pic>
        </mc:Fallback>
      </mc:AlternateContent>
    </p:spTree>
    <p:extLst>
      <p:ext uri="{BB962C8B-B14F-4D97-AF65-F5344CB8AC3E}">
        <p14:creationId xmlns:p14="http://schemas.microsoft.com/office/powerpoint/2010/main" val="787864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Supplementary analyses</a:t>
            </a:r>
          </a:p>
        </p:txBody>
      </p:sp>
      <p:sp>
        <p:nvSpPr>
          <p:cNvPr id="4" name="Content Placeholder 2"/>
          <p:cNvSpPr>
            <a:spLocks noGrp="1"/>
          </p:cNvSpPr>
          <p:nvPr>
            <p:ph idx="1"/>
          </p:nvPr>
        </p:nvSpPr>
        <p:spPr/>
        <p:txBody>
          <a:bodyPr>
            <a:normAutofit/>
          </a:bodyPr>
          <a:lstStyle/>
          <a:p>
            <a:r>
              <a:rPr lang="en-US" sz="2400" dirty="0"/>
              <a:t>Dependence on controls variable?</a:t>
            </a:r>
            <a:r>
              <a:rPr lang="en-US" sz="2400" dirty="0">
                <a:solidFill>
                  <a:schemeClr val="bg2">
                    <a:lumMod val="50000"/>
                  </a:schemeClr>
                </a:solidFill>
              </a:rPr>
              <a:t> </a:t>
            </a:r>
            <a:r>
              <a:rPr lang="en-US" sz="1600" dirty="0">
                <a:solidFill>
                  <a:schemeClr val="bg1">
                    <a:lumMod val="65000"/>
                  </a:schemeClr>
                </a:solidFill>
              </a:rPr>
              <a:t>(Spector &amp; </a:t>
            </a:r>
            <a:r>
              <a:rPr lang="en-US" sz="1600" dirty="0" err="1">
                <a:solidFill>
                  <a:schemeClr val="bg1">
                    <a:lumMod val="65000"/>
                  </a:schemeClr>
                </a:solidFill>
              </a:rPr>
              <a:t>Brannick</a:t>
            </a:r>
            <a:r>
              <a:rPr lang="en-US" sz="1600" dirty="0">
                <a:solidFill>
                  <a:schemeClr val="bg1">
                    <a:lumMod val="65000"/>
                  </a:schemeClr>
                </a:solidFill>
              </a:rPr>
              <a:t>, 2011)</a:t>
            </a:r>
          </a:p>
          <a:p>
            <a:pPr lvl="1"/>
            <a:r>
              <a:rPr lang="en-US" sz="2000" dirty="0"/>
              <a:t>Similar pattern of results with or without controls</a:t>
            </a:r>
          </a:p>
          <a:p>
            <a:endParaRPr lang="en-US" sz="2400" dirty="0"/>
          </a:p>
          <a:p>
            <a:r>
              <a:rPr lang="en-US" sz="2400" dirty="0"/>
              <a:t>Cross-level isomorphism? </a:t>
            </a:r>
            <a:r>
              <a:rPr lang="en-US" sz="1600" dirty="0">
                <a:solidFill>
                  <a:schemeClr val="bg1">
                    <a:lumMod val="65000"/>
                  </a:schemeClr>
                </a:solidFill>
              </a:rPr>
              <a:t>(</a:t>
            </a:r>
            <a:r>
              <a:rPr lang="en-US" sz="1600" dirty="0" err="1">
                <a:solidFill>
                  <a:schemeClr val="bg1">
                    <a:lumMod val="65000"/>
                  </a:schemeClr>
                </a:solidFill>
              </a:rPr>
              <a:t>Thurnheer</a:t>
            </a:r>
            <a:r>
              <a:rPr lang="en-US" sz="1600" dirty="0">
                <a:solidFill>
                  <a:schemeClr val="bg1">
                    <a:lumMod val="65000"/>
                  </a:schemeClr>
                </a:solidFill>
              </a:rPr>
              <a:t> et al., 2001) </a:t>
            </a:r>
          </a:p>
          <a:p>
            <a:pPr lvl="1"/>
            <a:r>
              <a:rPr lang="en-US" sz="2000" dirty="0"/>
              <a:t>No support for between-individuals (Level-2) analysis</a:t>
            </a:r>
            <a:br>
              <a:rPr lang="en-US" sz="2000" dirty="0"/>
            </a:br>
            <a:endParaRPr lang="en-US" sz="2000" dirty="0"/>
          </a:p>
          <a:p>
            <a:r>
              <a:rPr lang="en-US" sz="2400" dirty="0"/>
              <a:t>Model-based constraint procedure for mediation effect </a:t>
            </a:r>
            <a:r>
              <a:rPr lang="en-US" sz="1600" dirty="0">
                <a:solidFill>
                  <a:schemeClr val="bg1">
                    <a:lumMod val="65000"/>
                  </a:schemeClr>
                </a:solidFill>
              </a:rPr>
              <a:t>(</a:t>
            </a:r>
            <a:r>
              <a:rPr lang="en-US" sz="1600" dirty="0" err="1">
                <a:solidFill>
                  <a:schemeClr val="bg1">
                    <a:lumMod val="65000"/>
                  </a:schemeClr>
                </a:solidFill>
              </a:rPr>
              <a:t>Tofighi</a:t>
            </a:r>
            <a:r>
              <a:rPr lang="en-US" sz="1600" dirty="0">
                <a:solidFill>
                  <a:schemeClr val="bg1">
                    <a:lumMod val="65000"/>
                  </a:schemeClr>
                </a:solidFill>
              </a:rPr>
              <a:t> &amp; Kelley, 2020)</a:t>
            </a:r>
          </a:p>
          <a:p>
            <a:pPr lvl="1"/>
            <a:r>
              <a:rPr lang="en-US" sz="2000" dirty="0"/>
              <a:t>LRT</a:t>
            </a:r>
            <a:r>
              <a:rPr lang="en-US" sz="2000" baseline="-25000" dirty="0"/>
              <a:t>MBCO</a:t>
            </a:r>
            <a:r>
              <a:rPr lang="en-US" sz="2000" dirty="0"/>
              <a:t> = 9.15, </a:t>
            </a:r>
            <a:r>
              <a:rPr lang="en-US" sz="2000" i="1" dirty="0" err="1"/>
              <a:t>df</a:t>
            </a:r>
            <a:r>
              <a:rPr lang="en-US" sz="2000" baseline="-25000" dirty="0" err="1"/>
              <a:t>LRT</a:t>
            </a:r>
            <a:r>
              <a:rPr lang="en-US" sz="2000" dirty="0"/>
              <a:t> = 1, </a:t>
            </a:r>
            <a:r>
              <a:rPr lang="en-US" sz="2000" i="1" dirty="0"/>
              <a:t>p</a:t>
            </a:r>
            <a:r>
              <a:rPr lang="en-US" sz="2000" dirty="0"/>
              <a:t> = .002</a:t>
            </a:r>
          </a:p>
          <a:p>
            <a:pPr marL="0" indent="0">
              <a:buNone/>
            </a:pPr>
            <a:endParaRPr lang="en-US" sz="2400" dirty="0"/>
          </a:p>
          <a:p>
            <a:endParaRPr lang="en-US" sz="2400" dirty="0"/>
          </a:p>
        </p:txBody>
      </p:sp>
      <mc:AlternateContent xmlns:mc="http://schemas.openxmlformats.org/markup-compatibility/2006" xmlns:pslz="http://schemas.microsoft.com/office/powerpoint/2016/slidezoom">
        <mc:Choice Requires="pslz">
          <p:graphicFrame>
            <p:nvGraphicFramePr>
              <p:cNvPr id="6" name="Slide Zoom 5">
                <a:extLst>
                  <a:ext uri="{FF2B5EF4-FFF2-40B4-BE49-F238E27FC236}">
                    <a16:creationId xmlns:a16="http://schemas.microsoft.com/office/drawing/2014/main" id="{AD5C6CB9-B78E-3B46-993B-39C2A3753351}"/>
                  </a:ext>
                </a:extLst>
              </p:cNvPr>
              <p:cNvGraphicFramePr>
                <a:graphicFrameLocks noChangeAspect="1"/>
              </p:cNvGraphicFramePr>
              <p:nvPr>
                <p:extLst>
                  <p:ext uri="{D42A27DB-BD31-4B8C-83A1-F6EECF244321}">
                    <p14:modId xmlns:p14="http://schemas.microsoft.com/office/powerpoint/2010/main" val="2546843402"/>
                  </p:ext>
                </p:extLst>
              </p:nvPr>
            </p:nvGraphicFramePr>
            <p:xfrm flipH="1" flipV="1">
              <a:off x="0" y="-45854"/>
              <a:ext cx="304800" cy="171450"/>
            </p:xfrm>
            <a:graphic>
              <a:graphicData uri="http://schemas.microsoft.com/office/powerpoint/2016/slidezoom">
                <pslz:sldZm>
                  <pslz:sldZmObj sldId="342" cId="3727021678">
                    <pslz:zmPr id="{5C8DB704-5F4D-794F-9000-B3D7AC997AF6}" returnToParent="0" transitionDur="1000">
                      <p166:blipFill xmlns:p166="http://schemas.microsoft.com/office/powerpoint/2016/6/main">
                        <a:blip r:embed="rId3"/>
                        <a:stretch>
                          <a:fillRect/>
                        </a:stretch>
                      </p166:blipFill>
                      <p166:spPr xmlns:p166="http://schemas.microsoft.com/office/powerpoint/2016/6/main">
                        <a:xfrm flipH="1" flipV="1">
                          <a:off x="0" y="0"/>
                          <a:ext cx="304800" cy="171450"/>
                        </a:xfrm>
                        <a:prstGeom prst="rect">
                          <a:avLst/>
                        </a:prstGeom>
                        <a:solidFill>
                          <a:schemeClr val="bg1">
                            <a:alpha val="13000"/>
                          </a:schemeClr>
                        </a:solidFill>
                        <a:ln w="3175">
                          <a:solidFill>
                            <a:prstClr val="ltGray"/>
                          </a:solidFill>
                        </a:ln>
                      </p166:spPr>
                    </pslz:zmPr>
                  </pslz:sldZmObj>
                </pslz:sldZm>
              </a:graphicData>
            </a:graphic>
          </p:graphicFrame>
        </mc:Choice>
        <mc:Fallback xmlns="">
          <p:pic>
            <p:nvPicPr>
              <p:cNvPr id="6" name="Slide Zoom 5">
                <a:hlinkClick r:id="rId7" action="ppaction://hlinksldjump"/>
                <a:extLst>
                  <a:ext uri="{FF2B5EF4-FFF2-40B4-BE49-F238E27FC236}">
                    <a16:creationId xmlns:a16="http://schemas.microsoft.com/office/drawing/2014/main" id="{AD5C6CB9-B78E-3B46-993B-39C2A3753351}"/>
                  </a:ext>
                </a:extLst>
              </p:cNvPr>
              <p:cNvPicPr>
                <a:picLocks noGrp="1" noRot="1" noChangeAspect="1" noMove="1" noResize="1" noEditPoints="1" noAdjustHandles="1" noChangeArrowheads="1" noChangeShapeType="1"/>
              </p:cNvPicPr>
              <p:nvPr/>
            </p:nvPicPr>
            <p:blipFill>
              <a:blip r:embed="rId8"/>
              <a:stretch>
                <a:fillRect/>
              </a:stretch>
            </p:blipFill>
            <p:spPr>
              <a:xfrm flipH="1" flipV="1">
                <a:off x="0" y="-45854"/>
                <a:ext cx="304800" cy="171450"/>
              </a:xfrm>
              <a:prstGeom prst="rect">
                <a:avLst/>
              </a:prstGeom>
              <a:solidFill>
                <a:schemeClr val="bg1">
                  <a:alpha val="13000"/>
                </a:schemeClr>
              </a:solidFill>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7" name="Slide Zoom 6">
                <a:extLst>
                  <a:ext uri="{FF2B5EF4-FFF2-40B4-BE49-F238E27FC236}">
                    <a16:creationId xmlns:a16="http://schemas.microsoft.com/office/drawing/2014/main" id="{C19B06CB-2171-FC41-9537-C544294522E1}"/>
                  </a:ext>
                </a:extLst>
              </p:cNvPr>
              <p:cNvGraphicFramePr>
                <a:graphicFrameLocks noChangeAspect="1"/>
              </p:cNvGraphicFramePr>
              <p:nvPr>
                <p:extLst>
                  <p:ext uri="{D42A27DB-BD31-4B8C-83A1-F6EECF244321}">
                    <p14:modId xmlns:p14="http://schemas.microsoft.com/office/powerpoint/2010/main" val="1534616084"/>
                  </p:ext>
                </p:extLst>
              </p:nvPr>
            </p:nvGraphicFramePr>
            <p:xfrm flipV="1">
              <a:off x="3458029" y="-24414"/>
              <a:ext cx="304800" cy="171450"/>
            </p:xfrm>
            <a:graphic>
              <a:graphicData uri="http://schemas.microsoft.com/office/powerpoint/2016/slidezoom">
                <pslz:sldZm>
                  <pslz:sldZmObj sldId="344" cId="3409588895">
                    <pslz:zmPr id="{2B91D13C-6AF2-E848-92B0-60DF7A33A21E}" returnToParent="0" transitionDur="1000">
                      <p166:blipFill xmlns:p166="http://schemas.microsoft.com/office/powerpoint/2016/6/main">
                        <a:blip r:embed="rId9"/>
                        <a:stretch>
                          <a:fillRect/>
                        </a:stretch>
                      </p166:blipFill>
                      <p166:spPr xmlns:p166="http://schemas.microsoft.com/office/powerpoint/2016/6/main">
                        <a:xfrm flipV="1">
                          <a:off x="0" y="0"/>
                          <a:ext cx="304800" cy="171450"/>
                        </a:xfrm>
                        <a:prstGeom prst="rect">
                          <a:avLst/>
                        </a:prstGeom>
                        <a:noFill/>
                        <a:ln w="3175">
                          <a:solidFill>
                            <a:prstClr val="ltGray"/>
                          </a:solidFill>
                        </a:ln>
                      </p166:spPr>
                    </pslz:zmPr>
                  </pslz:sldZmObj>
                </pslz:sldZm>
              </a:graphicData>
            </a:graphic>
          </p:graphicFrame>
        </mc:Choice>
        <mc:Fallback xmlns="">
          <p:pic>
            <p:nvPicPr>
              <p:cNvPr id="7" name="Slide Zoom 6">
                <a:hlinkClick r:id="rId10" action="ppaction://hlinksldjump"/>
                <a:extLst>
                  <a:ext uri="{FF2B5EF4-FFF2-40B4-BE49-F238E27FC236}">
                    <a16:creationId xmlns:a16="http://schemas.microsoft.com/office/drawing/2014/main" id="{C19B06CB-2171-FC41-9537-C544294522E1}"/>
                  </a:ext>
                </a:extLst>
              </p:cNvPr>
              <p:cNvPicPr>
                <a:picLocks noGrp="1" noRot="1" noChangeAspect="1" noMove="1" noResize="1" noEditPoints="1" noAdjustHandles="1" noChangeArrowheads="1" noChangeShapeType="1"/>
              </p:cNvPicPr>
              <p:nvPr/>
            </p:nvPicPr>
            <p:blipFill>
              <a:blip r:embed="rId11"/>
              <a:stretch>
                <a:fillRect/>
              </a:stretch>
            </p:blipFill>
            <p:spPr>
              <a:xfrm flipV="1">
                <a:off x="3458029" y="-24414"/>
                <a:ext cx="304800" cy="171450"/>
              </a:xfrm>
              <a:prstGeom prst="rect">
                <a:avLst/>
              </a:prstGeom>
              <a:noFill/>
              <a:ln w="3175">
                <a:solidFill>
                  <a:prstClr val="ltGray"/>
                </a:solidFill>
              </a:ln>
            </p:spPr>
          </p:pic>
        </mc:Fallback>
      </mc:AlternateContent>
      <p:sp>
        <p:nvSpPr>
          <p:cNvPr id="9" name="Slide Number Placeholder 8">
            <a:extLst>
              <a:ext uri="{FF2B5EF4-FFF2-40B4-BE49-F238E27FC236}">
                <a16:creationId xmlns:a16="http://schemas.microsoft.com/office/drawing/2014/main" id="{B96C18CE-63DB-F84E-B37E-01A4BAEBEC9E}"/>
              </a:ext>
            </a:extLst>
          </p:cNvPr>
          <p:cNvSpPr>
            <a:spLocks noGrp="1"/>
          </p:cNvSpPr>
          <p:nvPr>
            <p:ph type="sldNum" sz="quarter" idx="12"/>
          </p:nvPr>
        </p:nvSpPr>
        <p:spPr/>
        <p:txBody>
          <a:bodyPr/>
          <a:lstStyle/>
          <a:p>
            <a:fld id="{C68DACDF-E1A9-A04C-A5FF-FC2443684BF5}" type="slidenum">
              <a:rPr lang="en-US" sz="2000" smtClean="0">
                <a:solidFill>
                  <a:schemeClr val="bg1"/>
                </a:solidFill>
              </a:rPr>
              <a:pPr/>
              <a:t>31</a:t>
            </a:fld>
            <a:endParaRPr lang="en-US" sz="2000">
              <a:solidFill>
                <a:schemeClr val="bg1"/>
              </a:solidFill>
            </a:endParaRPr>
          </a:p>
        </p:txBody>
      </p:sp>
      <mc:AlternateContent xmlns:mc="http://schemas.openxmlformats.org/markup-compatibility/2006" xmlns:pslz="http://schemas.microsoft.com/office/powerpoint/2016/slidezoom">
        <mc:Choice Requires="pslz">
          <p:graphicFrame>
            <p:nvGraphicFramePr>
              <p:cNvPr id="8" name="Slide Zoom 7">
                <a:extLst>
                  <a:ext uri="{FF2B5EF4-FFF2-40B4-BE49-F238E27FC236}">
                    <a16:creationId xmlns:a16="http://schemas.microsoft.com/office/drawing/2014/main" id="{88BE0DAE-1437-F84A-B132-3ADBCB164643}"/>
                  </a:ext>
                </a:extLst>
              </p:cNvPr>
              <p:cNvGraphicFramePr>
                <a:graphicFrameLocks noChangeAspect="1"/>
              </p:cNvGraphicFramePr>
              <p:nvPr>
                <p:extLst>
                  <p:ext uri="{D42A27DB-BD31-4B8C-83A1-F6EECF244321}">
                    <p14:modId xmlns:p14="http://schemas.microsoft.com/office/powerpoint/2010/main" val="67175438"/>
                  </p:ext>
                </p:extLst>
              </p:nvPr>
            </p:nvGraphicFramePr>
            <p:xfrm flipH="1" flipV="1">
              <a:off x="8610600" y="-24414"/>
              <a:ext cx="240830" cy="135467"/>
            </p:xfrm>
            <a:graphic>
              <a:graphicData uri="http://schemas.microsoft.com/office/powerpoint/2016/slidezoom">
                <pslz:sldZm>
                  <pslz:sldZmObj sldId="382" cId="1235552908">
                    <pslz:zmPr id="{FBDF25CB-5835-1443-A360-ACBF23B05A00}" returnToParent="0" transitionDur="1000">
                      <p166:blipFill xmlns:p166="http://schemas.microsoft.com/office/powerpoint/2016/6/main">
                        <a:blip r:embed="rId12"/>
                        <a:stretch>
                          <a:fillRect/>
                        </a:stretch>
                      </p166:blipFill>
                      <p166:spPr xmlns:p166="http://schemas.microsoft.com/office/powerpoint/2016/6/main">
                        <a:xfrm flipH="1" flipV="1">
                          <a:off x="0" y="0"/>
                          <a:ext cx="240830" cy="135467"/>
                        </a:xfrm>
                        <a:prstGeom prst="rect">
                          <a:avLst/>
                        </a:prstGeom>
                        <a:solidFill>
                          <a:schemeClr val="bg1">
                            <a:alpha val="0"/>
                          </a:schemeClr>
                        </a:solidFill>
                        <a:ln w="3175">
                          <a:solidFill>
                            <a:prstClr val="ltGray"/>
                          </a:solidFill>
                        </a:ln>
                      </p166:spPr>
                    </pslz:zmPr>
                  </pslz:sldZmObj>
                </pslz:sldZm>
              </a:graphicData>
            </a:graphic>
          </p:graphicFrame>
        </mc:Choice>
        <mc:Fallback xmlns="">
          <p:pic>
            <p:nvPicPr>
              <p:cNvPr id="8" name="Slide Zoom 7">
                <a:hlinkClick r:id="rId13" action="ppaction://hlinksldjump"/>
                <a:extLst>
                  <a:ext uri="{FF2B5EF4-FFF2-40B4-BE49-F238E27FC236}">
                    <a16:creationId xmlns:a16="http://schemas.microsoft.com/office/drawing/2014/main" id="{88BE0DAE-1437-F84A-B132-3ADBCB164643}"/>
                  </a:ext>
                </a:extLst>
              </p:cNvPr>
              <p:cNvPicPr>
                <a:picLocks noGrp="1" noRot="1" noChangeAspect="1" noMove="1" noResize="1" noEditPoints="1" noAdjustHandles="1" noChangeArrowheads="1" noChangeShapeType="1"/>
              </p:cNvPicPr>
              <p:nvPr/>
            </p:nvPicPr>
            <p:blipFill>
              <a:blip r:embed="rId14"/>
              <a:stretch>
                <a:fillRect/>
              </a:stretch>
            </p:blipFill>
            <p:spPr>
              <a:xfrm flipH="1" flipV="1">
                <a:off x="8610600" y="-24414"/>
                <a:ext cx="240830" cy="135467"/>
              </a:xfrm>
              <a:prstGeom prst="rect">
                <a:avLst/>
              </a:prstGeom>
              <a:solidFill>
                <a:schemeClr val="bg1">
                  <a:alpha val="0"/>
                </a:schemeClr>
              </a:solidFill>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0" name="Slide Zoom 9">
                <a:extLst>
                  <a:ext uri="{FF2B5EF4-FFF2-40B4-BE49-F238E27FC236}">
                    <a16:creationId xmlns:a16="http://schemas.microsoft.com/office/drawing/2014/main" id="{F0A62E6B-211D-6142-A34F-2E1C9F3562E4}"/>
                  </a:ext>
                </a:extLst>
              </p:cNvPr>
              <p:cNvGraphicFramePr>
                <a:graphicFrameLocks noChangeAspect="1"/>
              </p:cNvGraphicFramePr>
              <p:nvPr>
                <p:extLst>
                  <p:ext uri="{D42A27DB-BD31-4B8C-83A1-F6EECF244321}">
                    <p14:modId xmlns:p14="http://schemas.microsoft.com/office/powerpoint/2010/main" val="702533230"/>
                  </p:ext>
                </p:extLst>
              </p:nvPr>
            </p:nvGraphicFramePr>
            <p:xfrm flipH="1" flipV="1">
              <a:off x="11911186" y="-46905"/>
              <a:ext cx="280814" cy="157958"/>
            </p:xfrm>
            <a:graphic>
              <a:graphicData uri="http://schemas.microsoft.com/office/powerpoint/2016/slidezoom">
                <pslz:sldZm>
                  <pslz:sldZmObj sldId="341" cId="1034012106">
                    <pslz:zmPr id="{8A0CA158-C8E6-9B4C-93FC-975E971C4B54}" returnToParent="0" transitionDur="1000">
                      <p166:blipFill xmlns:p166="http://schemas.microsoft.com/office/powerpoint/2016/6/main">
                        <a:blip r:embed="rId15"/>
                        <a:stretch>
                          <a:fillRect/>
                        </a:stretch>
                      </p166:blipFill>
                      <p166:spPr xmlns:p166="http://schemas.microsoft.com/office/powerpoint/2016/6/main">
                        <a:xfrm flipH="1" flipV="1">
                          <a:off x="0" y="0"/>
                          <a:ext cx="280814" cy="157958"/>
                        </a:xfrm>
                        <a:prstGeom prst="rect">
                          <a:avLst/>
                        </a:prstGeom>
                        <a:ln w="3175">
                          <a:solidFill>
                            <a:prstClr val="ltGray"/>
                          </a:solidFill>
                        </a:ln>
                      </p166:spPr>
                    </pslz:zmPr>
                  </pslz:sldZmObj>
                </pslz:sldZm>
              </a:graphicData>
            </a:graphic>
          </p:graphicFrame>
        </mc:Choice>
        <mc:Fallback xmlns="">
          <p:pic>
            <p:nvPicPr>
              <p:cNvPr id="10" name="Slide Zoom 9">
                <a:hlinkClick r:id="rId7" action="ppaction://hlinksldjump"/>
                <a:extLst>
                  <a:ext uri="{FF2B5EF4-FFF2-40B4-BE49-F238E27FC236}">
                    <a16:creationId xmlns:a16="http://schemas.microsoft.com/office/drawing/2014/main" id="{F0A62E6B-211D-6142-A34F-2E1C9F3562E4}"/>
                  </a:ext>
                </a:extLst>
              </p:cNvPr>
              <p:cNvPicPr>
                <a:picLocks noGrp="1" noRot="1" noChangeAspect="1" noMove="1" noResize="1" noEditPoints="1" noAdjustHandles="1" noChangeArrowheads="1" noChangeShapeType="1"/>
              </p:cNvPicPr>
              <p:nvPr/>
            </p:nvPicPr>
            <p:blipFill>
              <a:blip r:embed="rId16"/>
              <a:stretch>
                <a:fillRect/>
              </a:stretch>
            </p:blipFill>
            <p:spPr>
              <a:xfrm flipH="1" flipV="1">
                <a:off x="11911186" y="-46905"/>
                <a:ext cx="280814" cy="157958"/>
              </a:xfrm>
              <a:prstGeom prst="rect">
                <a:avLst/>
              </a:prstGeom>
              <a:ln w="3175">
                <a:solidFill>
                  <a:prstClr val="ltGray"/>
                </a:solidFill>
              </a:ln>
            </p:spPr>
          </p:pic>
        </mc:Fallback>
      </mc:AlternateContent>
    </p:spTree>
    <p:extLst>
      <p:ext uri="{BB962C8B-B14F-4D97-AF65-F5344CB8AC3E}">
        <p14:creationId xmlns:p14="http://schemas.microsoft.com/office/powerpoint/2010/main" val="3166150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Theoretical contributions</a:t>
            </a:r>
          </a:p>
        </p:txBody>
      </p:sp>
      <p:sp>
        <p:nvSpPr>
          <p:cNvPr id="4" name="Content Placeholder 2"/>
          <p:cNvSpPr>
            <a:spLocks noGrp="1"/>
          </p:cNvSpPr>
          <p:nvPr>
            <p:ph idx="1"/>
          </p:nvPr>
        </p:nvSpPr>
        <p:spPr/>
        <p:txBody>
          <a:bodyPr>
            <a:normAutofit/>
          </a:bodyPr>
          <a:lstStyle/>
          <a:p>
            <a:r>
              <a:rPr lang="en-US" sz="2400" dirty="0"/>
              <a:t>Suggest new ways of approaching sleep in the organizational sciences</a:t>
            </a:r>
          </a:p>
          <a:p>
            <a:pPr lvl="1"/>
            <a:r>
              <a:rPr lang="en-US" sz="2100" dirty="0"/>
              <a:t>Recognizing sleep as a dramatically diverse collection of different brain states</a:t>
            </a:r>
          </a:p>
          <a:p>
            <a:pPr lvl="1"/>
            <a:r>
              <a:rPr lang="en-US" sz="2100" dirty="0"/>
              <a:t>COR approach: an explanatory pathway to better understand sleep</a:t>
            </a:r>
            <a:br>
              <a:rPr lang="en-US" sz="2100" dirty="0"/>
            </a:br>
            <a:endParaRPr lang="en-US" sz="2100" dirty="0"/>
          </a:p>
          <a:p>
            <a:r>
              <a:rPr lang="en-US" sz="2400" dirty="0"/>
              <a:t>Suggest insights on how people acquire new resources</a:t>
            </a:r>
          </a:p>
          <a:p>
            <a:pPr lvl="1"/>
            <a:r>
              <a:rPr lang="en-US" dirty="0"/>
              <a:t>The state of sleep where the brain is highly and intensively active is associated with the ability to engage in work demands</a:t>
            </a:r>
            <a:br>
              <a:rPr lang="en-US" sz="2100" dirty="0"/>
            </a:br>
            <a:endParaRPr lang="en-US" sz="2100" dirty="0"/>
          </a:p>
          <a:p>
            <a:r>
              <a:rPr lang="en-US" sz="2400" dirty="0"/>
              <a:t>Suggest benefits of incorporating brain processes in the organizational sciences</a:t>
            </a:r>
            <a:br>
              <a:rPr lang="en-US" sz="2400" dirty="0"/>
            </a:br>
            <a:r>
              <a:rPr lang="en-US" sz="1600" dirty="0">
                <a:solidFill>
                  <a:schemeClr val="bg1">
                    <a:lumMod val="65000"/>
                  </a:schemeClr>
                </a:solidFill>
              </a:rPr>
              <a:t>(Becker &amp; Cropanzano, 2010; Lee, Senior &amp; Butler, 2012)</a:t>
            </a:r>
          </a:p>
          <a:p>
            <a:pPr lvl="1"/>
            <a:r>
              <a:rPr lang="en-US" sz="2100" dirty="0"/>
              <a:t>By theorizing and capturing aspects of the brain, we can better theorize about employee cognition, attitude, emotion, and behavior</a:t>
            </a:r>
            <a:endParaRPr lang="en-US" sz="2100" dirty="0">
              <a:solidFill>
                <a:schemeClr val="bg2">
                  <a:lumMod val="75000"/>
                </a:schemeClr>
              </a:solidFill>
            </a:endParaRPr>
          </a:p>
        </p:txBody>
      </p:sp>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6B36AF2E-C626-9540-9774-1085908A8EED}"/>
                  </a:ext>
                </a:extLst>
              </p:cNvPr>
              <p:cNvGraphicFramePr>
                <a:graphicFrameLocks noChangeAspect="1"/>
              </p:cNvGraphicFramePr>
              <p:nvPr>
                <p:extLst>
                  <p:ext uri="{D42A27DB-BD31-4B8C-83A1-F6EECF244321}">
                    <p14:modId xmlns:p14="http://schemas.microsoft.com/office/powerpoint/2010/main" val="1765504696"/>
                  </p:ext>
                </p:extLst>
              </p:nvPr>
            </p:nvGraphicFramePr>
            <p:xfrm flipH="1" flipV="1">
              <a:off x="11760199" y="-50007"/>
              <a:ext cx="431801" cy="242888"/>
            </p:xfrm>
            <a:graphic>
              <a:graphicData uri="http://schemas.microsoft.com/office/powerpoint/2016/slidezoom">
                <pslz:sldZm>
                  <pslz:sldZmObj sldId="348" cId="3425080056">
                    <pslz:zmPr id="{CBE1F3CB-CBA5-6D43-8703-8A699963D1F7}" returnToParent="0" transitionDur="1000">
                      <p166:blipFill xmlns:p166="http://schemas.microsoft.com/office/powerpoint/2016/6/main">
                        <a:blip r:embed="rId3"/>
                        <a:stretch>
                          <a:fillRect/>
                        </a:stretch>
                      </p166:blipFill>
                      <p166:spPr xmlns:p166="http://schemas.microsoft.com/office/powerpoint/2016/6/main">
                        <a:xfrm flipH="1" flipV="1">
                          <a:off x="0" y="0"/>
                          <a:ext cx="431801" cy="2428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166:spPr>
                    </pslz:zmPr>
                  </pslz:sldZmObj>
                </pslz:sldZm>
              </a:graphicData>
            </a:graphic>
          </p:graphicFrame>
        </mc:Choice>
        <mc:Fallback xmlns="">
          <p:pic>
            <p:nvPicPr>
              <p:cNvPr id="5" name="Slide Zoom 4">
                <a:hlinkClick r:id="rId4" action="ppaction://hlinksldjump"/>
                <a:extLst>
                  <a:ext uri="{FF2B5EF4-FFF2-40B4-BE49-F238E27FC236}">
                    <a16:creationId xmlns:a16="http://schemas.microsoft.com/office/drawing/2014/main" id="{6B36AF2E-C626-9540-9774-1085908A8EED}"/>
                  </a:ext>
                </a:extLst>
              </p:cNvPr>
              <p:cNvPicPr>
                <a:picLocks noGrp="1" noRot="1" noChangeAspect="1" noMove="1" noResize="1" noEditPoints="1" noAdjustHandles="1" noChangeArrowheads="1" noChangeShapeType="1"/>
              </p:cNvPicPr>
              <p:nvPr/>
            </p:nvPicPr>
            <p:blipFill>
              <a:blip r:embed="rId5"/>
              <a:stretch>
                <a:fillRect/>
              </a:stretch>
            </p:blipFill>
            <p:spPr>
              <a:xfrm flipH="1" flipV="1">
                <a:off x="11760199" y="-50007"/>
                <a:ext cx="431801" cy="2428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mc:Fallback>
      </mc:AlternateContent>
      <p:sp>
        <p:nvSpPr>
          <p:cNvPr id="7" name="Slide Number Placeholder 6">
            <a:extLst>
              <a:ext uri="{FF2B5EF4-FFF2-40B4-BE49-F238E27FC236}">
                <a16:creationId xmlns:a16="http://schemas.microsoft.com/office/drawing/2014/main" id="{B830EC39-C108-E74F-935E-11684E61A587}"/>
              </a:ext>
            </a:extLst>
          </p:cNvPr>
          <p:cNvSpPr>
            <a:spLocks noGrp="1"/>
          </p:cNvSpPr>
          <p:nvPr>
            <p:ph type="sldNum" sz="quarter" idx="12"/>
          </p:nvPr>
        </p:nvSpPr>
        <p:spPr/>
        <p:txBody>
          <a:bodyPr/>
          <a:lstStyle/>
          <a:p>
            <a:fld id="{C68DACDF-E1A9-A04C-A5FF-FC2443684BF5}" type="slidenum">
              <a:rPr lang="en-US" sz="2000" smtClean="0">
                <a:solidFill>
                  <a:schemeClr val="bg1"/>
                </a:solidFill>
              </a:rPr>
              <a:pPr/>
              <a:t>32</a:t>
            </a:fld>
            <a:endParaRPr lang="en-US" sz="2000">
              <a:solidFill>
                <a:schemeClr val="bg1"/>
              </a:solidFill>
            </a:endParaRPr>
          </a:p>
        </p:txBody>
      </p:sp>
      <mc:AlternateContent xmlns:mc="http://schemas.openxmlformats.org/markup-compatibility/2006" xmlns:pslz="http://schemas.microsoft.com/office/powerpoint/2016/slidezoom">
        <mc:Choice Requires="pslz">
          <p:graphicFrame>
            <p:nvGraphicFramePr>
              <p:cNvPr id="6" name="Slide Zoom 5">
                <a:extLst>
                  <a:ext uri="{FF2B5EF4-FFF2-40B4-BE49-F238E27FC236}">
                    <a16:creationId xmlns:a16="http://schemas.microsoft.com/office/drawing/2014/main" id="{A24E5161-9A35-874C-943B-F7C1F4CDEA04}"/>
                  </a:ext>
                </a:extLst>
              </p:cNvPr>
              <p:cNvGraphicFramePr>
                <a:graphicFrameLocks noChangeAspect="1"/>
              </p:cNvGraphicFramePr>
              <p:nvPr>
                <p:extLst>
                  <p:ext uri="{D42A27DB-BD31-4B8C-83A1-F6EECF244321}">
                    <p14:modId xmlns:p14="http://schemas.microsoft.com/office/powerpoint/2010/main" val="3832428999"/>
                  </p:ext>
                </p:extLst>
              </p:nvPr>
            </p:nvGraphicFramePr>
            <p:xfrm flipH="1" flipV="1">
              <a:off x="5943600" y="-63500"/>
              <a:ext cx="304800" cy="171450"/>
            </p:xfrm>
            <a:graphic>
              <a:graphicData uri="http://schemas.microsoft.com/office/powerpoint/2016/slidezoom">
                <pslz:sldZm>
                  <pslz:sldZmObj sldId="348" cId="3425080056">
                    <pslz:zmPr id="{CBE1F3CB-CBA5-6D43-8703-8A699963D1F7}" returnToParent="0" transitionDur="1000">
                      <p166:blipFill xmlns:p166="http://schemas.microsoft.com/office/powerpoint/2016/6/main">
                        <a:blip r:embed="rId6"/>
                        <a:stretch>
                          <a:fillRect/>
                        </a:stretch>
                      </p166:blipFill>
                      <p166:spPr xmlns:p166="http://schemas.microsoft.com/office/powerpoint/2016/6/main">
                        <a:xfrm flipH="1" flipV="1">
                          <a:off x="0" y="0"/>
                          <a:ext cx="304800" cy="171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166:spPr>
                    </pslz:zmPr>
                  </pslz:sldZmObj>
                </pslz:sldZm>
              </a:graphicData>
            </a:graphic>
          </p:graphicFrame>
        </mc:Choice>
        <mc:Fallback xmlns="">
          <p:pic>
            <p:nvPicPr>
              <p:cNvPr id="6" name="Slide Zoom 5">
                <a:hlinkClick r:id="rId7" action="ppaction://hlinksldjump"/>
                <a:extLst>
                  <a:ext uri="{FF2B5EF4-FFF2-40B4-BE49-F238E27FC236}">
                    <a16:creationId xmlns:a16="http://schemas.microsoft.com/office/drawing/2014/main" id="{A24E5161-9A35-874C-943B-F7C1F4CDEA04}"/>
                  </a:ext>
                </a:extLst>
              </p:cNvPr>
              <p:cNvPicPr>
                <a:picLocks noGrp="1" noRot="1" noChangeAspect="1" noMove="1" noResize="1" noEditPoints="1" noAdjustHandles="1" noChangeArrowheads="1" noChangeShapeType="1"/>
              </p:cNvPicPr>
              <p:nvPr/>
            </p:nvPicPr>
            <p:blipFill>
              <a:blip r:embed="rId8"/>
              <a:stretch>
                <a:fillRect/>
              </a:stretch>
            </p:blipFill>
            <p:spPr>
              <a:xfrm flipH="1" flipV="1">
                <a:off x="5943600" y="-63500"/>
                <a:ext cx="304800" cy="171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mc:Fallback>
      </mc:AlternateContent>
      <mc:AlternateContent xmlns:mc="http://schemas.openxmlformats.org/markup-compatibility/2006" xmlns:pslz="http://schemas.microsoft.com/office/powerpoint/2016/slidezoom">
        <mc:Choice Requires="pslz">
          <p:graphicFrame>
            <p:nvGraphicFramePr>
              <p:cNvPr id="8" name="Slide Zoom 7">
                <a:extLst>
                  <a:ext uri="{FF2B5EF4-FFF2-40B4-BE49-F238E27FC236}">
                    <a16:creationId xmlns:a16="http://schemas.microsoft.com/office/drawing/2014/main" id="{ED4A7210-7E3B-DC43-85CE-E6E19FC1E9FB}"/>
                  </a:ext>
                </a:extLst>
              </p:cNvPr>
              <p:cNvGraphicFramePr>
                <a:graphicFrameLocks noChangeAspect="1"/>
              </p:cNvGraphicFramePr>
              <p:nvPr>
                <p:extLst>
                  <p:ext uri="{D42A27DB-BD31-4B8C-83A1-F6EECF244321}">
                    <p14:modId xmlns:p14="http://schemas.microsoft.com/office/powerpoint/2010/main" val="566988456"/>
                  </p:ext>
                </p:extLst>
              </p:nvPr>
            </p:nvGraphicFramePr>
            <p:xfrm flipH="1" flipV="1">
              <a:off x="11887200" y="-63500"/>
              <a:ext cx="304800" cy="171450"/>
            </p:xfrm>
            <a:graphic>
              <a:graphicData uri="http://schemas.microsoft.com/office/powerpoint/2016/slidezoom">
                <pslz:sldZm>
                  <pslz:sldZmObj sldId="342" cId="3727021678">
                    <pslz:zmPr id="{5C8DB704-5F4D-794F-9000-B3D7AC997AF6}" returnToParent="0" transitionDur="1000">
                      <p166:blipFill xmlns:p166="http://schemas.microsoft.com/office/powerpoint/2016/6/main">
                        <a:blip r:embed="rId9"/>
                        <a:stretch>
                          <a:fillRect/>
                        </a:stretch>
                      </p166:blipFill>
                      <p166:spPr xmlns:p166="http://schemas.microsoft.com/office/powerpoint/2016/6/main">
                        <a:xfrm flipH="1" flipV="1">
                          <a:off x="0" y="0"/>
                          <a:ext cx="304800" cy="171450"/>
                        </a:xfrm>
                        <a:prstGeom prst="rect">
                          <a:avLst/>
                        </a:prstGeom>
                        <a:ln w="3175">
                          <a:solidFill>
                            <a:prstClr val="ltGray"/>
                          </a:solidFill>
                        </a:ln>
                      </p166:spPr>
                    </pslz:zmPr>
                  </pslz:sldZmObj>
                </pslz:sldZm>
              </a:graphicData>
            </a:graphic>
          </p:graphicFrame>
        </mc:Choice>
        <mc:Fallback xmlns="">
          <p:pic>
            <p:nvPicPr>
              <p:cNvPr id="8" name="Slide Zoom 7">
                <a:hlinkClick r:id="rId10" action="ppaction://hlinksldjump"/>
                <a:extLst>
                  <a:ext uri="{FF2B5EF4-FFF2-40B4-BE49-F238E27FC236}">
                    <a16:creationId xmlns:a16="http://schemas.microsoft.com/office/drawing/2014/main" id="{ED4A7210-7E3B-DC43-85CE-E6E19FC1E9FB}"/>
                  </a:ext>
                </a:extLst>
              </p:cNvPr>
              <p:cNvPicPr>
                <a:picLocks noGrp="1" noRot="1" noChangeAspect="1" noMove="1" noResize="1" noEditPoints="1" noAdjustHandles="1" noChangeArrowheads="1" noChangeShapeType="1"/>
              </p:cNvPicPr>
              <p:nvPr/>
            </p:nvPicPr>
            <p:blipFill>
              <a:blip r:embed="rId11"/>
              <a:stretch>
                <a:fillRect/>
              </a:stretch>
            </p:blipFill>
            <p:spPr>
              <a:xfrm flipH="1" flipV="1">
                <a:off x="11887200" y="-63500"/>
                <a:ext cx="304800" cy="17145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9" name="Slide Zoom 8">
                <a:extLst>
                  <a:ext uri="{FF2B5EF4-FFF2-40B4-BE49-F238E27FC236}">
                    <a16:creationId xmlns:a16="http://schemas.microsoft.com/office/drawing/2014/main" id="{A7F080F6-42A2-7645-8CC3-49540CF89DB6}"/>
                  </a:ext>
                </a:extLst>
              </p:cNvPr>
              <p:cNvGraphicFramePr>
                <a:graphicFrameLocks noChangeAspect="1"/>
              </p:cNvGraphicFramePr>
              <p:nvPr/>
            </p:nvGraphicFramePr>
            <p:xfrm flipH="1" flipV="1">
              <a:off x="2537" y="-32607"/>
              <a:ext cx="280814" cy="157958"/>
            </p:xfrm>
            <a:graphic>
              <a:graphicData uri="http://schemas.microsoft.com/office/powerpoint/2016/slidezoom">
                <pslz:sldZm>
                  <pslz:sldZmObj sldId="341" cId="1034012106">
                    <pslz:zmPr id="{8A0CA158-C8E6-9B4C-93FC-975E971C4B54}" returnToParent="0" transitionDur="1000">
                      <p166:blipFill xmlns:p166="http://schemas.microsoft.com/office/powerpoint/2016/6/main">
                        <a:blip r:embed="rId12"/>
                        <a:stretch>
                          <a:fillRect/>
                        </a:stretch>
                      </p166:blipFill>
                      <p166:spPr xmlns:p166="http://schemas.microsoft.com/office/powerpoint/2016/6/main">
                        <a:xfrm flipH="1" flipV="1">
                          <a:off x="0" y="0"/>
                          <a:ext cx="280814" cy="157958"/>
                        </a:xfrm>
                        <a:prstGeom prst="rect">
                          <a:avLst/>
                        </a:prstGeom>
                        <a:ln w="3175">
                          <a:solidFill>
                            <a:prstClr val="ltGray"/>
                          </a:solidFill>
                        </a:ln>
                      </p166:spPr>
                    </pslz:zmPr>
                  </pslz:sldZmObj>
                </pslz:sldZm>
              </a:graphicData>
            </a:graphic>
          </p:graphicFrame>
        </mc:Choice>
        <mc:Fallback xmlns="">
          <p:pic>
            <p:nvPicPr>
              <p:cNvPr id="9" name="Slide Zoom 8">
                <a:hlinkClick r:id="rId13" action="ppaction://hlinksldjump"/>
                <a:extLst>
                  <a:ext uri="{FF2B5EF4-FFF2-40B4-BE49-F238E27FC236}">
                    <a16:creationId xmlns:a16="http://schemas.microsoft.com/office/drawing/2014/main" id="{A7F080F6-42A2-7645-8CC3-49540CF89DB6}"/>
                  </a:ext>
                </a:extLst>
              </p:cNvPr>
              <p:cNvPicPr>
                <a:picLocks noGrp="1" noRot="1" noChangeAspect="1" noMove="1" noResize="1" noEditPoints="1" noAdjustHandles="1" noChangeArrowheads="1" noChangeShapeType="1"/>
              </p:cNvPicPr>
              <p:nvPr/>
            </p:nvPicPr>
            <p:blipFill>
              <a:blip r:embed="rId14"/>
              <a:stretch>
                <a:fillRect/>
              </a:stretch>
            </p:blipFill>
            <p:spPr>
              <a:xfrm flipH="1" flipV="1">
                <a:off x="2537" y="-32607"/>
                <a:ext cx="280814" cy="157958"/>
              </a:xfrm>
              <a:prstGeom prst="rect">
                <a:avLst/>
              </a:prstGeom>
              <a:ln w="3175">
                <a:solidFill>
                  <a:prstClr val="ltGray"/>
                </a:solidFill>
              </a:ln>
            </p:spPr>
          </p:pic>
        </mc:Fallback>
      </mc:AlternateContent>
    </p:spTree>
    <p:extLst>
      <p:ext uri="{BB962C8B-B14F-4D97-AF65-F5344CB8AC3E}">
        <p14:creationId xmlns:p14="http://schemas.microsoft.com/office/powerpoint/2010/main" val="3785255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14796-2A5E-E44E-AD6A-A9B9C870E8D1}"/>
              </a:ext>
            </a:extLst>
          </p:cNvPr>
          <p:cNvSpPr>
            <a:spLocks noGrp="1"/>
          </p:cNvSpPr>
          <p:nvPr>
            <p:ph type="title"/>
          </p:nvPr>
        </p:nvSpPr>
        <p:spPr/>
        <p:txBody>
          <a:bodyPr/>
          <a:lstStyle/>
          <a:p>
            <a:r>
              <a:rPr lang="en-US" dirty="0"/>
              <a:t>Practical implications</a:t>
            </a:r>
          </a:p>
        </p:txBody>
      </p:sp>
      <p:sp>
        <p:nvSpPr>
          <p:cNvPr id="3" name="Content Placeholder 2">
            <a:extLst>
              <a:ext uri="{FF2B5EF4-FFF2-40B4-BE49-F238E27FC236}">
                <a16:creationId xmlns:a16="http://schemas.microsoft.com/office/drawing/2014/main" id="{D120BD54-CF3B-DF41-AA7E-5A13D62D5E3B}"/>
              </a:ext>
            </a:extLst>
          </p:cNvPr>
          <p:cNvSpPr>
            <a:spLocks noGrp="1"/>
          </p:cNvSpPr>
          <p:nvPr>
            <p:ph idx="1"/>
          </p:nvPr>
        </p:nvSpPr>
        <p:spPr>
          <a:xfrm>
            <a:off x="838200" y="1825625"/>
            <a:ext cx="10515600" cy="4351338"/>
          </a:xfrm>
        </p:spPr>
        <p:txBody>
          <a:bodyPr>
            <a:normAutofit/>
          </a:bodyPr>
          <a:lstStyle/>
          <a:p>
            <a:r>
              <a:rPr lang="en-US" sz="2400" dirty="0"/>
              <a:t>Benefits of extending full night’s sleep (esp. in highly demanding jobs)</a:t>
            </a:r>
          </a:p>
          <a:p>
            <a:pPr lvl="1"/>
            <a:r>
              <a:rPr lang="en-US" sz="2000" dirty="0"/>
              <a:t>Are naps (at work) effective to reduce job burnout?</a:t>
            </a:r>
          </a:p>
          <a:p>
            <a:pPr marL="342900" lvl="1" indent="0">
              <a:buNone/>
            </a:pPr>
            <a:endParaRPr lang="en-US" sz="2000" dirty="0"/>
          </a:p>
          <a:p>
            <a:r>
              <a:rPr lang="en-US" sz="2400" dirty="0"/>
              <a:t>Professions with non-regular job hours are susceptible to job burnout</a:t>
            </a:r>
          </a:p>
          <a:p>
            <a:pPr lvl="1"/>
            <a:r>
              <a:rPr lang="en-US" sz="2100" dirty="0"/>
              <a:t>Policies and managerial decisions that foster a full 8 hours of sleep may benefit the firm</a:t>
            </a:r>
            <a:br>
              <a:rPr lang="en-US" sz="2100" dirty="0"/>
            </a:br>
            <a:endParaRPr lang="en-US" sz="2100" dirty="0"/>
          </a:p>
          <a:p>
            <a:r>
              <a:rPr lang="en-US" sz="2400" dirty="0"/>
              <a:t>Managers may want to ensure that employees focus on deep acting </a:t>
            </a:r>
          </a:p>
          <a:p>
            <a:pPr lvl="1"/>
            <a:r>
              <a:rPr lang="en-US" sz="2000" dirty="0"/>
              <a:t>Emotional labor programs may be helpful to garner the benefits of REM sleep</a:t>
            </a:r>
            <a:br>
              <a:rPr lang="en-US" sz="2000" dirty="0"/>
            </a:br>
            <a:endParaRPr lang="en-US" sz="2000" dirty="0"/>
          </a:p>
          <a:p>
            <a:r>
              <a:rPr lang="en-US" sz="2400" dirty="0"/>
              <a:t>Restricting work-related use of electronic devices closer to bedtime</a:t>
            </a:r>
          </a:p>
          <a:p>
            <a:pPr lvl="1"/>
            <a:r>
              <a:rPr lang="en-US" sz="2100" dirty="0"/>
              <a:t>Electronic devices emit </a:t>
            </a:r>
            <a:r>
              <a:rPr lang="en-US" sz="2100" dirty="0" err="1"/>
              <a:t>bluelight</a:t>
            </a:r>
            <a:r>
              <a:rPr lang="en-US" sz="2100" dirty="0"/>
              <a:t> that limit REM sleep</a:t>
            </a:r>
          </a:p>
          <a:p>
            <a:endParaRPr lang="en-US" sz="2400" dirty="0"/>
          </a:p>
          <a:p>
            <a:endParaRPr lang="en-US" sz="2400" dirty="0"/>
          </a:p>
        </p:txBody>
      </p:sp>
      <p:sp>
        <p:nvSpPr>
          <p:cNvPr id="4" name="Slide Number Placeholder 3">
            <a:extLst>
              <a:ext uri="{FF2B5EF4-FFF2-40B4-BE49-F238E27FC236}">
                <a16:creationId xmlns:a16="http://schemas.microsoft.com/office/drawing/2014/main" id="{3CB6977C-2B1A-A349-A74E-174FDA15E0D6}"/>
              </a:ext>
            </a:extLst>
          </p:cNvPr>
          <p:cNvSpPr>
            <a:spLocks noGrp="1"/>
          </p:cNvSpPr>
          <p:nvPr>
            <p:ph type="sldNum" sz="quarter" idx="12"/>
          </p:nvPr>
        </p:nvSpPr>
        <p:spPr/>
        <p:txBody>
          <a:bodyPr/>
          <a:lstStyle/>
          <a:p>
            <a:fld id="{C68DACDF-E1A9-A04C-A5FF-FC2443684BF5}" type="slidenum">
              <a:rPr lang="en-US" sz="2000" smtClean="0">
                <a:solidFill>
                  <a:schemeClr val="bg1"/>
                </a:solidFill>
              </a:rPr>
              <a:pPr/>
              <a:t>33</a:t>
            </a:fld>
            <a:endParaRPr lang="en-US" sz="2000" dirty="0">
              <a:solidFill>
                <a:schemeClr val="bg1"/>
              </a:solidFill>
            </a:endParaRPr>
          </a:p>
        </p:txBody>
      </p:sp>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6D1CC1A4-97F0-7640-9F68-64A36C2043E5}"/>
                  </a:ext>
                </a:extLst>
              </p:cNvPr>
              <p:cNvGraphicFramePr>
                <a:graphicFrameLocks noChangeAspect="1"/>
              </p:cNvGraphicFramePr>
              <p:nvPr>
                <p:extLst>
                  <p:ext uri="{D42A27DB-BD31-4B8C-83A1-F6EECF244321}">
                    <p14:modId xmlns:p14="http://schemas.microsoft.com/office/powerpoint/2010/main" val="3832428999"/>
                  </p:ext>
                </p:extLst>
              </p:nvPr>
            </p:nvGraphicFramePr>
            <p:xfrm flipH="1" flipV="1">
              <a:off x="5943600" y="-63500"/>
              <a:ext cx="304800" cy="171450"/>
            </p:xfrm>
            <a:graphic>
              <a:graphicData uri="http://schemas.microsoft.com/office/powerpoint/2016/slidezoom">
                <pslz:sldZm>
                  <pslz:sldZmObj sldId="348" cId="3425080056">
                    <pslz:zmPr id="{CBE1F3CB-CBA5-6D43-8703-8A699963D1F7}" returnToParent="0" transitionDur="1000">
                      <p166:blipFill xmlns:p166="http://schemas.microsoft.com/office/powerpoint/2016/6/main">
                        <a:blip r:embed="rId3"/>
                        <a:stretch>
                          <a:fillRect/>
                        </a:stretch>
                      </p166:blipFill>
                      <p166:spPr xmlns:p166="http://schemas.microsoft.com/office/powerpoint/2016/6/main">
                        <a:xfrm flipH="1" flipV="1">
                          <a:off x="0" y="0"/>
                          <a:ext cx="304800" cy="171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166:spPr>
                    </pslz:zmPr>
                  </pslz:sldZmObj>
                </pslz:sldZm>
              </a:graphicData>
            </a:graphic>
          </p:graphicFrame>
        </mc:Choice>
        <mc:Fallback xmlns="">
          <p:pic>
            <p:nvPicPr>
              <p:cNvPr id="5" name="Slide Zoom 4">
                <a:hlinkClick r:id="rId4" action="ppaction://hlinksldjump"/>
                <a:extLst>
                  <a:ext uri="{FF2B5EF4-FFF2-40B4-BE49-F238E27FC236}">
                    <a16:creationId xmlns:a16="http://schemas.microsoft.com/office/drawing/2014/main" id="{6D1CC1A4-97F0-7640-9F68-64A36C2043E5}"/>
                  </a:ext>
                </a:extLst>
              </p:cNvPr>
              <p:cNvPicPr>
                <a:picLocks noGrp="1" noRot="1" noChangeAspect="1" noMove="1" noResize="1" noEditPoints="1" noAdjustHandles="1" noChangeArrowheads="1" noChangeShapeType="1"/>
              </p:cNvPicPr>
              <p:nvPr/>
            </p:nvPicPr>
            <p:blipFill>
              <a:blip r:embed="rId5"/>
              <a:stretch>
                <a:fillRect/>
              </a:stretch>
            </p:blipFill>
            <p:spPr>
              <a:xfrm flipH="1" flipV="1">
                <a:off x="5943600" y="-63500"/>
                <a:ext cx="304800" cy="171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mc:Fallback>
      </mc:AlternateContent>
      <mc:AlternateContent xmlns:mc="http://schemas.openxmlformats.org/markup-compatibility/2006" xmlns:pslz="http://schemas.microsoft.com/office/powerpoint/2016/slidezoom">
        <mc:Choice Requires="pslz">
          <p:graphicFrame>
            <p:nvGraphicFramePr>
              <p:cNvPr id="6" name="Slide Zoom 5">
                <a:extLst>
                  <a:ext uri="{FF2B5EF4-FFF2-40B4-BE49-F238E27FC236}">
                    <a16:creationId xmlns:a16="http://schemas.microsoft.com/office/drawing/2014/main" id="{3A50AED8-40CD-384F-863D-B00AE2B70394}"/>
                  </a:ext>
                </a:extLst>
              </p:cNvPr>
              <p:cNvGraphicFramePr>
                <a:graphicFrameLocks noChangeAspect="1"/>
              </p:cNvGraphicFramePr>
              <p:nvPr>
                <p:extLst>
                  <p:ext uri="{D42A27DB-BD31-4B8C-83A1-F6EECF244321}">
                    <p14:modId xmlns:p14="http://schemas.microsoft.com/office/powerpoint/2010/main" val="566988456"/>
                  </p:ext>
                </p:extLst>
              </p:nvPr>
            </p:nvGraphicFramePr>
            <p:xfrm flipH="1" flipV="1">
              <a:off x="11887200" y="-63500"/>
              <a:ext cx="304800" cy="171450"/>
            </p:xfrm>
            <a:graphic>
              <a:graphicData uri="http://schemas.microsoft.com/office/powerpoint/2016/slidezoom">
                <pslz:sldZm>
                  <pslz:sldZmObj sldId="342" cId="3727021678">
                    <pslz:zmPr id="{5C8DB704-5F4D-794F-9000-B3D7AC997AF6}" returnToParent="0" transitionDur="1000">
                      <p166:blipFill xmlns:p166="http://schemas.microsoft.com/office/powerpoint/2016/6/main">
                        <a:blip r:embed="rId6"/>
                        <a:stretch>
                          <a:fillRect/>
                        </a:stretch>
                      </p166:blipFill>
                      <p166:spPr xmlns:p166="http://schemas.microsoft.com/office/powerpoint/2016/6/main">
                        <a:xfrm flipH="1" flipV="1">
                          <a:off x="0" y="0"/>
                          <a:ext cx="304800" cy="171450"/>
                        </a:xfrm>
                        <a:prstGeom prst="rect">
                          <a:avLst/>
                        </a:prstGeom>
                        <a:ln w="3175">
                          <a:solidFill>
                            <a:prstClr val="ltGray"/>
                          </a:solidFill>
                        </a:ln>
                      </p166:spPr>
                    </pslz:zmPr>
                  </pslz:sldZmObj>
                </pslz:sldZm>
              </a:graphicData>
            </a:graphic>
          </p:graphicFrame>
        </mc:Choice>
        <mc:Fallback xmlns="">
          <p:pic>
            <p:nvPicPr>
              <p:cNvPr id="6" name="Slide Zoom 5">
                <a:hlinkClick r:id="rId7" action="ppaction://hlinksldjump"/>
                <a:extLst>
                  <a:ext uri="{FF2B5EF4-FFF2-40B4-BE49-F238E27FC236}">
                    <a16:creationId xmlns:a16="http://schemas.microsoft.com/office/drawing/2014/main" id="{3A50AED8-40CD-384F-863D-B00AE2B70394}"/>
                  </a:ext>
                </a:extLst>
              </p:cNvPr>
              <p:cNvPicPr>
                <a:picLocks noGrp="1" noRot="1" noChangeAspect="1" noMove="1" noResize="1" noEditPoints="1" noAdjustHandles="1" noChangeArrowheads="1" noChangeShapeType="1"/>
              </p:cNvPicPr>
              <p:nvPr/>
            </p:nvPicPr>
            <p:blipFill>
              <a:blip r:embed="rId8"/>
              <a:stretch>
                <a:fillRect/>
              </a:stretch>
            </p:blipFill>
            <p:spPr>
              <a:xfrm flipH="1" flipV="1">
                <a:off x="11887200" y="-63500"/>
                <a:ext cx="304800" cy="17145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7" name="Slide Zoom 6">
                <a:extLst>
                  <a:ext uri="{FF2B5EF4-FFF2-40B4-BE49-F238E27FC236}">
                    <a16:creationId xmlns:a16="http://schemas.microsoft.com/office/drawing/2014/main" id="{C4C0D9E7-03B2-0140-9A3F-D3DD257C081B}"/>
                  </a:ext>
                </a:extLst>
              </p:cNvPr>
              <p:cNvGraphicFramePr>
                <a:graphicFrameLocks noChangeAspect="1"/>
              </p:cNvGraphicFramePr>
              <p:nvPr/>
            </p:nvGraphicFramePr>
            <p:xfrm flipH="1" flipV="1">
              <a:off x="2537" y="-32607"/>
              <a:ext cx="280814" cy="157958"/>
            </p:xfrm>
            <a:graphic>
              <a:graphicData uri="http://schemas.microsoft.com/office/powerpoint/2016/slidezoom">
                <pslz:sldZm>
                  <pslz:sldZmObj sldId="341" cId="1034012106">
                    <pslz:zmPr id="{8A0CA158-C8E6-9B4C-93FC-975E971C4B54}" returnToParent="0" transitionDur="1000">
                      <p166:blipFill xmlns:p166="http://schemas.microsoft.com/office/powerpoint/2016/6/main">
                        <a:blip r:embed="rId9"/>
                        <a:stretch>
                          <a:fillRect/>
                        </a:stretch>
                      </p166:blipFill>
                      <p166:spPr xmlns:p166="http://schemas.microsoft.com/office/powerpoint/2016/6/main">
                        <a:xfrm flipH="1" flipV="1">
                          <a:off x="0" y="0"/>
                          <a:ext cx="280814" cy="157958"/>
                        </a:xfrm>
                        <a:prstGeom prst="rect">
                          <a:avLst/>
                        </a:prstGeom>
                        <a:ln w="3175">
                          <a:solidFill>
                            <a:prstClr val="ltGray"/>
                          </a:solidFill>
                        </a:ln>
                      </p166:spPr>
                    </pslz:zmPr>
                  </pslz:sldZmObj>
                </pslz:sldZm>
              </a:graphicData>
            </a:graphic>
          </p:graphicFrame>
        </mc:Choice>
        <mc:Fallback xmlns="">
          <p:pic>
            <p:nvPicPr>
              <p:cNvPr id="7" name="Slide Zoom 6">
                <a:hlinkClick r:id="rId10" action="ppaction://hlinksldjump"/>
                <a:extLst>
                  <a:ext uri="{FF2B5EF4-FFF2-40B4-BE49-F238E27FC236}">
                    <a16:creationId xmlns:a16="http://schemas.microsoft.com/office/drawing/2014/main" id="{C4C0D9E7-03B2-0140-9A3F-D3DD257C081B}"/>
                  </a:ext>
                </a:extLst>
              </p:cNvPr>
              <p:cNvPicPr>
                <a:picLocks noGrp="1" noRot="1" noChangeAspect="1" noMove="1" noResize="1" noEditPoints="1" noAdjustHandles="1" noChangeArrowheads="1" noChangeShapeType="1"/>
              </p:cNvPicPr>
              <p:nvPr/>
            </p:nvPicPr>
            <p:blipFill>
              <a:blip r:embed="rId11"/>
              <a:stretch>
                <a:fillRect/>
              </a:stretch>
            </p:blipFill>
            <p:spPr>
              <a:xfrm flipH="1" flipV="1">
                <a:off x="2537" y="-32607"/>
                <a:ext cx="280814" cy="157958"/>
              </a:xfrm>
              <a:prstGeom prst="rect">
                <a:avLst/>
              </a:prstGeom>
              <a:ln w="3175">
                <a:solidFill>
                  <a:prstClr val="ltGray"/>
                </a:solidFill>
              </a:ln>
            </p:spPr>
          </p:pic>
        </mc:Fallback>
      </mc:AlternateContent>
    </p:spTree>
    <p:extLst>
      <p:ext uri="{BB962C8B-B14F-4D97-AF65-F5344CB8AC3E}">
        <p14:creationId xmlns:p14="http://schemas.microsoft.com/office/powerpoint/2010/main" val="296556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Limitations &amp; future research</a:t>
            </a:r>
          </a:p>
        </p:txBody>
      </p:sp>
      <p:sp>
        <p:nvSpPr>
          <p:cNvPr id="3" name="Content Placeholder 2"/>
          <p:cNvSpPr>
            <a:spLocks noGrp="1"/>
          </p:cNvSpPr>
          <p:nvPr>
            <p:ph idx="1"/>
          </p:nvPr>
        </p:nvSpPr>
        <p:spPr/>
        <p:txBody>
          <a:bodyPr>
            <a:normAutofit/>
          </a:bodyPr>
          <a:lstStyle/>
          <a:p>
            <a:r>
              <a:rPr lang="en-US" sz="2400" dirty="0"/>
              <a:t>Limited inference of causality</a:t>
            </a:r>
          </a:p>
          <a:p>
            <a:pPr lvl="1"/>
            <a:r>
              <a:rPr lang="en-US" sz="2100" i="1" dirty="0"/>
              <a:t>Future studies</a:t>
            </a:r>
            <a:r>
              <a:rPr lang="en-US" sz="2100" dirty="0"/>
              <a:t>: experimentally manipulate REM sleep</a:t>
            </a:r>
          </a:p>
          <a:p>
            <a:endParaRPr lang="en-US" sz="2400" dirty="0"/>
          </a:p>
          <a:p>
            <a:r>
              <a:rPr lang="en-US" sz="2400" dirty="0"/>
              <a:t>Theory modeled at the within-individual level</a:t>
            </a:r>
          </a:p>
          <a:p>
            <a:pPr lvl="1"/>
            <a:r>
              <a:rPr lang="en-US" sz="2000" i="1" dirty="0"/>
              <a:t>Future studies:</a:t>
            </a:r>
            <a:r>
              <a:rPr lang="en-US" sz="2000" dirty="0"/>
              <a:t> modeling the within-day level</a:t>
            </a:r>
          </a:p>
          <a:p>
            <a:pPr lvl="1"/>
            <a:endParaRPr lang="en-US" sz="2000" dirty="0"/>
          </a:p>
          <a:p>
            <a:r>
              <a:rPr lang="en-US" sz="2300" dirty="0"/>
              <a:t>Future research may want to examine</a:t>
            </a:r>
          </a:p>
          <a:p>
            <a:pPr lvl="1"/>
            <a:r>
              <a:rPr lang="en-US" sz="2000" dirty="0"/>
              <a:t>The benefits of REM sleep for enhancing creativity   </a:t>
            </a:r>
          </a:p>
          <a:p>
            <a:pPr lvl="1"/>
            <a:r>
              <a:rPr lang="en-US" sz="2000" dirty="0"/>
              <a:t>The benefits of REM sleep to reducing negative emotional charge of work experiences</a:t>
            </a:r>
          </a:p>
          <a:p>
            <a:pPr lvl="1"/>
            <a:r>
              <a:rPr lang="en-US" sz="2000" dirty="0"/>
              <a:t>The benefits of NREM sleep for energy at work</a:t>
            </a:r>
          </a:p>
        </p:txBody>
      </p:sp>
      <mc:AlternateContent xmlns:mc="http://schemas.openxmlformats.org/markup-compatibility/2006" xmlns:pslz="http://schemas.microsoft.com/office/powerpoint/2016/slidezoom">
        <mc:Choice Requires="pslz">
          <p:graphicFrame>
            <p:nvGraphicFramePr>
              <p:cNvPr id="4" name="Slide Zoom 3">
                <a:extLst>
                  <a:ext uri="{FF2B5EF4-FFF2-40B4-BE49-F238E27FC236}">
                    <a16:creationId xmlns:a16="http://schemas.microsoft.com/office/drawing/2014/main" id="{5CB07358-AB14-8F45-91C4-9E1A6F65A2E1}"/>
                  </a:ext>
                </a:extLst>
              </p:cNvPr>
              <p:cNvGraphicFramePr>
                <a:graphicFrameLocks noChangeAspect="1"/>
              </p:cNvGraphicFramePr>
              <p:nvPr>
                <p:extLst>
                  <p:ext uri="{D42A27DB-BD31-4B8C-83A1-F6EECF244321}">
                    <p14:modId xmlns:p14="http://schemas.microsoft.com/office/powerpoint/2010/main" val="2933319533"/>
                  </p:ext>
                </p:extLst>
              </p:nvPr>
            </p:nvGraphicFramePr>
            <p:xfrm flipH="1" flipV="1">
              <a:off x="11873086" y="-35720"/>
              <a:ext cx="318914" cy="179389"/>
            </p:xfrm>
            <a:graphic>
              <a:graphicData uri="http://schemas.microsoft.com/office/powerpoint/2016/slidezoom">
                <pslz:sldZm>
                  <pslz:sldZmObj sldId="348" cId="3425080056">
                    <pslz:zmPr id="{CBE1F3CB-CBA5-6D43-8703-8A699963D1F7}" returnToParent="0" transitionDur="1000">
                      <p166:blipFill xmlns:p166="http://schemas.microsoft.com/office/powerpoint/2016/6/main">
                        <a:blip r:embed="rId3"/>
                        <a:stretch>
                          <a:fillRect/>
                        </a:stretch>
                      </p166:blipFill>
                      <p166:spPr xmlns:p166="http://schemas.microsoft.com/office/powerpoint/2016/6/main">
                        <a:xfrm flipH="1" flipV="1">
                          <a:off x="0" y="0"/>
                          <a:ext cx="318914" cy="179389"/>
                        </a:xfrm>
                        <a:prstGeom prst="roundRect">
                          <a:avLst>
                            <a:gd name="adj" fmla="val 8594"/>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a:reflection blurRad="12700" stA="38000" endPos="28000" dist="5000" dir="5400000" sy="-100000" algn="bl" rotWithShape="0"/>
                        </a:effectLst>
                      </p166:spPr>
                    </pslz:zmPr>
                  </pslz:sldZmObj>
                </pslz:sldZm>
              </a:graphicData>
            </a:graphic>
          </p:graphicFrame>
        </mc:Choice>
        <mc:Fallback xmlns="">
          <p:pic>
            <p:nvPicPr>
              <p:cNvPr id="4" name="Slide Zoom 3">
                <a:hlinkClick r:id="rId4" action="ppaction://hlinksldjump"/>
                <a:extLst>
                  <a:ext uri="{FF2B5EF4-FFF2-40B4-BE49-F238E27FC236}">
                    <a16:creationId xmlns:a16="http://schemas.microsoft.com/office/drawing/2014/main" id="{5CB07358-AB14-8F45-91C4-9E1A6F65A2E1}"/>
                  </a:ext>
                </a:extLst>
              </p:cNvPr>
              <p:cNvPicPr>
                <a:picLocks noGrp="1" noRot="1" noChangeAspect="1" noMove="1" noResize="1" noEditPoints="1" noAdjustHandles="1" noChangeArrowheads="1" noChangeShapeType="1"/>
              </p:cNvPicPr>
              <p:nvPr/>
            </p:nvPicPr>
            <p:blipFill>
              <a:blip r:embed="rId5"/>
              <a:stretch>
                <a:fillRect/>
              </a:stretch>
            </p:blipFill>
            <p:spPr>
              <a:xfrm flipH="1" flipV="1">
                <a:off x="11873086" y="-35720"/>
                <a:ext cx="318914" cy="179389"/>
              </a:xfrm>
              <a:prstGeom prst="roundRect">
                <a:avLst>
                  <a:gd name="adj" fmla="val 8594"/>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a:reflection blurRad="12700" stA="38000" endPos="28000" dist="5000" dir="5400000" sy="-100000" algn="bl" rotWithShape="0"/>
              </a:effectLst>
            </p:spPr>
          </p:pic>
        </mc:Fallback>
      </mc:AlternateContent>
      <p:sp>
        <p:nvSpPr>
          <p:cNvPr id="7" name="Slide Number Placeholder 6">
            <a:extLst>
              <a:ext uri="{FF2B5EF4-FFF2-40B4-BE49-F238E27FC236}">
                <a16:creationId xmlns:a16="http://schemas.microsoft.com/office/drawing/2014/main" id="{20E72061-ABEE-884D-8204-AAE1FCD9DE65}"/>
              </a:ext>
            </a:extLst>
          </p:cNvPr>
          <p:cNvSpPr>
            <a:spLocks noGrp="1"/>
          </p:cNvSpPr>
          <p:nvPr>
            <p:ph type="sldNum" sz="quarter" idx="12"/>
          </p:nvPr>
        </p:nvSpPr>
        <p:spPr/>
        <p:txBody>
          <a:bodyPr/>
          <a:lstStyle/>
          <a:p>
            <a:fld id="{C68DACDF-E1A9-A04C-A5FF-FC2443684BF5}" type="slidenum">
              <a:rPr lang="en-US" sz="2000" smtClean="0">
                <a:solidFill>
                  <a:schemeClr val="bg1"/>
                </a:solidFill>
              </a:rPr>
              <a:pPr/>
              <a:t>34</a:t>
            </a:fld>
            <a:endParaRPr lang="en-US" sz="2000">
              <a:solidFill>
                <a:schemeClr val="bg1"/>
              </a:solidFill>
            </a:endParaRPr>
          </a:p>
        </p:txBody>
      </p:sp>
      <mc:AlternateContent xmlns:mc="http://schemas.openxmlformats.org/markup-compatibility/2006" xmlns:pslz="http://schemas.microsoft.com/office/powerpoint/2016/slidezoom">
        <mc:Choice Requires="pslz">
          <p:graphicFrame>
            <p:nvGraphicFramePr>
              <p:cNvPr id="6" name="Slide Zoom 5">
                <a:extLst>
                  <a:ext uri="{FF2B5EF4-FFF2-40B4-BE49-F238E27FC236}">
                    <a16:creationId xmlns:a16="http://schemas.microsoft.com/office/drawing/2014/main" id="{631E3CBB-32CA-5745-B54B-C380097623DC}"/>
                  </a:ext>
                </a:extLst>
              </p:cNvPr>
              <p:cNvGraphicFramePr>
                <a:graphicFrameLocks noChangeAspect="1"/>
              </p:cNvGraphicFramePr>
              <p:nvPr>
                <p:extLst>
                  <p:ext uri="{D42A27DB-BD31-4B8C-83A1-F6EECF244321}">
                    <p14:modId xmlns:p14="http://schemas.microsoft.com/office/powerpoint/2010/main" val="3832428999"/>
                  </p:ext>
                </p:extLst>
              </p:nvPr>
            </p:nvGraphicFramePr>
            <p:xfrm flipH="1" flipV="1">
              <a:off x="5943600" y="-63500"/>
              <a:ext cx="304800" cy="171450"/>
            </p:xfrm>
            <a:graphic>
              <a:graphicData uri="http://schemas.microsoft.com/office/powerpoint/2016/slidezoom">
                <pslz:sldZm>
                  <pslz:sldZmObj sldId="348" cId="3425080056">
                    <pslz:zmPr id="{CBE1F3CB-CBA5-6D43-8703-8A699963D1F7}" returnToParent="0" transitionDur="1000">
                      <p166:blipFill xmlns:p166="http://schemas.microsoft.com/office/powerpoint/2016/6/main">
                        <a:blip r:embed="rId6"/>
                        <a:stretch>
                          <a:fillRect/>
                        </a:stretch>
                      </p166:blipFill>
                      <p166:spPr xmlns:p166="http://schemas.microsoft.com/office/powerpoint/2016/6/main">
                        <a:xfrm flipH="1" flipV="1">
                          <a:off x="0" y="0"/>
                          <a:ext cx="304800" cy="171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166:spPr>
                    </pslz:zmPr>
                  </pslz:sldZmObj>
                </pslz:sldZm>
              </a:graphicData>
            </a:graphic>
          </p:graphicFrame>
        </mc:Choice>
        <mc:Fallback xmlns="">
          <p:pic>
            <p:nvPicPr>
              <p:cNvPr id="6" name="Slide Zoom 5">
                <a:hlinkClick r:id="rId7" action="ppaction://hlinksldjump"/>
                <a:extLst>
                  <a:ext uri="{FF2B5EF4-FFF2-40B4-BE49-F238E27FC236}">
                    <a16:creationId xmlns:a16="http://schemas.microsoft.com/office/drawing/2014/main" id="{631E3CBB-32CA-5745-B54B-C380097623DC}"/>
                  </a:ext>
                </a:extLst>
              </p:cNvPr>
              <p:cNvPicPr>
                <a:picLocks noGrp="1" noRot="1" noChangeAspect="1" noMove="1" noResize="1" noEditPoints="1" noAdjustHandles="1" noChangeArrowheads="1" noChangeShapeType="1"/>
              </p:cNvPicPr>
              <p:nvPr/>
            </p:nvPicPr>
            <p:blipFill>
              <a:blip r:embed="rId8"/>
              <a:stretch>
                <a:fillRect/>
              </a:stretch>
            </p:blipFill>
            <p:spPr>
              <a:xfrm flipH="1" flipV="1">
                <a:off x="5943600" y="-63500"/>
                <a:ext cx="304800" cy="171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mc:Fallback>
      </mc:AlternateContent>
      <mc:AlternateContent xmlns:mc="http://schemas.openxmlformats.org/markup-compatibility/2006" xmlns:pslz="http://schemas.microsoft.com/office/powerpoint/2016/slidezoom">
        <mc:Choice Requires="pslz">
          <p:graphicFrame>
            <p:nvGraphicFramePr>
              <p:cNvPr id="8" name="Slide Zoom 7">
                <a:extLst>
                  <a:ext uri="{FF2B5EF4-FFF2-40B4-BE49-F238E27FC236}">
                    <a16:creationId xmlns:a16="http://schemas.microsoft.com/office/drawing/2014/main" id="{7F044983-4E31-104F-BCEC-39592EAD6D3F}"/>
                  </a:ext>
                </a:extLst>
              </p:cNvPr>
              <p:cNvGraphicFramePr>
                <a:graphicFrameLocks noChangeAspect="1"/>
              </p:cNvGraphicFramePr>
              <p:nvPr>
                <p:extLst>
                  <p:ext uri="{D42A27DB-BD31-4B8C-83A1-F6EECF244321}">
                    <p14:modId xmlns:p14="http://schemas.microsoft.com/office/powerpoint/2010/main" val="566988456"/>
                  </p:ext>
                </p:extLst>
              </p:nvPr>
            </p:nvGraphicFramePr>
            <p:xfrm flipH="1" flipV="1">
              <a:off x="11887200" y="-63500"/>
              <a:ext cx="304800" cy="171450"/>
            </p:xfrm>
            <a:graphic>
              <a:graphicData uri="http://schemas.microsoft.com/office/powerpoint/2016/slidezoom">
                <pslz:sldZm>
                  <pslz:sldZmObj sldId="342" cId="3727021678">
                    <pslz:zmPr id="{5C8DB704-5F4D-794F-9000-B3D7AC997AF6}" returnToParent="0" transitionDur="1000">
                      <p166:blipFill xmlns:p166="http://schemas.microsoft.com/office/powerpoint/2016/6/main">
                        <a:blip r:embed="rId9"/>
                        <a:stretch>
                          <a:fillRect/>
                        </a:stretch>
                      </p166:blipFill>
                      <p166:spPr xmlns:p166="http://schemas.microsoft.com/office/powerpoint/2016/6/main">
                        <a:xfrm flipH="1" flipV="1">
                          <a:off x="0" y="0"/>
                          <a:ext cx="304800" cy="171450"/>
                        </a:xfrm>
                        <a:prstGeom prst="rect">
                          <a:avLst/>
                        </a:prstGeom>
                        <a:ln w="3175">
                          <a:solidFill>
                            <a:prstClr val="ltGray"/>
                          </a:solidFill>
                        </a:ln>
                      </p166:spPr>
                    </pslz:zmPr>
                  </pslz:sldZmObj>
                </pslz:sldZm>
              </a:graphicData>
            </a:graphic>
          </p:graphicFrame>
        </mc:Choice>
        <mc:Fallback xmlns="">
          <p:pic>
            <p:nvPicPr>
              <p:cNvPr id="8" name="Slide Zoom 7">
                <a:hlinkClick r:id="rId10" action="ppaction://hlinksldjump"/>
                <a:extLst>
                  <a:ext uri="{FF2B5EF4-FFF2-40B4-BE49-F238E27FC236}">
                    <a16:creationId xmlns:a16="http://schemas.microsoft.com/office/drawing/2014/main" id="{7F044983-4E31-104F-BCEC-39592EAD6D3F}"/>
                  </a:ext>
                </a:extLst>
              </p:cNvPr>
              <p:cNvPicPr>
                <a:picLocks noGrp="1" noRot="1" noChangeAspect="1" noMove="1" noResize="1" noEditPoints="1" noAdjustHandles="1" noChangeArrowheads="1" noChangeShapeType="1"/>
              </p:cNvPicPr>
              <p:nvPr/>
            </p:nvPicPr>
            <p:blipFill>
              <a:blip r:embed="rId11"/>
              <a:stretch>
                <a:fillRect/>
              </a:stretch>
            </p:blipFill>
            <p:spPr>
              <a:xfrm flipH="1" flipV="1">
                <a:off x="11887200" y="-63500"/>
                <a:ext cx="304800" cy="17145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9" name="Slide Zoom 8">
                <a:extLst>
                  <a:ext uri="{FF2B5EF4-FFF2-40B4-BE49-F238E27FC236}">
                    <a16:creationId xmlns:a16="http://schemas.microsoft.com/office/drawing/2014/main" id="{098EFDBB-44EE-6942-8C32-6E54D2190C02}"/>
                  </a:ext>
                </a:extLst>
              </p:cNvPr>
              <p:cNvGraphicFramePr>
                <a:graphicFrameLocks noChangeAspect="1"/>
              </p:cNvGraphicFramePr>
              <p:nvPr/>
            </p:nvGraphicFramePr>
            <p:xfrm flipH="1" flipV="1">
              <a:off x="2537" y="-32607"/>
              <a:ext cx="280814" cy="157958"/>
            </p:xfrm>
            <a:graphic>
              <a:graphicData uri="http://schemas.microsoft.com/office/powerpoint/2016/slidezoom">
                <pslz:sldZm>
                  <pslz:sldZmObj sldId="341" cId="1034012106">
                    <pslz:zmPr id="{8A0CA158-C8E6-9B4C-93FC-975E971C4B54}" returnToParent="0" transitionDur="1000">
                      <p166:blipFill xmlns:p166="http://schemas.microsoft.com/office/powerpoint/2016/6/main">
                        <a:blip r:embed="rId12"/>
                        <a:stretch>
                          <a:fillRect/>
                        </a:stretch>
                      </p166:blipFill>
                      <p166:spPr xmlns:p166="http://schemas.microsoft.com/office/powerpoint/2016/6/main">
                        <a:xfrm flipH="1" flipV="1">
                          <a:off x="0" y="0"/>
                          <a:ext cx="280814" cy="157958"/>
                        </a:xfrm>
                        <a:prstGeom prst="rect">
                          <a:avLst/>
                        </a:prstGeom>
                        <a:ln w="3175">
                          <a:solidFill>
                            <a:prstClr val="ltGray"/>
                          </a:solidFill>
                        </a:ln>
                      </p166:spPr>
                    </pslz:zmPr>
                  </pslz:sldZmObj>
                </pslz:sldZm>
              </a:graphicData>
            </a:graphic>
          </p:graphicFrame>
        </mc:Choice>
        <mc:Fallback xmlns="">
          <p:pic>
            <p:nvPicPr>
              <p:cNvPr id="9" name="Slide Zoom 8">
                <a:hlinkClick r:id="rId13" action="ppaction://hlinksldjump"/>
                <a:extLst>
                  <a:ext uri="{FF2B5EF4-FFF2-40B4-BE49-F238E27FC236}">
                    <a16:creationId xmlns:a16="http://schemas.microsoft.com/office/drawing/2014/main" id="{098EFDBB-44EE-6942-8C32-6E54D2190C02}"/>
                  </a:ext>
                </a:extLst>
              </p:cNvPr>
              <p:cNvPicPr>
                <a:picLocks noGrp="1" noRot="1" noChangeAspect="1" noMove="1" noResize="1" noEditPoints="1" noAdjustHandles="1" noChangeArrowheads="1" noChangeShapeType="1"/>
              </p:cNvPicPr>
              <p:nvPr/>
            </p:nvPicPr>
            <p:blipFill>
              <a:blip r:embed="rId14"/>
              <a:stretch>
                <a:fillRect/>
              </a:stretch>
            </p:blipFill>
            <p:spPr>
              <a:xfrm flipH="1" flipV="1">
                <a:off x="2537" y="-32607"/>
                <a:ext cx="280814" cy="157958"/>
              </a:xfrm>
              <a:prstGeom prst="rect">
                <a:avLst/>
              </a:prstGeom>
              <a:ln w="3175">
                <a:solidFill>
                  <a:prstClr val="ltGray"/>
                </a:solidFill>
              </a:ln>
            </p:spPr>
          </p:pic>
        </mc:Fallback>
      </mc:AlternateContent>
    </p:spTree>
    <p:extLst>
      <p:ext uri="{BB962C8B-B14F-4D97-AF65-F5344CB8AC3E}">
        <p14:creationId xmlns:p14="http://schemas.microsoft.com/office/powerpoint/2010/main" val="3371575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AEC14C3-EBE8-3B4C-ACBB-6C00E9EBB9FB}"/>
              </a:ext>
            </a:extLst>
          </p:cNvPr>
          <p:cNvSpPr>
            <a:spLocks noGrp="1"/>
          </p:cNvSpPr>
          <p:nvPr>
            <p:ph type="sldNum" sz="quarter" idx="12"/>
          </p:nvPr>
        </p:nvSpPr>
        <p:spPr/>
        <p:txBody>
          <a:bodyPr/>
          <a:lstStyle/>
          <a:p>
            <a:fld id="{C68DACDF-E1A9-A04C-A5FF-FC2443684BF5}" type="slidenum">
              <a:rPr lang="en-US" sz="2000" smtClean="0">
                <a:solidFill>
                  <a:schemeClr val="bg1"/>
                </a:solidFill>
              </a:rPr>
              <a:pPr/>
              <a:t>35</a:t>
            </a:fld>
            <a:endParaRPr lang="en-US" sz="2000">
              <a:solidFill>
                <a:schemeClr val="bg1"/>
              </a:solidFill>
            </a:endParaRPr>
          </a:p>
        </p:txBody>
      </p:sp>
      <p:graphicFrame>
        <p:nvGraphicFramePr>
          <p:cNvPr id="9" name="Diagram 8">
            <a:extLst>
              <a:ext uri="{FF2B5EF4-FFF2-40B4-BE49-F238E27FC236}">
                <a16:creationId xmlns:a16="http://schemas.microsoft.com/office/drawing/2014/main" id="{49AC9331-DD94-1E4B-A79C-FE51BFF16FFA}"/>
              </a:ext>
            </a:extLst>
          </p:cNvPr>
          <p:cNvGraphicFramePr/>
          <p:nvPr>
            <p:extLst>
              <p:ext uri="{D42A27DB-BD31-4B8C-83A1-F6EECF244321}">
                <p14:modId xmlns:p14="http://schemas.microsoft.com/office/powerpoint/2010/main" val="2725932272"/>
              </p:ext>
            </p:extLst>
          </p:nvPr>
        </p:nvGraphicFramePr>
        <p:xfrm>
          <a:off x="1475444" y="98875"/>
          <a:ext cx="9241111" cy="59059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966579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2555631" y="1441938"/>
            <a:ext cx="7080738" cy="3974124"/>
          </a:xfrm>
        </p:spPr>
        <p:txBody>
          <a:bodyPr vert="horz" lIns="91440" tIns="45720" rIns="91440" bIns="45720" rtlCol="0" anchor="ctr">
            <a:normAutofit/>
          </a:bodyPr>
          <a:lstStyle/>
          <a:p>
            <a:pPr algn="ctr" defTabSz="914400"/>
            <a:r>
              <a:rPr lang="en-US" sz="5400" dirty="0">
                <a:solidFill>
                  <a:schemeClr val="bg1">
                    <a:lumMod val="95000"/>
                    <a:lumOff val="5000"/>
                  </a:schemeClr>
                </a:solidFill>
              </a:rPr>
              <a:t>Thank you!</a:t>
            </a:r>
            <a:br>
              <a:rPr lang="en-US" sz="5400" dirty="0">
                <a:solidFill>
                  <a:schemeClr val="bg1">
                    <a:lumMod val="95000"/>
                    <a:lumOff val="5000"/>
                  </a:schemeClr>
                </a:solidFill>
              </a:rPr>
            </a:br>
            <a:br>
              <a:rPr lang="en-US" sz="5400" dirty="0">
                <a:solidFill>
                  <a:schemeClr val="bg1">
                    <a:lumMod val="95000"/>
                    <a:lumOff val="5000"/>
                  </a:schemeClr>
                </a:solidFill>
              </a:rPr>
            </a:br>
            <a:r>
              <a:rPr lang="en-US" sz="2400" i="1" dirty="0">
                <a:solidFill>
                  <a:schemeClr val="bg1">
                    <a:lumMod val="95000"/>
                    <a:lumOff val="5000"/>
                  </a:schemeClr>
                </a:solidFill>
              </a:rPr>
              <a:t>O. Dorian Boncoeur</a:t>
            </a:r>
            <a:br>
              <a:rPr lang="en-US" sz="2400" dirty="0">
                <a:solidFill>
                  <a:schemeClr val="bg1">
                    <a:lumMod val="95000"/>
                    <a:lumOff val="5000"/>
                  </a:schemeClr>
                </a:solidFill>
              </a:rPr>
            </a:br>
            <a:r>
              <a:rPr lang="en-US" sz="2400" dirty="0">
                <a:solidFill>
                  <a:schemeClr val="bg1">
                    <a:lumMod val="95000"/>
                    <a:lumOff val="5000"/>
                  </a:schemeClr>
                </a:solidFill>
              </a:rPr>
              <a:t>University of Texas at Dallas</a:t>
            </a:r>
            <a:br>
              <a:rPr lang="en-US" sz="2400" dirty="0">
                <a:solidFill>
                  <a:schemeClr val="bg1">
                    <a:lumMod val="95000"/>
                    <a:lumOff val="5000"/>
                  </a:schemeClr>
                </a:solidFill>
              </a:rPr>
            </a:br>
            <a:r>
              <a:rPr lang="en-US" sz="2400" dirty="0">
                <a:solidFill>
                  <a:schemeClr val="bg1">
                    <a:lumMod val="95000"/>
                    <a:lumOff val="5000"/>
                  </a:schemeClr>
                </a:solidFill>
                <a:hlinkClick r:id="rId2"/>
              </a:rPr>
              <a:t>Dorian.Boncoeur@utdallas.edu</a:t>
            </a:r>
            <a:br>
              <a:rPr lang="en-US" sz="2400" dirty="0">
                <a:solidFill>
                  <a:schemeClr val="bg1">
                    <a:lumMod val="95000"/>
                    <a:lumOff val="5000"/>
                  </a:schemeClr>
                </a:solidFill>
              </a:rPr>
            </a:br>
            <a:r>
              <a:rPr lang="en-US" sz="2400" dirty="0">
                <a:solidFill>
                  <a:schemeClr val="bg1">
                    <a:lumMod val="95000"/>
                    <a:lumOff val="5000"/>
                  </a:schemeClr>
                </a:solidFill>
              </a:rPr>
              <a:t>(917) 504 2549</a:t>
            </a:r>
            <a:endParaRPr lang="en-US" sz="5400" dirty="0">
              <a:solidFill>
                <a:schemeClr val="bg1">
                  <a:lumMod val="95000"/>
                  <a:lumOff val="5000"/>
                </a:schemeClr>
              </a:solidFill>
            </a:endParaRPr>
          </a:p>
        </p:txBody>
      </p:sp>
      <p:sp>
        <p:nvSpPr>
          <p:cNvPr id="5" name="Slide Number Placeholder 4">
            <a:extLst>
              <a:ext uri="{FF2B5EF4-FFF2-40B4-BE49-F238E27FC236}">
                <a16:creationId xmlns:a16="http://schemas.microsoft.com/office/drawing/2014/main" id="{4B3A9E7C-7216-CE44-9FBE-473757A84BAE}"/>
              </a:ext>
            </a:extLst>
          </p:cNvPr>
          <p:cNvSpPr>
            <a:spLocks noGrp="1"/>
          </p:cNvSpPr>
          <p:nvPr>
            <p:ph type="sldNum" sz="quarter" idx="12"/>
          </p:nvPr>
        </p:nvSpPr>
        <p:spPr/>
        <p:txBody>
          <a:bodyPr/>
          <a:lstStyle/>
          <a:p>
            <a:fld id="{C68DACDF-E1A9-A04C-A5FF-FC2443684BF5}" type="slidenum">
              <a:rPr lang="en-US" smtClean="0"/>
              <a:pPr/>
              <a:t>36</a:t>
            </a:fld>
            <a:endParaRPr lang="en-US" dirty="0"/>
          </a:p>
        </p:txBody>
      </p:sp>
    </p:spTree>
    <p:extLst>
      <p:ext uri="{BB962C8B-B14F-4D97-AF65-F5344CB8AC3E}">
        <p14:creationId xmlns:p14="http://schemas.microsoft.com/office/powerpoint/2010/main" val="1415587926"/>
      </p:ext>
    </p:extLst>
  </p:cSld>
  <p:clrMapOvr>
    <a:overrideClrMapping bg1="dk1" tx1="lt1" bg2="dk2" tx2="lt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E9F47E-EE76-DB43-925F-01A24B421C21}"/>
              </a:ext>
            </a:extLst>
          </p:cNvPr>
          <p:cNvSpPr>
            <a:spLocks noGrp="1"/>
          </p:cNvSpPr>
          <p:nvPr>
            <p:ph type="ctrTitle"/>
          </p:nvPr>
        </p:nvSpPr>
        <p:spPr/>
        <p:txBody>
          <a:bodyPr/>
          <a:lstStyle/>
          <a:p>
            <a:r>
              <a:rPr lang="en-US" dirty="0"/>
              <a:t>Appendix</a:t>
            </a:r>
          </a:p>
        </p:txBody>
      </p:sp>
      <p:sp>
        <p:nvSpPr>
          <p:cNvPr id="5" name="Subtitle 4">
            <a:extLst>
              <a:ext uri="{FF2B5EF4-FFF2-40B4-BE49-F238E27FC236}">
                <a16:creationId xmlns:a16="http://schemas.microsoft.com/office/drawing/2014/main" id="{7105F24C-2383-F848-8974-EF30566EC649}"/>
              </a:ext>
            </a:extLst>
          </p:cNvPr>
          <p:cNvSpPr>
            <a:spLocks noGrp="1"/>
          </p:cNvSpPr>
          <p:nvPr>
            <p:ph type="subTitle" idx="1"/>
          </p:nvPr>
        </p:nvSpPr>
        <p:spPr/>
        <p:txBody>
          <a:bodyPr/>
          <a:lstStyle/>
          <a:p>
            <a:endParaRPr lang="en-US" dirty="0"/>
          </a:p>
        </p:txBody>
      </p:sp>
      <p:sp>
        <p:nvSpPr>
          <p:cNvPr id="6" name="Rectangle 5">
            <a:hlinkClick r:id="" action="ppaction://hlinkshowjump?jump=lastslideviewed"/>
            <a:extLst>
              <a:ext uri="{FF2B5EF4-FFF2-40B4-BE49-F238E27FC236}">
                <a16:creationId xmlns:a16="http://schemas.microsoft.com/office/drawing/2014/main" id="{10CEF8D2-9F88-D241-9A9B-436581D07ED0}"/>
              </a:ext>
            </a:extLst>
          </p:cNvPr>
          <p:cNvSpPr/>
          <p:nvPr/>
        </p:nvSpPr>
        <p:spPr>
          <a:xfrm>
            <a:off x="0" y="0"/>
            <a:ext cx="333828" cy="232229"/>
          </a:xfrm>
          <a:prstGeom prst="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05151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Variance decomposition</a:t>
            </a:r>
          </a:p>
        </p:txBody>
      </p:sp>
      <p:graphicFrame>
        <p:nvGraphicFramePr>
          <p:cNvPr id="4" name="Table 3"/>
          <p:cNvGraphicFramePr>
            <a:graphicFrameLocks noGrp="1"/>
          </p:cNvGraphicFramePr>
          <p:nvPr>
            <p:extLst>
              <p:ext uri="{D42A27DB-BD31-4B8C-83A1-F6EECF244321}">
                <p14:modId xmlns:p14="http://schemas.microsoft.com/office/powerpoint/2010/main" val="1967123986"/>
              </p:ext>
            </p:extLst>
          </p:nvPr>
        </p:nvGraphicFramePr>
        <p:xfrm>
          <a:off x="1659787" y="1435454"/>
          <a:ext cx="8276080" cy="4176518"/>
        </p:xfrm>
        <a:graphic>
          <a:graphicData uri="http://schemas.openxmlformats.org/drawingml/2006/table">
            <a:tbl>
              <a:tblPr firstRow="1" firstCol="1" bandRow="1">
                <a:tableStyleId>{0E3FDE45-AF77-4B5C-9715-49D594BDF05E}</a:tableStyleId>
              </a:tblPr>
              <a:tblGrid>
                <a:gridCol w="2500472">
                  <a:extLst>
                    <a:ext uri="{9D8B030D-6E8A-4147-A177-3AD203B41FA5}">
                      <a16:colId xmlns:a16="http://schemas.microsoft.com/office/drawing/2014/main" val="3664170179"/>
                    </a:ext>
                  </a:extLst>
                </a:gridCol>
                <a:gridCol w="1679366">
                  <a:extLst>
                    <a:ext uri="{9D8B030D-6E8A-4147-A177-3AD203B41FA5}">
                      <a16:colId xmlns:a16="http://schemas.microsoft.com/office/drawing/2014/main" val="57997921"/>
                    </a:ext>
                  </a:extLst>
                </a:gridCol>
                <a:gridCol w="1922726">
                  <a:extLst>
                    <a:ext uri="{9D8B030D-6E8A-4147-A177-3AD203B41FA5}">
                      <a16:colId xmlns:a16="http://schemas.microsoft.com/office/drawing/2014/main" val="1855120414"/>
                    </a:ext>
                  </a:extLst>
                </a:gridCol>
                <a:gridCol w="2006322">
                  <a:extLst>
                    <a:ext uri="{9D8B030D-6E8A-4147-A177-3AD203B41FA5}">
                      <a16:colId xmlns:a16="http://schemas.microsoft.com/office/drawing/2014/main" val="2374503214"/>
                    </a:ext>
                  </a:extLst>
                </a:gridCol>
                <a:gridCol w="167194">
                  <a:extLst>
                    <a:ext uri="{9D8B030D-6E8A-4147-A177-3AD203B41FA5}">
                      <a16:colId xmlns:a16="http://schemas.microsoft.com/office/drawing/2014/main" val="1593663151"/>
                    </a:ext>
                  </a:extLst>
                </a:gridCol>
              </a:tblGrid>
              <a:tr h="290256">
                <a:tc>
                  <a:txBody>
                    <a:bodyPr/>
                    <a:lstStyle/>
                    <a:p>
                      <a:pPr marL="0" marR="0">
                        <a:lnSpc>
                          <a:spcPct val="107000"/>
                        </a:lnSpc>
                        <a:spcBef>
                          <a:spcPts val="0"/>
                        </a:spcBef>
                        <a:spcAft>
                          <a:spcPts val="0"/>
                        </a:spcAft>
                      </a:pPr>
                      <a:r>
                        <a:rPr lang="en-US" sz="1600" dirty="0">
                          <a:effectLst/>
                        </a:rPr>
                        <a:t> </a:t>
                      </a:r>
                      <a:endParaRPr lang="en-US" sz="1600" dirty="0">
                        <a:effectLst/>
                        <a:latin typeface="Times New Roman" panose="02020603050405020304" pitchFamily="18" charset="0"/>
                        <a:ea typeface="Times New Roman" panose="02020603050405020304" pitchFamily="18" charset="0"/>
                      </a:endParaRPr>
                    </a:p>
                  </a:txBody>
                  <a:tcPr marL="92199" marR="92199" marT="0" marB="0" anchor="b"/>
                </a:tc>
                <a:tc>
                  <a:txBody>
                    <a:bodyPr/>
                    <a:lstStyle/>
                    <a:p>
                      <a:pPr marL="0" marR="0">
                        <a:lnSpc>
                          <a:spcPct val="107000"/>
                        </a:lnSpc>
                        <a:spcBef>
                          <a:spcPts val="0"/>
                        </a:spcBef>
                        <a:spcAft>
                          <a:spcPts val="0"/>
                        </a:spcAft>
                      </a:pPr>
                      <a:r>
                        <a:rPr lang="en-US" sz="1600">
                          <a:effectLst/>
                        </a:rPr>
                        <a:t> </a:t>
                      </a:r>
                      <a:endParaRPr lang="en-US" sz="1600">
                        <a:effectLst/>
                        <a:latin typeface="Times New Roman" panose="02020603050405020304" pitchFamily="18" charset="0"/>
                        <a:ea typeface="Times New Roman" panose="02020603050405020304" pitchFamily="18" charset="0"/>
                      </a:endParaRPr>
                    </a:p>
                  </a:txBody>
                  <a:tcPr marL="92199" marR="92199" marT="0" marB="0" anchor="b"/>
                </a:tc>
                <a:tc>
                  <a:txBody>
                    <a:bodyPr/>
                    <a:lstStyle/>
                    <a:p>
                      <a:pPr marL="0" marR="0">
                        <a:lnSpc>
                          <a:spcPct val="107000"/>
                        </a:lnSpc>
                        <a:spcBef>
                          <a:spcPts val="0"/>
                        </a:spcBef>
                        <a:spcAft>
                          <a:spcPts val="0"/>
                        </a:spcAft>
                      </a:pPr>
                      <a:r>
                        <a:rPr lang="en-US" sz="1600">
                          <a:effectLst/>
                        </a:rPr>
                        <a:t> </a:t>
                      </a:r>
                      <a:endParaRPr lang="en-US" sz="1600">
                        <a:effectLst/>
                        <a:latin typeface="Times New Roman" panose="02020603050405020304" pitchFamily="18" charset="0"/>
                        <a:ea typeface="Times New Roman" panose="02020603050405020304" pitchFamily="18" charset="0"/>
                      </a:endParaRPr>
                    </a:p>
                  </a:txBody>
                  <a:tcPr marL="92199" marR="92199" marT="0" marB="0" anchor="b"/>
                </a:tc>
                <a:tc>
                  <a:txBody>
                    <a:bodyPr/>
                    <a:lstStyle/>
                    <a:p>
                      <a:pPr marL="0" marR="0">
                        <a:lnSpc>
                          <a:spcPct val="107000"/>
                        </a:lnSpc>
                        <a:spcBef>
                          <a:spcPts val="0"/>
                        </a:spcBef>
                        <a:spcAft>
                          <a:spcPts val="0"/>
                        </a:spcAft>
                      </a:pPr>
                      <a:r>
                        <a:rPr lang="en-US" sz="1600">
                          <a:effectLst/>
                        </a:rPr>
                        <a:t> </a:t>
                      </a:r>
                      <a:endParaRPr lang="en-US" sz="1600">
                        <a:effectLst/>
                        <a:latin typeface="Times New Roman" panose="02020603050405020304" pitchFamily="18" charset="0"/>
                        <a:ea typeface="Times New Roman" panose="02020603050405020304" pitchFamily="18" charset="0"/>
                      </a:endParaRPr>
                    </a:p>
                  </a:txBody>
                  <a:tcPr marL="92199" marR="92199" marT="0" marB="0" anchor="b"/>
                </a:tc>
                <a:tc>
                  <a:txBody>
                    <a:bodyPr/>
                    <a:lstStyle/>
                    <a:p>
                      <a:pPr marL="0" marR="0">
                        <a:lnSpc>
                          <a:spcPct val="107000"/>
                        </a:lnSpc>
                        <a:spcBef>
                          <a:spcPts val="0"/>
                        </a:spcBef>
                        <a:spcAft>
                          <a:spcPts val="0"/>
                        </a:spcAft>
                      </a:pPr>
                      <a:r>
                        <a:rPr lang="en-US" sz="1600">
                          <a:effectLst/>
                        </a:rPr>
                        <a:t> </a:t>
                      </a:r>
                      <a:endParaRPr lang="en-US" sz="1600">
                        <a:effectLst/>
                        <a:latin typeface="Times New Roman" panose="02020603050405020304" pitchFamily="18" charset="0"/>
                        <a:ea typeface="Times New Roman" panose="02020603050405020304" pitchFamily="18" charset="0"/>
                      </a:endParaRPr>
                    </a:p>
                  </a:txBody>
                  <a:tcPr marL="0" marR="0" marT="0" marB="0" anchor="ctr"/>
                </a:tc>
                <a:extLst>
                  <a:ext uri="{0D108BD9-81ED-4DB2-BD59-A6C34878D82A}">
                    <a16:rowId xmlns:a16="http://schemas.microsoft.com/office/drawing/2014/main" val="62372365"/>
                  </a:ext>
                </a:extLst>
              </a:tr>
              <a:tr h="580512">
                <a:tc>
                  <a:txBody>
                    <a:bodyPr/>
                    <a:lstStyle/>
                    <a:p>
                      <a:pPr marL="0" marR="0" algn="ctr">
                        <a:lnSpc>
                          <a:spcPct val="107000"/>
                        </a:lnSpc>
                        <a:spcBef>
                          <a:spcPts val="0"/>
                        </a:spcBef>
                        <a:spcAft>
                          <a:spcPts val="0"/>
                        </a:spcAft>
                      </a:pPr>
                      <a:r>
                        <a:rPr lang="en-US" sz="1600" dirty="0">
                          <a:effectLst/>
                        </a:rPr>
                        <a:t>Variable</a:t>
                      </a:r>
                      <a:endParaRPr lang="en-US" sz="1600" i="1" dirty="0">
                        <a:effectLst/>
                        <a:latin typeface="Times New Roman" panose="02020603050405020304" pitchFamily="18" charset="0"/>
                        <a:ea typeface="Times New Roman" panose="02020603050405020304" pitchFamily="18" charset="0"/>
                      </a:endParaRPr>
                    </a:p>
                  </a:txBody>
                  <a:tcPr marL="92199" marR="92199" marT="0" marB="0" anchor="ctr"/>
                </a:tc>
                <a:tc>
                  <a:txBody>
                    <a:bodyPr/>
                    <a:lstStyle/>
                    <a:p>
                      <a:pPr marL="0" marR="0" algn="ctr">
                        <a:lnSpc>
                          <a:spcPct val="107000"/>
                        </a:lnSpc>
                        <a:spcBef>
                          <a:spcPts val="0"/>
                        </a:spcBef>
                        <a:spcAft>
                          <a:spcPts val="0"/>
                        </a:spcAft>
                      </a:pPr>
                      <a:r>
                        <a:rPr lang="en-US" sz="1600" dirty="0">
                          <a:effectLst/>
                        </a:rPr>
                        <a:t>Within-individual variance (</a:t>
                      </a:r>
                      <a:r>
                        <a:rPr lang="el-GR" sz="1600" b="0" kern="1200" dirty="0">
                          <a:solidFill>
                            <a:schemeClr val="tx1"/>
                          </a:solidFill>
                          <a:effectLst/>
                          <a:latin typeface="+mn-lt"/>
                          <a:ea typeface="+mn-ea"/>
                          <a:cs typeface="+mn-cs"/>
                        </a:rPr>
                        <a:t>σ</a:t>
                      </a:r>
                      <a:r>
                        <a:rPr lang="en-US" sz="1600" baseline="30000" dirty="0">
                          <a:effectLst/>
                        </a:rPr>
                        <a:t>2</a:t>
                      </a:r>
                      <a:r>
                        <a:rPr lang="en-US" sz="1600" dirty="0">
                          <a:effectLst/>
                        </a:rPr>
                        <a:t>)</a:t>
                      </a:r>
                      <a:br>
                        <a:rPr lang="en-US" sz="1600" dirty="0">
                          <a:effectLst/>
                        </a:rPr>
                      </a:br>
                      <a:endParaRPr lang="en-US" sz="1600" i="1" dirty="0">
                        <a:effectLst/>
                        <a:latin typeface="Times New Roman" panose="02020603050405020304" pitchFamily="18" charset="0"/>
                        <a:ea typeface="Times New Roman" panose="02020603050405020304" pitchFamily="18" charset="0"/>
                      </a:endParaRPr>
                    </a:p>
                  </a:txBody>
                  <a:tcPr marL="92199" marR="92199" marT="0" marB="0" anchor="b"/>
                </a:tc>
                <a:tc>
                  <a:txBody>
                    <a:bodyPr/>
                    <a:lstStyle/>
                    <a:p>
                      <a:pPr marL="0" marR="0" algn="ctr">
                        <a:lnSpc>
                          <a:spcPct val="107000"/>
                        </a:lnSpc>
                        <a:spcBef>
                          <a:spcPts val="0"/>
                        </a:spcBef>
                        <a:spcAft>
                          <a:spcPts val="0"/>
                        </a:spcAft>
                      </a:pPr>
                      <a:r>
                        <a:rPr lang="en-US" sz="1600" dirty="0">
                          <a:effectLst/>
                        </a:rPr>
                        <a:t>Between-individual variance (τ</a:t>
                      </a:r>
                      <a:r>
                        <a:rPr lang="en-US" sz="1600" baseline="-25000" dirty="0">
                          <a:effectLst/>
                        </a:rPr>
                        <a:t>00</a:t>
                      </a:r>
                      <a:r>
                        <a:rPr lang="en-US" sz="1600" dirty="0">
                          <a:effectLst/>
                        </a:rPr>
                        <a:t>) </a:t>
                      </a:r>
                      <a:br>
                        <a:rPr lang="en-US" sz="1600" dirty="0">
                          <a:effectLst/>
                        </a:rPr>
                      </a:br>
                      <a:r>
                        <a:rPr lang="en-US" sz="1600" i="1" dirty="0">
                          <a:effectLst/>
                        </a:rPr>
                        <a:t>ICC</a:t>
                      </a:r>
                      <a:endParaRPr lang="en-US" sz="1600" i="1" dirty="0">
                        <a:effectLst/>
                        <a:latin typeface="Times New Roman" panose="02020603050405020304" pitchFamily="18" charset="0"/>
                        <a:ea typeface="Times New Roman" panose="02020603050405020304" pitchFamily="18" charset="0"/>
                      </a:endParaRPr>
                    </a:p>
                  </a:txBody>
                  <a:tcPr marL="92199" marR="92199" marT="0" marB="0" anchor="b"/>
                </a:tc>
                <a:tc>
                  <a:txBody>
                    <a:bodyPr/>
                    <a:lstStyle/>
                    <a:p>
                      <a:pPr marL="0" marR="0" algn="ctr">
                        <a:lnSpc>
                          <a:spcPct val="107000"/>
                        </a:lnSpc>
                        <a:spcBef>
                          <a:spcPts val="0"/>
                        </a:spcBef>
                        <a:spcAft>
                          <a:spcPts val="0"/>
                        </a:spcAft>
                      </a:pPr>
                      <a:r>
                        <a:rPr lang="en-US" sz="1600" dirty="0">
                          <a:effectLst/>
                        </a:rPr>
                        <a:t>Percentage of within-individual variance</a:t>
                      </a:r>
                      <a:br>
                        <a:rPr lang="en-US" sz="1600" dirty="0">
                          <a:effectLst/>
                        </a:rPr>
                      </a:br>
                      <a:endParaRPr lang="en-US" sz="1600" i="1" dirty="0">
                        <a:effectLst/>
                        <a:latin typeface="Times New Roman" panose="02020603050405020304" pitchFamily="18" charset="0"/>
                        <a:ea typeface="Times New Roman" panose="02020603050405020304" pitchFamily="18" charset="0"/>
                      </a:endParaRPr>
                    </a:p>
                  </a:txBody>
                  <a:tcPr marL="92199" marR="92199" marT="0" marB="0" anchor="b"/>
                </a:tc>
                <a:tc>
                  <a:txBody>
                    <a:bodyPr/>
                    <a:lstStyle/>
                    <a:p>
                      <a:pPr marL="0" marR="0">
                        <a:lnSpc>
                          <a:spcPct val="107000"/>
                        </a:lnSpc>
                        <a:spcBef>
                          <a:spcPts val="0"/>
                        </a:spcBef>
                        <a:spcAft>
                          <a:spcPts val="0"/>
                        </a:spcAft>
                      </a:pPr>
                      <a:r>
                        <a:rPr lang="en-US" sz="1600" dirty="0">
                          <a:effectLst/>
                        </a:rPr>
                        <a:t> </a:t>
                      </a:r>
                      <a:endParaRPr lang="en-US" sz="1600" dirty="0">
                        <a:effectLst/>
                        <a:latin typeface="Times New Roman" panose="02020603050405020304" pitchFamily="18" charset="0"/>
                        <a:ea typeface="Times New Roman" panose="02020603050405020304" pitchFamily="18" charset="0"/>
                      </a:endParaRPr>
                    </a:p>
                  </a:txBody>
                  <a:tcPr marL="0" marR="0" marT="0" marB="0" anchor="ctr"/>
                </a:tc>
                <a:extLst>
                  <a:ext uri="{0D108BD9-81ED-4DB2-BD59-A6C34878D82A}">
                    <a16:rowId xmlns:a16="http://schemas.microsoft.com/office/drawing/2014/main" val="61017450"/>
                  </a:ext>
                </a:extLst>
              </a:tr>
              <a:tr h="273182">
                <a:tc>
                  <a:txBody>
                    <a:bodyPr/>
                    <a:lstStyle/>
                    <a:p>
                      <a:pPr algn="l" fontAlgn="ctr"/>
                      <a:r>
                        <a:rPr lang="en-US" sz="1600" b="1" i="0" u="none" strike="noStrike" dirty="0">
                          <a:solidFill>
                            <a:srgbClr val="000000"/>
                          </a:solidFill>
                          <a:effectLst/>
                          <a:latin typeface="+mn-lt"/>
                        </a:rPr>
                        <a:t>Sleep quantity</a:t>
                      </a:r>
                    </a:p>
                  </a:txBody>
                  <a:tcPr marL="9525" marR="9525" marT="9525" marB="0" anchor="ctr"/>
                </a:tc>
                <a:tc>
                  <a:txBody>
                    <a:bodyPr/>
                    <a:lstStyle/>
                    <a:p>
                      <a:pPr algn="ctr" fontAlgn="ctr"/>
                      <a:r>
                        <a:rPr lang="en-US" sz="1600" b="0" i="0" u="none" strike="noStrike">
                          <a:solidFill>
                            <a:srgbClr val="000000"/>
                          </a:solidFill>
                          <a:effectLst/>
                          <a:latin typeface="+mn-lt"/>
                        </a:rPr>
                        <a:t>1.65</a:t>
                      </a:r>
                    </a:p>
                  </a:txBody>
                  <a:tcPr marL="9525" marR="9525" marT="9525" marB="0" anchor="ctr"/>
                </a:tc>
                <a:tc>
                  <a:txBody>
                    <a:bodyPr/>
                    <a:lstStyle/>
                    <a:p>
                      <a:pPr algn="ctr" fontAlgn="ctr"/>
                      <a:r>
                        <a:rPr lang="en-US" sz="1600" b="0" i="0" u="none" strike="noStrike" dirty="0">
                          <a:solidFill>
                            <a:srgbClr val="000000"/>
                          </a:solidFill>
                          <a:effectLst/>
                          <a:latin typeface="+mn-lt"/>
                        </a:rPr>
                        <a:t>0.46</a:t>
                      </a:r>
                    </a:p>
                  </a:txBody>
                  <a:tcPr marL="9525" marR="9525" marT="9525" marB="0" anchor="ctr"/>
                </a:tc>
                <a:tc>
                  <a:txBody>
                    <a:bodyPr/>
                    <a:lstStyle/>
                    <a:p>
                      <a:pPr algn="ctr" fontAlgn="ctr"/>
                      <a:r>
                        <a:rPr lang="en-US" sz="1600" b="0" i="0" u="none" strike="noStrike">
                          <a:solidFill>
                            <a:srgbClr val="000000"/>
                          </a:solidFill>
                          <a:effectLst/>
                          <a:latin typeface="+mn-lt"/>
                        </a:rPr>
                        <a:t>78%</a:t>
                      </a:r>
                    </a:p>
                  </a:txBody>
                  <a:tcPr marL="9525" marR="9525" marT="9525" marB="0" anchor="ctr"/>
                </a:tc>
                <a:tc>
                  <a:txBody>
                    <a:bodyPr/>
                    <a:lstStyle/>
                    <a:p>
                      <a:pPr marL="0" marR="0">
                        <a:lnSpc>
                          <a:spcPct val="107000"/>
                        </a:lnSpc>
                        <a:spcBef>
                          <a:spcPts val="0"/>
                        </a:spcBef>
                        <a:spcAft>
                          <a:spcPts val="0"/>
                        </a:spcAft>
                      </a:pPr>
                      <a:r>
                        <a:rPr lang="en-US" sz="1600" dirty="0">
                          <a:effectLst/>
                        </a:rPr>
                        <a:t> </a:t>
                      </a:r>
                      <a:endParaRPr lang="en-US" sz="1600" dirty="0">
                        <a:effectLst/>
                        <a:latin typeface="Times New Roman" panose="02020603050405020304" pitchFamily="18" charset="0"/>
                        <a:ea typeface="Times New Roman" panose="02020603050405020304" pitchFamily="18" charset="0"/>
                      </a:endParaRPr>
                    </a:p>
                  </a:txBody>
                  <a:tcPr marL="0" marR="0" marT="0" marB="0" anchor="ctr"/>
                </a:tc>
                <a:extLst>
                  <a:ext uri="{0D108BD9-81ED-4DB2-BD59-A6C34878D82A}">
                    <a16:rowId xmlns:a16="http://schemas.microsoft.com/office/drawing/2014/main" val="3242947726"/>
                  </a:ext>
                </a:extLst>
              </a:tr>
              <a:tr h="273182">
                <a:tc>
                  <a:txBody>
                    <a:bodyPr/>
                    <a:lstStyle/>
                    <a:p>
                      <a:pPr algn="l" fontAlgn="ctr"/>
                      <a:r>
                        <a:rPr lang="en-US" sz="1600" b="1" i="0" u="none" strike="noStrike" dirty="0">
                          <a:solidFill>
                            <a:srgbClr val="000000"/>
                          </a:solidFill>
                          <a:effectLst/>
                          <a:latin typeface="+mn-lt"/>
                        </a:rPr>
                        <a:t>Sleep quality</a:t>
                      </a:r>
                    </a:p>
                  </a:txBody>
                  <a:tcPr marL="9525" marR="9525" marT="9525" marB="0" anchor="ctr"/>
                </a:tc>
                <a:tc>
                  <a:txBody>
                    <a:bodyPr/>
                    <a:lstStyle/>
                    <a:p>
                      <a:pPr algn="ctr" fontAlgn="ctr"/>
                      <a:r>
                        <a:rPr lang="en-US" sz="1600" b="0" i="0" u="none" strike="noStrike">
                          <a:solidFill>
                            <a:srgbClr val="000000"/>
                          </a:solidFill>
                          <a:effectLst/>
                          <a:latin typeface="+mn-lt"/>
                        </a:rPr>
                        <a:t>0.59</a:t>
                      </a:r>
                    </a:p>
                  </a:txBody>
                  <a:tcPr marL="9525" marR="9525" marT="9525" marB="0" anchor="ctr"/>
                </a:tc>
                <a:tc>
                  <a:txBody>
                    <a:bodyPr/>
                    <a:lstStyle/>
                    <a:p>
                      <a:pPr algn="ctr" fontAlgn="ctr"/>
                      <a:r>
                        <a:rPr lang="en-US" sz="1600" b="0" i="0" u="none" strike="noStrike" dirty="0">
                          <a:solidFill>
                            <a:srgbClr val="000000"/>
                          </a:solidFill>
                          <a:effectLst/>
                          <a:latin typeface="+mn-lt"/>
                        </a:rPr>
                        <a:t>0.19</a:t>
                      </a:r>
                    </a:p>
                  </a:txBody>
                  <a:tcPr marL="9525" marR="9525" marT="9525" marB="0" anchor="ctr"/>
                </a:tc>
                <a:tc>
                  <a:txBody>
                    <a:bodyPr/>
                    <a:lstStyle/>
                    <a:p>
                      <a:pPr algn="ctr" fontAlgn="ctr"/>
                      <a:r>
                        <a:rPr lang="en-US" sz="1600" b="0" i="0" u="none" strike="noStrike">
                          <a:solidFill>
                            <a:srgbClr val="000000"/>
                          </a:solidFill>
                          <a:effectLst/>
                          <a:latin typeface="+mn-lt"/>
                        </a:rPr>
                        <a:t>75%</a:t>
                      </a:r>
                    </a:p>
                  </a:txBody>
                  <a:tcPr marL="9525" marR="9525" marT="9525" marB="0" anchor="ctr"/>
                </a:tc>
                <a:tc>
                  <a:txBody>
                    <a:bodyPr/>
                    <a:lstStyle/>
                    <a:p>
                      <a:pPr marL="0" marR="0">
                        <a:lnSpc>
                          <a:spcPct val="107000"/>
                        </a:lnSpc>
                        <a:spcBef>
                          <a:spcPts val="0"/>
                        </a:spcBef>
                        <a:spcAft>
                          <a:spcPts val="0"/>
                        </a:spcAft>
                      </a:pPr>
                      <a:r>
                        <a:rPr lang="en-US" sz="1600" dirty="0">
                          <a:effectLst/>
                        </a:rPr>
                        <a:t> </a:t>
                      </a:r>
                      <a:endParaRPr lang="en-US" sz="1600" dirty="0">
                        <a:effectLst/>
                        <a:latin typeface="Times New Roman" panose="02020603050405020304" pitchFamily="18" charset="0"/>
                        <a:ea typeface="Times New Roman" panose="02020603050405020304" pitchFamily="18" charset="0"/>
                      </a:endParaRPr>
                    </a:p>
                  </a:txBody>
                  <a:tcPr marL="0" marR="0" marT="0" marB="0" anchor="ctr"/>
                </a:tc>
                <a:extLst>
                  <a:ext uri="{0D108BD9-81ED-4DB2-BD59-A6C34878D82A}">
                    <a16:rowId xmlns:a16="http://schemas.microsoft.com/office/drawing/2014/main" val="3738421085"/>
                  </a:ext>
                </a:extLst>
              </a:tr>
              <a:tr h="273182">
                <a:tc>
                  <a:txBody>
                    <a:bodyPr/>
                    <a:lstStyle/>
                    <a:p>
                      <a:pPr algn="l" fontAlgn="ctr"/>
                      <a:r>
                        <a:rPr lang="en-US" sz="1600" b="1" i="0" u="none" strike="noStrike" dirty="0">
                          <a:solidFill>
                            <a:srgbClr val="000000"/>
                          </a:solidFill>
                          <a:effectLst/>
                          <a:latin typeface="+mn-lt"/>
                        </a:rPr>
                        <a:t>NREM light sleep</a:t>
                      </a:r>
                    </a:p>
                  </a:txBody>
                  <a:tcPr marL="9525" marR="9525" marT="9525" marB="0" anchor="ctr"/>
                </a:tc>
                <a:tc>
                  <a:txBody>
                    <a:bodyPr/>
                    <a:lstStyle/>
                    <a:p>
                      <a:pPr algn="ctr" fontAlgn="ctr"/>
                      <a:r>
                        <a:rPr lang="en-US" sz="1600" b="0" i="0" u="none" strike="noStrike">
                          <a:solidFill>
                            <a:srgbClr val="000000"/>
                          </a:solidFill>
                          <a:effectLst/>
                          <a:latin typeface="+mn-lt"/>
                        </a:rPr>
                        <a:t>2509.91</a:t>
                      </a:r>
                    </a:p>
                  </a:txBody>
                  <a:tcPr marL="9525" marR="9525" marT="9525" marB="0" anchor="ctr"/>
                </a:tc>
                <a:tc>
                  <a:txBody>
                    <a:bodyPr/>
                    <a:lstStyle/>
                    <a:p>
                      <a:pPr algn="ctr" fontAlgn="ctr"/>
                      <a:r>
                        <a:rPr lang="en-US" sz="1600" b="0" i="0" u="none" strike="noStrike" dirty="0">
                          <a:solidFill>
                            <a:srgbClr val="000000"/>
                          </a:solidFill>
                          <a:effectLst/>
                          <a:latin typeface="+mn-lt"/>
                        </a:rPr>
                        <a:t>826.38</a:t>
                      </a:r>
                    </a:p>
                  </a:txBody>
                  <a:tcPr marL="9525" marR="9525" marT="9525" marB="0" anchor="ctr"/>
                </a:tc>
                <a:tc>
                  <a:txBody>
                    <a:bodyPr/>
                    <a:lstStyle/>
                    <a:p>
                      <a:pPr algn="ctr" fontAlgn="ctr"/>
                      <a:r>
                        <a:rPr lang="en-US" sz="1600" b="0" i="0" u="none" strike="noStrike">
                          <a:solidFill>
                            <a:srgbClr val="000000"/>
                          </a:solidFill>
                          <a:effectLst/>
                          <a:latin typeface="+mn-lt"/>
                        </a:rPr>
                        <a:t>75%</a:t>
                      </a:r>
                    </a:p>
                  </a:txBody>
                  <a:tcPr marL="9525" marR="9525" marT="9525" marB="0" anchor="ctr"/>
                </a:tc>
                <a:tc>
                  <a:txBody>
                    <a:bodyPr/>
                    <a:lstStyle/>
                    <a:p>
                      <a:pPr marL="0" marR="0">
                        <a:lnSpc>
                          <a:spcPct val="107000"/>
                        </a:lnSpc>
                        <a:spcBef>
                          <a:spcPts val="0"/>
                        </a:spcBef>
                        <a:spcAft>
                          <a:spcPts val="0"/>
                        </a:spcAft>
                      </a:pPr>
                      <a:r>
                        <a:rPr lang="en-US" sz="1600">
                          <a:effectLst/>
                        </a:rPr>
                        <a:t> </a:t>
                      </a:r>
                      <a:endParaRPr lang="en-US" sz="1600">
                        <a:effectLst/>
                        <a:latin typeface="Times New Roman" panose="02020603050405020304" pitchFamily="18" charset="0"/>
                        <a:ea typeface="Times New Roman" panose="02020603050405020304" pitchFamily="18" charset="0"/>
                      </a:endParaRPr>
                    </a:p>
                  </a:txBody>
                  <a:tcPr marL="0" marR="0" marT="0" marB="0" anchor="ctr"/>
                </a:tc>
                <a:extLst>
                  <a:ext uri="{0D108BD9-81ED-4DB2-BD59-A6C34878D82A}">
                    <a16:rowId xmlns:a16="http://schemas.microsoft.com/office/drawing/2014/main" val="3877430904"/>
                  </a:ext>
                </a:extLst>
              </a:tr>
              <a:tr h="273182">
                <a:tc>
                  <a:txBody>
                    <a:bodyPr/>
                    <a:lstStyle/>
                    <a:p>
                      <a:pPr algn="l" fontAlgn="ctr"/>
                      <a:r>
                        <a:rPr lang="en-US" sz="1600" b="1" i="0" u="none" strike="noStrike" dirty="0">
                          <a:solidFill>
                            <a:srgbClr val="000000"/>
                          </a:solidFill>
                          <a:effectLst/>
                          <a:latin typeface="+mn-lt"/>
                        </a:rPr>
                        <a:t>NREM deep sleep</a:t>
                      </a:r>
                    </a:p>
                  </a:txBody>
                  <a:tcPr marL="9525" marR="9525" marT="9525" marB="0" anchor="ctr"/>
                </a:tc>
                <a:tc>
                  <a:txBody>
                    <a:bodyPr/>
                    <a:lstStyle/>
                    <a:p>
                      <a:pPr algn="ctr" fontAlgn="ctr"/>
                      <a:r>
                        <a:rPr lang="en-US" sz="1600" b="0" i="0" u="none" strike="noStrike">
                          <a:solidFill>
                            <a:srgbClr val="000000"/>
                          </a:solidFill>
                          <a:effectLst/>
                          <a:latin typeface="+mn-lt"/>
                        </a:rPr>
                        <a:t>456.52</a:t>
                      </a:r>
                    </a:p>
                  </a:txBody>
                  <a:tcPr marL="9525" marR="9525" marT="9525" marB="0" anchor="ctr"/>
                </a:tc>
                <a:tc>
                  <a:txBody>
                    <a:bodyPr/>
                    <a:lstStyle/>
                    <a:p>
                      <a:pPr algn="ctr" fontAlgn="ctr"/>
                      <a:r>
                        <a:rPr lang="en-US" sz="1600" b="0" i="0" u="none" strike="noStrike" dirty="0">
                          <a:solidFill>
                            <a:srgbClr val="000000"/>
                          </a:solidFill>
                          <a:effectLst/>
                          <a:latin typeface="+mn-lt"/>
                        </a:rPr>
                        <a:t>104.92</a:t>
                      </a:r>
                    </a:p>
                  </a:txBody>
                  <a:tcPr marL="9525" marR="9525" marT="9525" marB="0" anchor="ctr"/>
                </a:tc>
                <a:tc>
                  <a:txBody>
                    <a:bodyPr/>
                    <a:lstStyle/>
                    <a:p>
                      <a:pPr algn="ctr" fontAlgn="ctr"/>
                      <a:r>
                        <a:rPr lang="en-US" sz="1600" b="0" i="0" u="none" strike="noStrike">
                          <a:solidFill>
                            <a:srgbClr val="000000"/>
                          </a:solidFill>
                          <a:effectLst/>
                          <a:latin typeface="+mn-lt"/>
                        </a:rPr>
                        <a:t>81%</a:t>
                      </a:r>
                    </a:p>
                  </a:txBody>
                  <a:tcPr marL="9525" marR="9525" marT="9525" marB="0" anchor="ctr"/>
                </a:tc>
                <a:tc>
                  <a:txBody>
                    <a:bodyPr/>
                    <a:lstStyle/>
                    <a:p>
                      <a:pPr marL="0" marR="0">
                        <a:lnSpc>
                          <a:spcPct val="107000"/>
                        </a:lnSpc>
                        <a:spcBef>
                          <a:spcPts val="0"/>
                        </a:spcBef>
                        <a:spcAft>
                          <a:spcPts val="0"/>
                        </a:spcAft>
                      </a:pPr>
                      <a:r>
                        <a:rPr lang="en-US" sz="1600">
                          <a:effectLst/>
                        </a:rPr>
                        <a:t> </a:t>
                      </a:r>
                      <a:endParaRPr lang="en-US" sz="1600">
                        <a:effectLst/>
                        <a:latin typeface="Times New Roman" panose="02020603050405020304" pitchFamily="18" charset="0"/>
                        <a:ea typeface="Times New Roman" panose="02020603050405020304" pitchFamily="18" charset="0"/>
                      </a:endParaRPr>
                    </a:p>
                  </a:txBody>
                  <a:tcPr marL="0" marR="0" marT="0" marB="0" anchor="ctr"/>
                </a:tc>
                <a:extLst>
                  <a:ext uri="{0D108BD9-81ED-4DB2-BD59-A6C34878D82A}">
                    <a16:rowId xmlns:a16="http://schemas.microsoft.com/office/drawing/2014/main" val="530818291"/>
                  </a:ext>
                </a:extLst>
              </a:tr>
              <a:tr h="273182">
                <a:tc>
                  <a:txBody>
                    <a:bodyPr/>
                    <a:lstStyle/>
                    <a:p>
                      <a:pPr algn="l" fontAlgn="ctr"/>
                      <a:r>
                        <a:rPr lang="en-US" sz="1600" b="1" i="0" u="none" strike="noStrike">
                          <a:solidFill>
                            <a:srgbClr val="000000"/>
                          </a:solidFill>
                          <a:effectLst/>
                          <a:latin typeface="+mn-lt"/>
                        </a:rPr>
                        <a:t>REM sleep</a:t>
                      </a:r>
                    </a:p>
                  </a:txBody>
                  <a:tcPr marL="9525" marR="9525" marT="9525" marB="0" anchor="ctr"/>
                </a:tc>
                <a:tc>
                  <a:txBody>
                    <a:bodyPr/>
                    <a:lstStyle/>
                    <a:p>
                      <a:pPr algn="ctr" fontAlgn="ctr"/>
                      <a:r>
                        <a:rPr lang="en-US" sz="1600" b="0" i="0" u="none" strike="noStrike">
                          <a:solidFill>
                            <a:srgbClr val="000000"/>
                          </a:solidFill>
                          <a:effectLst/>
                          <a:latin typeface="+mn-lt"/>
                        </a:rPr>
                        <a:t>714.75</a:t>
                      </a:r>
                    </a:p>
                  </a:txBody>
                  <a:tcPr marL="9525" marR="9525" marT="9525" marB="0" anchor="ctr"/>
                </a:tc>
                <a:tc>
                  <a:txBody>
                    <a:bodyPr/>
                    <a:lstStyle/>
                    <a:p>
                      <a:pPr algn="ctr" fontAlgn="ctr"/>
                      <a:r>
                        <a:rPr lang="en-US" sz="1600" b="0" i="0" u="none" strike="noStrike" dirty="0">
                          <a:solidFill>
                            <a:srgbClr val="000000"/>
                          </a:solidFill>
                          <a:effectLst/>
                          <a:latin typeface="+mn-lt"/>
                        </a:rPr>
                        <a:t>320.94</a:t>
                      </a:r>
                    </a:p>
                  </a:txBody>
                  <a:tcPr marL="9525" marR="9525" marT="9525" marB="0" anchor="ctr"/>
                </a:tc>
                <a:tc>
                  <a:txBody>
                    <a:bodyPr/>
                    <a:lstStyle/>
                    <a:p>
                      <a:pPr algn="ctr" fontAlgn="ctr"/>
                      <a:r>
                        <a:rPr lang="en-US" sz="1600" b="0" i="0" u="none" strike="noStrike" dirty="0">
                          <a:solidFill>
                            <a:srgbClr val="000000"/>
                          </a:solidFill>
                          <a:effectLst/>
                          <a:latin typeface="+mn-lt"/>
                        </a:rPr>
                        <a:t>69%</a:t>
                      </a:r>
                    </a:p>
                  </a:txBody>
                  <a:tcPr marL="9525" marR="9525" marT="9525" marB="0" anchor="ctr"/>
                </a:tc>
                <a:tc>
                  <a:txBody>
                    <a:bodyPr/>
                    <a:lstStyle/>
                    <a:p>
                      <a:pPr marL="0" marR="0">
                        <a:lnSpc>
                          <a:spcPct val="107000"/>
                        </a:lnSpc>
                        <a:spcBef>
                          <a:spcPts val="0"/>
                        </a:spcBef>
                        <a:spcAft>
                          <a:spcPts val="0"/>
                        </a:spcAft>
                      </a:pPr>
                      <a:r>
                        <a:rPr lang="en-US" sz="1600">
                          <a:effectLst/>
                        </a:rPr>
                        <a:t> </a:t>
                      </a:r>
                      <a:endParaRPr lang="en-US" sz="1600">
                        <a:effectLst/>
                        <a:latin typeface="Times New Roman" panose="02020603050405020304" pitchFamily="18" charset="0"/>
                        <a:ea typeface="Times New Roman" panose="02020603050405020304" pitchFamily="18" charset="0"/>
                      </a:endParaRPr>
                    </a:p>
                  </a:txBody>
                  <a:tcPr marL="0" marR="0" marT="0" marB="0" anchor="ctr"/>
                </a:tc>
                <a:extLst>
                  <a:ext uri="{0D108BD9-81ED-4DB2-BD59-A6C34878D82A}">
                    <a16:rowId xmlns:a16="http://schemas.microsoft.com/office/drawing/2014/main" val="2267113517"/>
                  </a:ext>
                </a:extLst>
              </a:tr>
              <a:tr h="273182">
                <a:tc>
                  <a:txBody>
                    <a:bodyPr/>
                    <a:lstStyle/>
                    <a:p>
                      <a:pPr algn="l" fontAlgn="ctr"/>
                      <a:r>
                        <a:rPr lang="en-US" sz="1600" b="1" i="0" u="none" strike="noStrike">
                          <a:solidFill>
                            <a:srgbClr val="000000"/>
                          </a:solidFill>
                          <a:effectLst/>
                          <a:latin typeface="+mn-lt"/>
                        </a:rPr>
                        <a:t>Recovery  </a:t>
                      </a:r>
                    </a:p>
                  </a:txBody>
                  <a:tcPr marL="9525" marR="9525" marT="9525" marB="0" anchor="ctr"/>
                </a:tc>
                <a:tc>
                  <a:txBody>
                    <a:bodyPr/>
                    <a:lstStyle/>
                    <a:p>
                      <a:pPr algn="ctr" fontAlgn="ctr"/>
                      <a:r>
                        <a:rPr lang="en-US" sz="1600" b="0" i="0" u="none" strike="noStrike">
                          <a:solidFill>
                            <a:srgbClr val="000000"/>
                          </a:solidFill>
                          <a:effectLst/>
                          <a:latin typeface="+mn-lt"/>
                        </a:rPr>
                        <a:t>0.45</a:t>
                      </a:r>
                    </a:p>
                  </a:txBody>
                  <a:tcPr marL="9525" marR="9525" marT="9525" marB="0" anchor="ctr"/>
                </a:tc>
                <a:tc>
                  <a:txBody>
                    <a:bodyPr/>
                    <a:lstStyle/>
                    <a:p>
                      <a:pPr algn="ctr" fontAlgn="ctr"/>
                      <a:r>
                        <a:rPr lang="en-US" sz="1600" b="0" i="0" u="none" strike="noStrike" dirty="0">
                          <a:solidFill>
                            <a:srgbClr val="000000"/>
                          </a:solidFill>
                          <a:effectLst/>
                          <a:latin typeface="+mn-lt"/>
                        </a:rPr>
                        <a:t>0.46</a:t>
                      </a:r>
                    </a:p>
                  </a:txBody>
                  <a:tcPr marL="9525" marR="9525" marT="9525" marB="0" anchor="ctr"/>
                </a:tc>
                <a:tc>
                  <a:txBody>
                    <a:bodyPr/>
                    <a:lstStyle/>
                    <a:p>
                      <a:pPr algn="ctr" fontAlgn="ctr"/>
                      <a:r>
                        <a:rPr lang="en-US" sz="1600" b="0" i="0" u="none" strike="noStrike">
                          <a:solidFill>
                            <a:srgbClr val="000000"/>
                          </a:solidFill>
                          <a:effectLst/>
                          <a:latin typeface="+mn-lt"/>
                        </a:rPr>
                        <a:t>48%</a:t>
                      </a:r>
                    </a:p>
                  </a:txBody>
                  <a:tcPr marL="9525" marR="9525" marT="9525" marB="0" anchor="ctr"/>
                </a:tc>
                <a:tc>
                  <a:txBody>
                    <a:bodyPr/>
                    <a:lstStyle/>
                    <a:p>
                      <a:pPr marL="0" marR="0">
                        <a:lnSpc>
                          <a:spcPct val="107000"/>
                        </a:lnSpc>
                        <a:spcBef>
                          <a:spcPts val="0"/>
                        </a:spcBef>
                        <a:spcAft>
                          <a:spcPts val="0"/>
                        </a:spcAft>
                      </a:pPr>
                      <a:endParaRPr lang="en-US" sz="1600" dirty="0">
                        <a:effectLst/>
                        <a:latin typeface="Times New Roman" panose="02020603050405020304" pitchFamily="18" charset="0"/>
                        <a:ea typeface="Times New Roman" panose="02020603050405020304" pitchFamily="18" charset="0"/>
                      </a:endParaRPr>
                    </a:p>
                  </a:txBody>
                  <a:tcPr marL="0" marR="0" marT="0" marB="0" anchor="ctr"/>
                </a:tc>
                <a:extLst>
                  <a:ext uri="{0D108BD9-81ED-4DB2-BD59-A6C34878D82A}">
                    <a16:rowId xmlns:a16="http://schemas.microsoft.com/office/drawing/2014/main" val="1784915506"/>
                  </a:ext>
                </a:extLst>
              </a:tr>
              <a:tr h="273182">
                <a:tc>
                  <a:txBody>
                    <a:bodyPr/>
                    <a:lstStyle/>
                    <a:p>
                      <a:pPr algn="l" fontAlgn="ctr"/>
                      <a:r>
                        <a:rPr lang="en-US" sz="1600" b="1" i="0" u="none" strike="noStrike">
                          <a:solidFill>
                            <a:srgbClr val="000000"/>
                          </a:solidFill>
                          <a:effectLst/>
                          <a:latin typeface="+mn-lt"/>
                        </a:rPr>
                        <a:t>Surface acting</a:t>
                      </a:r>
                    </a:p>
                  </a:txBody>
                  <a:tcPr marL="9525" marR="9525" marT="9525" marB="0" anchor="ctr"/>
                </a:tc>
                <a:tc>
                  <a:txBody>
                    <a:bodyPr/>
                    <a:lstStyle/>
                    <a:p>
                      <a:pPr algn="ctr" fontAlgn="ctr"/>
                      <a:r>
                        <a:rPr lang="en-US" sz="1600" b="0" i="0" u="none" strike="noStrike">
                          <a:solidFill>
                            <a:srgbClr val="000000"/>
                          </a:solidFill>
                          <a:effectLst/>
                          <a:latin typeface="+mn-lt"/>
                        </a:rPr>
                        <a:t>0.47</a:t>
                      </a:r>
                    </a:p>
                  </a:txBody>
                  <a:tcPr marL="9525" marR="9525" marT="9525" marB="0" anchor="ctr"/>
                </a:tc>
                <a:tc>
                  <a:txBody>
                    <a:bodyPr/>
                    <a:lstStyle/>
                    <a:p>
                      <a:pPr algn="ctr" fontAlgn="ctr"/>
                      <a:r>
                        <a:rPr lang="en-US" sz="1600" b="0" i="0" u="none" strike="noStrike">
                          <a:solidFill>
                            <a:srgbClr val="000000"/>
                          </a:solidFill>
                          <a:effectLst/>
                          <a:latin typeface="+mn-lt"/>
                        </a:rPr>
                        <a:t>0.49</a:t>
                      </a:r>
                    </a:p>
                  </a:txBody>
                  <a:tcPr marL="9525" marR="9525" marT="9525" marB="0" anchor="ctr"/>
                </a:tc>
                <a:tc>
                  <a:txBody>
                    <a:bodyPr/>
                    <a:lstStyle/>
                    <a:p>
                      <a:pPr algn="ctr" fontAlgn="ctr"/>
                      <a:r>
                        <a:rPr lang="en-US" sz="1600" b="0" i="0" u="none" strike="noStrike">
                          <a:solidFill>
                            <a:srgbClr val="000000"/>
                          </a:solidFill>
                          <a:effectLst/>
                          <a:latin typeface="+mn-lt"/>
                        </a:rPr>
                        <a:t>46%</a:t>
                      </a:r>
                    </a:p>
                  </a:txBody>
                  <a:tcPr marL="9525" marR="9525" marT="9525" marB="0" anchor="ctr"/>
                </a:tc>
                <a:tc>
                  <a:txBody>
                    <a:bodyPr/>
                    <a:lstStyle/>
                    <a:p>
                      <a:pPr marL="0" marR="0">
                        <a:lnSpc>
                          <a:spcPct val="107000"/>
                        </a:lnSpc>
                        <a:spcBef>
                          <a:spcPts val="0"/>
                        </a:spcBef>
                        <a:spcAft>
                          <a:spcPts val="0"/>
                        </a:spcAft>
                      </a:pPr>
                      <a:endParaRPr lang="en-US" sz="1600" dirty="0">
                        <a:effectLst/>
                        <a:latin typeface="Times New Roman" panose="02020603050405020304" pitchFamily="18" charset="0"/>
                        <a:ea typeface="Times New Roman" panose="02020603050405020304" pitchFamily="18" charset="0"/>
                      </a:endParaRPr>
                    </a:p>
                  </a:txBody>
                  <a:tcPr marL="0" marR="0" marT="0" marB="0" anchor="ctr"/>
                </a:tc>
                <a:extLst>
                  <a:ext uri="{0D108BD9-81ED-4DB2-BD59-A6C34878D82A}">
                    <a16:rowId xmlns:a16="http://schemas.microsoft.com/office/drawing/2014/main" val="3335081803"/>
                  </a:ext>
                </a:extLst>
              </a:tr>
              <a:tr h="273182">
                <a:tc>
                  <a:txBody>
                    <a:bodyPr/>
                    <a:lstStyle/>
                    <a:p>
                      <a:pPr algn="l" fontAlgn="ctr"/>
                      <a:r>
                        <a:rPr lang="en-US" sz="1600" b="1" i="0" u="none" strike="noStrike">
                          <a:solidFill>
                            <a:srgbClr val="000000"/>
                          </a:solidFill>
                          <a:effectLst/>
                          <a:latin typeface="+mn-lt"/>
                        </a:rPr>
                        <a:t>Deep acting</a:t>
                      </a:r>
                    </a:p>
                  </a:txBody>
                  <a:tcPr marL="9525" marR="9525" marT="9525" marB="0" anchor="ctr"/>
                </a:tc>
                <a:tc>
                  <a:txBody>
                    <a:bodyPr/>
                    <a:lstStyle/>
                    <a:p>
                      <a:pPr algn="ctr" fontAlgn="ctr"/>
                      <a:r>
                        <a:rPr lang="en-US" sz="1600" b="0" i="0" u="none" strike="noStrike">
                          <a:solidFill>
                            <a:srgbClr val="000000"/>
                          </a:solidFill>
                          <a:effectLst/>
                          <a:latin typeface="+mn-lt"/>
                        </a:rPr>
                        <a:t>0.41</a:t>
                      </a:r>
                    </a:p>
                  </a:txBody>
                  <a:tcPr marL="9525" marR="9525" marT="9525" marB="0" anchor="ctr"/>
                </a:tc>
                <a:tc>
                  <a:txBody>
                    <a:bodyPr/>
                    <a:lstStyle/>
                    <a:p>
                      <a:pPr algn="ctr" fontAlgn="ctr"/>
                      <a:r>
                        <a:rPr lang="en-US" sz="1600" b="0" i="0" u="none" strike="noStrike">
                          <a:solidFill>
                            <a:srgbClr val="000000"/>
                          </a:solidFill>
                          <a:effectLst/>
                          <a:latin typeface="+mn-lt"/>
                        </a:rPr>
                        <a:t>0.56</a:t>
                      </a:r>
                    </a:p>
                  </a:txBody>
                  <a:tcPr marL="9525" marR="9525" marT="9525" marB="0" anchor="ctr"/>
                </a:tc>
                <a:tc>
                  <a:txBody>
                    <a:bodyPr/>
                    <a:lstStyle/>
                    <a:p>
                      <a:pPr algn="ctr" fontAlgn="ctr"/>
                      <a:r>
                        <a:rPr lang="en-US" sz="1600" b="0" i="0" u="none" strike="noStrike">
                          <a:solidFill>
                            <a:srgbClr val="000000"/>
                          </a:solidFill>
                          <a:effectLst/>
                          <a:latin typeface="+mn-lt"/>
                        </a:rPr>
                        <a:t>41%</a:t>
                      </a:r>
                    </a:p>
                  </a:txBody>
                  <a:tcPr marL="9525" marR="9525" marT="9525" marB="0" anchor="ctr"/>
                </a:tc>
                <a:tc>
                  <a:txBody>
                    <a:bodyPr/>
                    <a:lstStyle/>
                    <a:p>
                      <a:pPr marL="0" marR="0">
                        <a:lnSpc>
                          <a:spcPct val="107000"/>
                        </a:lnSpc>
                        <a:spcBef>
                          <a:spcPts val="0"/>
                        </a:spcBef>
                        <a:spcAft>
                          <a:spcPts val="0"/>
                        </a:spcAft>
                      </a:pPr>
                      <a:endParaRPr lang="en-US" sz="1600" dirty="0">
                        <a:effectLst/>
                        <a:latin typeface="Times New Roman" panose="02020603050405020304" pitchFamily="18" charset="0"/>
                        <a:ea typeface="Times New Roman" panose="02020603050405020304" pitchFamily="18" charset="0"/>
                      </a:endParaRPr>
                    </a:p>
                  </a:txBody>
                  <a:tcPr marL="0" marR="0" marT="0" marB="0" anchor="ctr"/>
                </a:tc>
                <a:extLst>
                  <a:ext uri="{0D108BD9-81ED-4DB2-BD59-A6C34878D82A}">
                    <a16:rowId xmlns:a16="http://schemas.microsoft.com/office/drawing/2014/main" val="2485958552"/>
                  </a:ext>
                </a:extLst>
              </a:tr>
              <a:tr h="273182">
                <a:tc>
                  <a:txBody>
                    <a:bodyPr/>
                    <a:lstStyle/>
                    <a:p>
                      <a:pPr algn="l" fontAlgn="ctr"/>
                      <a:r>
                        <a:rPr lang="en-US" sz="1600" b="1" i="0" u="none" strike="noStrike" dirty="0">
                          <a:solidFill>
                            <a:srgbClr val="000000"/>
                          </a:solidFill>
                          <a:effectLst/>
                          <a:latin typeface="+mn-lt"/>
                        </a:rPr>
                        <a:t>Job burnout</a:t>
                      </a:r>
                    </a:p>
                  </a:txBody>
                  <a:tcPr marL="9525" marR="9525" marT="9525" marB="0" anchor="ctr"/>
                </a:tc>
                <a:tc>
                  <a:txBody>
                    <a:bodyPr/>
                    <a:lstStyle/>
                    <a:p>
                      <a:pPr algn="ctr" fontAlgn="ctr"/>
                      <a:r>
                        <a:rPr lang="en-US" sz="1600" b="0" i="0" u="none" strike="noStrike">
                          <a:solidFill>
                            <a:srgbClr val="000000"/>
                          </a:solidFill>
                          <a:effectLst/>
                          <a:latin typeface="+mn-lt"/>
                        </a:rPr>
                        <a:t>0.49</a:t>
                      </a:r>
                    </a:p>
                  </a:txBody>
                  <a:tcPr marL="9525" marR="9525" marT="9525" marB="0" anchor="ctr"/>
                </a:tc>
                <a:tc>
                  <a:txBody>
                    <a:bodyPr/>
                    <a:lstStyle/>
                    <a:p>
                      <a:pPr algn="ctr" fontAlgn="ctr"/>
                      <a:r>
                        <a:rPr lang="en-US" sz="1600" b="0" i="0" u="none" strike="noStrike">
                          <a:solidFill>
                            <a:srgbClr val="000000"/>
                          </a:solidFill>
                          <a:effectLst/>
                          <a:latin typeface="+mn-lt"/>
                        </a:rPr>
                        <a:t>0.59</a:t>
                      </a:r>
                    </a:p>
                  </a:txBody>
                  <a:tcPr marL="9525" marR="9525" marT="9525" marB="0" anchor="ctr"/>
                </a:tc>
                <a:tc>
                  <a:txBody>
                    <a:bodyPr/>
                    <a:lstStyle/>
                    <a:p>
                      <a:pPr algn="ctr" fontAlgn="ctr"/>
                      <a:r>
                        <a:rPr lang="en-US" sz="1600" b="0" i="0" u="none" strike="noStrike" dirty="0">
                          <a:solidFill>
                            <a:srgbClr val="000000"/>
                          </a:solidFill>
                          <a:effectLst/>
                          <a:latin typeface="+mn-lt"/>
                        </a:rPr>
                        <a:t>54%</a:t>
                      </a:r>
                    </a:p>
                  </a:txBody>
                  <a:tcPr marL="9525" marR="9525" marT="9525" marB="0" anchor="ctr"/>
                </a:tc>
                <a:tc>
                  <a:txBody>
                    <a:bodyPr/>
                    <a:lstStyle/>
                    <a:p>
                      <a:pPr marL="0" marR="0">
                        <a:lnSpc>
                          <a:spcPct val="107000"/>
                        </a:lnSpc>
                        <a:spcBef>
                          <a:spcPts val="0"/>
                        </a:spcBef>
                        <a:spcAft>
                          <a:spcPts val="0"/>
                        </a:spcAft>
                      </a:pPr>
                      <a:r>
                        <a:rPr lang="en-US" sz="1600" dirty="0">
                          <a:effectLst/>
                        </a:rPr>
                        <a:t> </a:t>
                      </a:r>
                      <a:endParaRPr lang="en-US" sz="1600" dirty="0">
                        <a:effectLst/>
                        <a:latin typeface="Times New Roman" panose="02020603050405020304" pitchFamily="18" charset="0"/>
                        <a:ea typeface="Times New Roman" panose="02020603050405020304" pitchFamily="18" charset="0"/>
                      </a:endParaRPr>
                    </a:p>
                  </a:txBody>
                  <a:tcPr marL="0" marR="0" marT="0" marB="0" anchor="ctr"/>
                </a:tc>
                <a:extLst>
                  <a:ext uri="{0D108BD9-81ED-4DB2-BD59-A6C34878D82A}">
                    <a16:rowId xmlns:a16="http://schemas.microsoft.com/office/drawing/2014/main" val="1316334626"/>
                  </a:ext>
                </a:extLst>
              </a:tr>
              <a:tr h="657686">
                <a:tc gridSpan="5">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300" b="0" dirty="0">
                          <a:effectLst/>
                          <a:latin typeface="+mj-lt"/>
                        </a:rPr>
                        <a:t>Note. </a:t>
                      </a:r>
                      <a:r>
                        <a:rPr lang="el-GR" sz="1300" b="0" kern="1200" dirty="0">
                          <a:solidFill>
                            <a:schemeClr val="tx1"/>
                          </a:solidFill>
                          <a:effectLst/>
                          <a:latin typeface="+mj-lt"/>
                          <a:ea typeface="+mn-ea"/>
                          <a:cs typeface="+mn-cs"/>
                        </a:rPr>
                        <a:t>σ</a:t>
                      </a:r>
                      <a:r>
                        <a:rPr lang="en-US" sz="1300" b="0" baseline="30000" dirty="0">
                          <a:effectLst/>
                          <a:latin typeface="+mj-lt"/>
                        </a:rPr>
                        <a:t>2</a:t>
                      </a:r>
                      <a:r>
                        <a:rPr lang="en-US" sz="1300" b="0" dirty="0">
                          <a:effectLst/>
                          <a:latin typeface="+mj-lt"/>
                        </a:rPr>
                        <a:t> = within-individual variance in the dependent variable. τ</a:t>
                      </a:r>
                      <a:r>
                        <a:rPr lang="en-US" sz="1300" b="0" baseline="-25000" dirty="0">
                          <a:effectLst/>
                          <a:latin typeface="+mj-lt"/>
                        </a:rPr>
                        <a:t>00</a:t>
                      </a:r>
                      <a:r>
                        <a:rPr lang="en-US" sz="1300" b="0" dirty="0">
                          <a:effectLst/>
                          <a:latin typeface="+mj-lt"/>
                        </a:rPr>
                        <a:t> = between-individual variance in the dependent variable. Percentage of variability within-individual was computed as </a:t>
                      </a:r>
                      <a:r>
                        <a:rPr lang="el-GR" sz="1300" b="0" dirty="0">
                          <a:effectLst/>
                          <a:latin typeface="+mj-lt"/>
                        </a:rPr>
                        <a:t>σ</a:t>
                      </a:r>
                      <a:r>
                        <a:rPr lang="en-US" sz="1300" b="0" baseline="30000" dirty="0">
                          <a:effectLst/>
                          <a:latin typeface="+mj-lt"/>
                        </a:rPr>
                        <a:t>2</a:t>
                      </a:r>
                      <a:r>
                        <a:rPr lang="en-US" sz="1300" b="0" dirty="0">
                          <a:effectLst/>
                          <a:latin typeface="+mj-lt"/>
                        </a:rPr>
                        <a:t>/(</a:t>
                      </a:r>
                      <a:r>
                        <a:rPr lang="el-GR" sz="1300" b="0" kern="1200" dirty="0">
                          <a:solidFill>
                            <a:schemeClr val="tx1"/>
                          </a:solidFill>
                          <a:effectLst/>
                          <a:latin typeface="+mj-lt"/>
                          <a:ea typeface="+mn-ea"/>
                          <a:cs typeface="+mn-cs"/>
                        </a:rPr>
                        <a:t>σ</a:t>
                      </a:r>
                      <a:r>
                        <a:rPr lang="en-US" sz="1300" b="0" baseline="30000" dirty="0">
                          <a:effectLst/>
                          <a:latin typeface="+mj-lt"/>
                        </a:rPr>
                        <a:t>2</a:t>
                      </a:r>
                      <a:r>
                        <a:rPr lang="en-US" sz="1300" b="0" dirty="0">
                          <a:effectLst/>
                          <a:latin typeface="+mj-lt"/>
                        </a:rPr>
                        <a:t> + τ</a:t>
                      </a:r>
                      <a:r>
                        <a:rPr lang="en-US" sz="1300" b="0" baseline="-25000" dirty="0">
                          <a:effectLst/>
                          <a:latin typeface="+mj-lt"/>
                        </a:rPr>
                        <a:t>00</a:t>
                      </a:r>
                      <a:r>
                        <a:rPr lang="en-US" sz="1300" b="0" dirty="0">
                          <a:effectLst/>
                          <a:latin typeface="+mj-lt"/>
                        </a:rPr>
                        <a:t>).</a:t>
                      </a:r>
                      <a:br>
                        <a:rPr lang="en-US" sz="1300" b="0" dirty="0">
                          <a:effectLst/>
                          <a:latin typeface="+mj-lt"/>
                        </a:rPr>
                      </a:br>
                      <a:r>
                        <a:rPr lang="en-US" sz="1300" b="0" i="1" dirty="0">
                          <a:effectLst/>
                          <a:latin typeface="+mj-lt"/>
                        </a:rPr>
                        <a:t>p</a:t>
                      </a:r>
                      <a:r>
                        <a:rPr lang="en-US" sz="1300" b="0" dirty="0">
                          <a:effectLst/>
                          <a:latin typeface="+mj-lt"/>
                        </a:rPr>
                        <a:t> &lt; .05</a:t>
                      </a:r>
                      <a:endParaRPr lang="en-US" sz="1300" b="0" dirty="0">
                        <a:effectLst/>
                        <a:latin typeface="+mj-lt"/>
                        <a:ea typeface="Times New Roman" panose="02020603050405020304" pitchFamily="18" charset="0"/>
                      </a:endParaRPr>
                    </a:p>
                  </a:txBody>
                  <a:tcPr marL="92199" marR="92199"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84062970"/>
                  </a:ext>
                </a:extLst>
              </a:tr>
            </a:tbl>
          </a:graphicData>
        </a:graphic>
      </p:graphicFrame>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D24CBBC5-3191-5E42-B2F6-1A2A05AAB719}"/>
                  </a:ext>
                </a:extLst>
              </p:cNvPr>
              <p:cNvGraphicFramePr>
                <a:graphicFrameLocks noChangeAspect="1"/>
              </p:cNvGraphicFramePr>
              <p:nvPr/>
            </p:nvGraphicFramePr>
            <p:xfrm>
              <a:off x="0" y="-85725"/>
              <a:ext cx="304800" cy="171450"/>
            </p:xfrm>
            <a:graphic>
              <a:graphicData uri="http://schemas.microsoft.com/office/powerpoint/2016/slidezoom">
                <pslz:sldZm>
                  <pslz:sldZmObj sldId="341" cId="1034012106">
                    <pslz:zmPr id="{189161A6-F91C-8548-A502-75A01DB2EE1D}" returnToParent="0" transitionDur="1000">
                      <p166:blipFill xmlns:p166="http://schemas.microsoft.com/office/powerpoint/2016/6/main">
                        <a:blip r:embed="rId3"/>
                        <a:stretch>
                          <a:fillRect/>
                        </a:stretch>
                      </p166:blipFill>
                      <p166:spPr xmlns:p166="http://schemas.microsoft.com/office/powerpoint/2016/6/main">
                        <a:xfrm>
                          <a:off x="0" y="0"/>
                          <a:ext cx="304800" cy="171450"/>
                        </a:xfrm>
                        <a:prstGeom prst="rect">
                          <a:avLst/>
                        </a:prstGeom>
                        <a:ln w="3175">
                          <a:solidFill>
                            <a:prstClr val="ltGray"/>
                          </a:solidFill>
                        </a:ln>
                      </p166:spPr>
                    </pslz:zmPr>
                  </pslz:sldZmObj>
                </pslz:sldZm>
              </a:graphicData>
            </a:graphic>
          </p:graphicFrame>
        </mc:Choice>
        <mc:Fallback xmlns="">
          <p:pic>
            <p:nvPicPr>
              <p:cNvPr id="5" name="Slide Zoom 4">
                <a:hlinkClick r:id="rId4" action="ppaction://hlinksldjump"/>
                <a:extLst>
                  <a:ext uri="{FF2B5EF4-FFF2-40B4-BE49-F238E27FC236}">
                    <a16:creationId xmlns:a16="http://schemas.microsoft.com/office/drawing/2014/main" xmlns="" xmlns:pslz="http://schemas.microsoft.com/office/powerpoint/2016/slidezoom" id="{D24CBBC5-3191-5E42-B2F6-1A2A05AAB719}"/>
                  </a:ext>
                </a:extLst>
              </p:cNvPr>
              <p:cNvPicPr>
                <a:picLocks noGrp="1" noRot="1" noChangeAspect="1" noMove="1" noResize="1" noEditPoints="1" noAdjustHandles="1" noChangeArrowheads="1" noChangeShapeType="1"/>
              </p:cNvPicPr>
              <p:nvPr/>
            </p:nvPicPr>
            <p:blipFill>
              <a:blip r:embed="rId5"/>
              <a:stretch>
                <a:fillRect/>
              </a:stretch>
            </p:blipFill>
            <p:spPr>
              <a:xfrm>
                <a:off x="0" y="-85725"/>
                <a:ext cx="304800" cy="17145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6" name="Slide Zoom 5">
                <a:extLst>
                  <a:ext uri="{FF2B5EF4-FFF2-40B4-BE49-F238E27FC236}">
                    <a16:creationId xmlns:a16="http://schemas.microsoft.com/office/drawing/2014/main" id="{A4FACD8F-B284-3F43-80AD-9563593E2DE7}"/>
                  </a:ext>
                </a:extLst>
              </p:cNvPr>
              <p:cNvGraphicFramePr>
                <a:graphicFrameLocks noChangeAspect="1"/>
              </p:cNvGraphicFramePr>
              <p:nvPr/>
            </p:nvGraphicFramePr>
            <p:xfrm>
              <a:off x="11887200" y="0"/>
              <a:ext cx="304800" cy="171450"/>
            </p:xfrm>
            <a:graphic>
              <a:graphicData uri="http://schemas.microsoft.com/office/powerpoint/2016/slidezoom">
                <pslz:sldZm>
                  <pslz:sldZmObj sldId="348" cId="3425080056">
                    <pslz:zmPr id="{CBE1F3CB-CBA5-6D43-8703-8A699963D1F7}" returnToParent="0" transitionDur="1000">
                      <p166:blipFill xmlns:p166="http://schemas.microsoft.com/office/powerpoint/2016/6/main">
                        <a:blip r:embed="rId6"/>
                        <a:stretch>
                          <a:fillRect/>
                        </a:stretch>
                      </p166:blipFill>
                      <p166:spPr xmlns:p166="http://schemas.microsoft.com/office/powerpoint/2016/6/main">
                        <a:xfrm>
                          <a:off x="0" y="0"/>
                          <a:ext cx="304800" cy="171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166:spPr>
                    </pslz:zmPr>
                  </pslz:sldZmObj>
                </pslz:sldZm>
              </a:graphicData>
            </a:graphic>
          </p:graphicFrame>
        </mc:Choice>
        <mc:Fallback xmlns="">
          <p:pic>
            <p:nvPicPr>
              <p:cNvPr id="6" name="Slide Zoom 5">
                <a:hlinkClick r:id="rId7" action="ppaction://hlinksldjump"/>
                <a:extLst>
                  <a:ext uri="{FF2B5EF4-FFF2-40B4-BE49-F238E27FC236}">
                    <a16:creationId xmlns:a16="http://schemas.microsoft.com/office/drawing/2014/main" xmlns="" xmlns:pslz="http://schemas.microsoft.com/office/powerpoint/2016/slidezoom" id="{A4FACD8F-B284-3F43-80AD-9563593E2DE7}"/>
                  </a:ext>
                </a:extLst>
              </p:cNvPr>
              <p:cNvPicPr>
                <a:picLocks noGrp="1" noRot="1" noChangeAspect="1" noMove="1" noResize="1" noEditPoints="1" noAdjustHandles="1" noChangeArrowheads="1" noChangeShapeType="1"/>
              </p:cNvPicPr>
              <p:nvPr/>
            </p:nvPicPr>
            <p:blipFill>
              <a:blip r:embed="rId8"/>
              <a:stretch>
                <a:fillRect/>
              </a:stretch>
            </p:blipFill>
            <p:spPr>
              <a:xfrm>
                <a:off x="11887200" y="0"/>
                <a:ext cx="304800" cy="171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mc:Fallback>
      </mc:AlternateContent>
      <p:sp>
        <p:nvSpPr>
          <p:cNvPr id="10" name="Slide Number Placeholder 9">
            <a:extLst>
              <a:ext uri="{FF2B5EF4-FFF2-40B4-BE49-F238E27FC236}">
                <a16:creationId xmlns:a16="http://schemas.microsoft.com/office/drawing/2014/main" id="{33409B2B-0C7A-604E-8BB1-69A3AF37C6D5}"/>
              </a:ext>
            </a:extLst>
          </p:cNvPr>
          <p:cNvSpPr>
            <a:spLocks noGrp="1"/>
          </p:cNvSpPr>
          <p:nvPr>
            <p:ph type="sldNum" sz="quarter" idx="12"/>
          </p:nvPr>
        </p:nvSpPr>
        <p:spPr/>
        <p:txBody>
          <a:bodyPr/>
          <a:lstStyle/>
          <a:p>
            <a:r>
              <a:rPr lang="en-US" sz="2000" dirty="0">
                <a:solidFill>
                  <a:schemeClr val="bg1"/>
                </a:solidFill>
              </a:rPr>
              <a:t>Appendix I</a:t>
            </a:r>
          </a:p>
        </p:txBody>
      </p:sp>
    </p:spTree>
    <p:extLst>
      <p:ext uri="{BB962C8B-B14F-4D97-AF65-F5344CB8AC3E}">
        <p14:creationId xmlns:p14="http://schemas.microsoft.com/office/powerpoint/2010/main" val="1624641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4C605AD-712A-F546-B5FB-166B8DA70D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8130995"/>
          </a:xfrm>
          <a:prstGeom prst="rect">
            <a:avLst/>
          </a:prstGeom>
        </p:spPr>
      </p:pic>
      <p:sp>
        <p:nvSpPr>
          <p:cNvPr id="2" name="Title 1"/>
          <p:cNvSpPr>
            <a:spLocks noGrp="1"/>
          </p:cNvSpPr>
          <p:nvPr>
            <p:ph type="title"/>
          </p:nvPr>
        </p:nvSpPr>
        <p:spPr>
          <a:xfrm>
            <a:off x="709356" y="756164"/>
            <a:ext cx="10515600" cy="1325563"/>
          </a:xfrm>
        </p:spPr>
        <p:txBody>
          <a:bodyPr/>
          <a:lstStyle/>
          <a:p>
            <a:r>
              <a:rPr lang="en-US" dirty="0"/>
              <a:t>Job burnout</a:t>
            </a:r>
          </a:p>
        </p:txBody>
      </p:sp>
      <p:sp>
        <p:nvSpPr>
          <p:cNvPr id="24" name="Content Placeholder 23">
            <a:extLst>
              <a:ext uri="{FF2B5EF4-FFF2-40B4-BE49-F238E27FC236}">
                <a16:creationId xmlns:a16="http://schemas.microsoft.com/office/drawing/2014/main" id="{437ABE78-ABC1-9F42-94BE-69612ABE6CD7}"/>
              </a:ext>
            </a:extLst>
          </p:cNvPr>
          <p:cNvSpPr>
            <a:spLocks noGrp="1"/>
          </p:cNvSpPr>
          <p:nvPr>
            <p:ph idx="1"/>
          </p:nvPr>
        </p:nvSpPr>
        <p:spPr>
          <a:xfrm>
            <a:off x="709356" y="2216662"/>
            <a:ext cx="10515600" cy="4351338"/>
          </a:xfrm>
        </p:spPr>
        <p:txBody>
          <a:bodyPr/>
          <a:lstStyle/>
          <a:p>
            <a:endParaRPr lang="en-US" dirty="0"/>
          </a:p>
        </p:txBody>
      </p:sp>
      <p:sp>
        <p:nvSpPr>
          <p:cNvPr id="22" name="Rectangle 21">
            <a:extLst>
              <a:ext uri="{FF2B5EF4-FFF2-40B4-BE49-F238E27FC236}">
                <a16:creationId xmlns:a16="http://schemas.microsoft.com/office/drawing/2014/main" id="{179FE22F-0F0D-A041-B9B4-AB22E4073980}"/>
              </a:ext>
            </a:extLst>
          </p:cNvPr>
          <p:cNvSpPr/>
          <p:nvPr/>
        </p:nvSpPr>
        <p:spPr>
          <a:xfrm>
            <a:off x="3001115" y="5934670"/>
            <a:ext cx="6096000" cy="923330"/>
          </a:xfrm>
          <a:prstGeom prst="rect">
            <a:avLst/>
          </a:prstGeom>
        </p:spPr>
        <p:txBody>
          <a:bodyPr>
            <a:spAutoFit/>
          </a:bodyPr>
          <a:lstStyle/>
          <a:p>
            <a:pPr algn="ctr"/>
            <a:r>
              <a:rPr lang="en-US" dirty="0"/>
              <a:t>The state of affective, psychological, and cognitive fatigue with general disinterest in the job </a:t>
            </a:r>
            <a:r>
              <a:rPr lang="en-US" dirty="0">
                <a:solidFill>
                  <a:schemeClr val="tx1">
                    <a:lumMod val="50000"/>
                    <a:lumOff val="50000"/>
                  </a:schemeClr>
                </a:solidFill>
              </a:rPr>
              <a:t>(</a:t>
            </a:r>
            <a:r>
              <a:rPr lang="en-US" dirty="0" err="1">
                <a:solidFill>
                  <a:schemeClr val="tx1">
                    <a:lumMod val="50000"/>
                    <a:lumOff val="50000"/>
                  </a:schemeClr>
                </a:solidFill>
              </a:rPr>
              <a:t>Shirom</a:t>
            </a:r>
            <a:r>
              <a:rPr lang="en-US" dirty="0">
                <a:solidFill>
                  <a:schemeClr val="tx1">
                    <a:lumMod val="50000"/>
                    <a:lumOff val="50000"/>
                  </a:schemeClr>
                </a:solidFill>
              </a:rPr>
              <a:t> &amp; Melamed, 2006)</a:t>
            </a:r>
            <a:br>
              <a:rPr lang="en-US" dirty="0">
                <a:solidFill>
                  <a:schemeClr val="tx1">
                    <a:lumMod val="50000"/>
                    <a:lumOff val="50000"/>
                  </a:schemeClr>
                </a:solidFill>
              </a:rPr>
            </a:br>
            <a:endParaRPr lang="en-US" dirty="0">
              <a:solidFill>
                <a:schemeClr val="tx1">
                  <a:lumMod val="50000"/>
                  <a:lumOff val="50000"/>
                </a:schemeClr>
              </a:solidFill>
            </a:endParaRPr>
          </a:p>
        </p:txBody>
      </p:sp>
      <p:pic>
        <p:nvPicPr>
          <p:cNvPr id="9" name="Picture 8">
            <a:extLst>
              <a:ext uri="{FF2B5EF4-FFF2-40B4-BE49-F238E27FC236}">
                <a16:creationId xmlns:a16="http://schemas.microsoft.com/office/drawing/2014/main" id="{A079BEDE-2E2D-6F44-8504-48A68E76B10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34200" y="16387"/>
            <a:ext cx="5257800" cy="3606800"/>
          </a:xfrm>
          <a:prstGeom prst="rect">
            <a:avLst/>
          </a:prstGeom>
        </p:spPr>
      </p:pic>
      <p:pic>
        <p:nvPicPr>
          <p:cNvPr id="15" name="Picture 14">
            <a:extLst>
              <a:ext uri="{FF2B5EF4-FFF2-40B4-BE49-F238E27FC236}">
                <a16:creationId xmlns:a16="http://schemas.microsoft.com/office/drawing/2014/main" id="{B380C5A8-89BA-EE4B-97D4-C947DDCB42F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239083">
            <a:off x="473080" y="654008"/>
            <a:ext cx="5257800" cy="3251200"/>
          </a:xfrm>
          <a:prstGeom prst="rect">
            <a:avLst/>
          </a:prstGeom>
        </p:spPr>
      </p:pic>
      <p:pic>
        <p:nvPicPr>
          <p:cNvPr id="11" name="Picture 10">
            <a:extLst>
              <a:ext uri="{FF2B5EF4-FFF2-40B4-BE49-F238E27FC236}">
                <a16:creationId xmlns:a16="http://schemas.microsoft.com/office/drawing/2014/main" id="{AEB85BBE-5EE3-844D-BB63-60C5C8E2857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6748" y="2987838"/>
            <a:ext cx="5257800" cy="5422900"/>
          </a:xfrm>
          <a:prstGeom prst="rect">
            <a:avLst/>
          </a:prstGeom>
        </p:spPr>
      </p:pic>
      <p:pic>
        <p:nvPicPr>
          <p:cNvPr id="14" name="Picture 13">
            <a:extLst>
              <a:ext uri="{FF2B5EF4-FFF2-40B4-BE49-F238E27FC236}">
                <a16:creationId xmlns:a16="http://schemas.microsoft.com/office/drawing/2014/main" id="{AE1CE83E-D2FA-144F-8238-38F19D92987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388626" y="4393375"/>
            <a:ext cx="5257800" cy="3251200"/>
          </a:xfrm>
          <a:prstGeom prst="rect">
            <a:avLst/>
          </a:prstGeom>
        </p:spPr>
      </p:pic>
      <p:pic>
        <p:nvPicPr>
          <p:cNvPr id="16" name="Picture 15">
            <a:extLst>
              <a:ext uri="{FF2B5EF4-FFF2-40B4-BE49-F238E27FC236}">
                <a16:creationId xmlns:a16="http://schemas.microsoft.com/office/drawing/2014/main" id="{7F307A6E-CF70-E248-AE8A-7F809A384C9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20437709">
            <a:off x="3874966" y="726650"/>
            <a:ext cx="5257800" cy="5422900"/>
          </a:xfrm>
          <a:prstGeom prst="rect">
            <a:avLst/>
          </a:prstGeom>
        </p:spPr>
      </p:pic>
      <p:pic>
        <p:nvPicPr>
          <p:cNvPr id="13" name="Picture 12">
            <a:extLst>
              <a:ext uri="{FF2B5EF4-FFF2-40B4-BE49-F238E27FC236}">
                <a16:creationId xmlns:a16="http://schemas.microsoft.com/office/drawing/2014/main" id="{361B5CAE-C26E-7542-9EA8-42C92A0FF757}"/>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7569" y="337467"/>
            <a:ext cx="5257800" cy="5410200"/>
          </a:xfrm>
          <a:prstGeom prst="rect">
            <a:avLst/>
          </a:prstGeom>
        </p:spPr>
      </p:pic>
      <p:pic>
        <p:nvPicPr>
          <p:cNvPr id="17" name="Picture 16">
            <a:extLst>
              <a:ext uri="{FF2B5EF4-FFF2-40B4-BE49-F238E27FC236}">
                <a16:creationId xmlns:a16="http://schemas.microsoft.com/office/drawing/2014/main" id="{6B7CDC0B-2DB2-CE4C-9674-8EFFAF0A2AD6}"/>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94808" y="2986767"/>
            <a:ext cx="5257800" cy="4292600"/>
          </a:xfrm>
          <a:prstGeom prst="rect">
            <a:avLst/>
          </a:prstGeom>
        </p:spPr>
      </p:pic>
      <p:pic>
        <p:nvPicPr>
          <p:cNvPr id="8" name="Picture 7">
            <a:extLst>
              <a:ext uri="{FF2B5EF4-FFF2-40B4-BE49-F238E27FC236}">
                <a16:creationId xmlns:a16="http://schemas.microsoft.com/office/drawing/2014/main" id="{19101C9A-B524-B640-B193-38DEBF00E652}"/>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20339124">
            <a:off x="6491383" y="1707117"/>
            <a:ext cx="5257800" cy="4610100"/>
          </a:xfrm>
          <a:prstGeom prst="rect">
            <a:avLst/>
          </a:prstGeom>
        </p:spPr>
      </p:pic>
      <p:sp>
        <p:nvSpPr>
          <p:cNvPr id="21" name="Slide Number Placeholder 20">
            <a:extLst>
              <a:ext uri="{FF2B5EF4-FFF2-40B4-BE49-F238E27FC236}">
                <a16:creationId xmlns:a16="http://schemas.microsoft.com/office/drawing/2014/main" id="{851041E3-6E20-7A48-948D-7FA9119AD665}"/>
              </a:ext>
            </a:extLst>
          </p:cNvPr>
          <p:cNvSpPr>
            <a:spLocks noGrp="1"/>
          </p:cNvSpPr>
          <p:nvPr>
            <p:ph type="sldNum" sz="quarter" idx="12"/>
          </p:nvPr>
        </p:nvSpPr>
        <p:spPr>
          <a:xfrm>
            <a:off x="8559678" y="6337810"/>
            <a:ext cx="2743200" cy="365125"/>
          </a:xfrm>
        </p:spPr>
        <p:txBody>
          <a:bodyPr/>
          <a:lstStyle/>
          <a:p>
            <a:fld id="{C68DACDF-E1A9-A04C-A5FF-FC2443684BF5}" type="slidenum">
              <a:rPr lang="en-US" sz="2000" smtClean="0">
                <a:solidFill>
                  <a:srgbClr val="C75B12"/>
                </a:solidFill>
              </a:rPr>
              <a:pPr/>
              <a:t>3</a:t>
            </a:fld>
            <a:endParaRPr lang="en-US" sz="2000" dirty="0">
              <a:solidFill>
                <a:srgbClr val="C75B12"/>
              </a:solidFill>
            </a:endParaRPr>
          </a:p>
        </p:txBody>
      </p:sp>
    </p:spTree>
    <p:extLst>
      <p:ext uri="{BB962C8B-B14F-4D97-AF65-F5344CB8AC3E}">
        <p14:creationId xmlns:p14="http://schemas.microsoft.com/office/powerpoint/2010/main" val="138920498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ppt_x"/>
                                          </p:val>
                                        </p:tav>
                                        <p:tav tm="100000">
                                          <p:val>
                                            <p:strVal val="#ppt_x"/>
                                          </p:val>
                                        </p:tav>
                                      </p:tavLst>
                                    </p:anim>
                                    <p:anim calcmode="lin" valueType="num">
                                      <p:cBhvr additive="base">
                                        <p:cTn id="3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ppt_x"/>
                                          </p:val>
                                        </p:tav>
                                        <p:tav tm="100000">
                                          <p:val>
                                            <p:strVal val="#ppt_x"/>
                                          </p:val>
                                        </p:tav>
                                      </p:tavLst>
                                    </p:anim>
                                    <p:anim calcmode="lin" valueType="num">
                                      <p:cBhvr additive="base">
                                        <p:cTn id="4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additive="base">
                                        <p:cTn id="47" dur="500" fill="hold"/>
                                        <p:tgtEl>
                                          <p:spTgt spid="17"/>
                                        </p:tgtEl>
                                        <p:attrNameLst>
                                          <p:attrName>ppt_x</p:attrName>
                                        </p:attrNameLst>
                                      </p:cBhvr>
                                      <p:tavLst>
                                        <p:tav tm="0">
                                          <p:val>
                                            <p:strVal val="#ppt_x"/>
                                          </p:val>
                                        </p:tav>
                                        <p:tav tm="100000">
                                          <p:val>
                                            <p:strVal val="#ppt_x"/>
                                          </p:val>
                                        </p:tav>
                                      </p:tavLst>
                                    </p:anim>
                                    <p:anim calcmode="lin" valueType="num">
                                      <p:cBhvr additive="base">
                                        <p:cTn id="4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8"/>
                                        </p:tgtEl>
                                        <p:attrNameLst>
                                          <p:attrName>style.visibility</p:attrName>
                                        </p:attrNameLst>
                                      </p:cBhvr>
                                      <p:to>
                                        <p:strVal val="visible"/>
                                      </p:to>
                                    </p:set>
                                    <p:anim calcmode="lin" valueType="num">
                                      <p:cBhvr additive="base">
                                        <p:cTn id="53" dur="500" fill="hold"/>
                                        <p:tgtEl>
                                          <p:spTgt spid="8"/>
                                        </p:tgtEl>
                                        <p:attrNameLst>
                                          <p:attrName>ppt_x</p:attrName>
                                        </p:attrNameLst>
                                      </p:cBhvr>
                                      <p:tavLst>
                                        <p:tav tm="0">
                                          <p:val>
                                            <p:strVal val="#ppt_x"/>
                                          </p:val>
                                        </p:tav>
                                        <p:tav tm="100000">
                                          <p:val>
                                            <p:strVal val="#ppt_x"/>
                                          </p:val>
                                        </p:tav>
                                      </p:tavLst>
                                    </p:anim>
                                    <p:anim calcmode="lin" valueType="num">
                                      <p:cBhvr additive="base">
                                        <p:cTn id="5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 action="ppaction://hlinkshowjump?jump=lastslideviewed"/>
            <a:extLst>
              <a:ext uri="{FF2B5EF4-FFF2-40B4-BE49-F238E27FC236}">
                <a16:creationId xmlns:a16="http://schemas.microsoft.com/office/drawing/2014/main" id="{04E09524-97D2-C944-AB90-5C2D388BB539}"/>
              </a:ext>
            </a:extLst>
          </p:cNvPr>
          <p:cNvSpPr/>
          <p:nvPr/>
        </p:nvSpPr>
        <p:spPr>
          <a:xfrm>
            <a:off x="0" y="0"/>
            <a:ext cx="333828" cy="232229"/>
          </a:xfrm>
          <a:prstGeom prst="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C68E2F95-86C5-AF44-B659-DB1FFA29D398}"/>
              </a:ext>
            </a:extLst>
          </p:cNvPr>
          <p:cNvSpPr>
            <a:spLocks noGrp="1"/>
          </p:cNvSpPr>
          <p:nvPr>
            <p:ph type="sldNum" sz="quarter" idx="12"/>
          </p:nvPr>
        </p:nvSpPr>
        <p:spPr/>
        <p:txBody>
          <a:bodyPr/>
          <a:lstStyle/>
          <a:p>
            <a:r>
              <a:rPr lang="en-US" sz="2000" dirty="0">
                <a:solidFill>
                  <a:schemeClr val="bg1"/>
                </a:solidFill>
              </a:rPr>
              <a:t>Appendix II</a:t>
            </a:r>
            <a:endParaRPr lang="en-US" sz="2000" dirty="0"/>
          </a:p>
        </p:txBody>
      </p:sp>
      <p:pic>
        <p:nvPicPr>
          <p:cNvPr id="8" name="Picture 7">
            <a:extLst>
              <a:ext uri="{FF2B5EF4-FFF2-40B4-BE49-F238E27FC236}">
                <a16:creationId xmlns:a16="http://schemas.microsoft.com/office/drawing/2014/main" id="{CFD08860-8902-6B42-A995-C5AE3C927D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436" y="116114"/>
            <a:ext cx="10489128" cy="5988571"/>
          </a:xfrm>
          <a:prstGeom prst="rect">
            <a:avLst/>
          </a:prstGeom>
        </p:spPr>
      </p:pic>
    </p:spTree>
    <p:extLst>
      <p:ext uri="{BB962C8B-B14F-4D97-AF65-F5344CB8AC3E}">
        <p14:creationId xmlns:p14="http://schemas.microsoft.com/office/powerpoint/2010/main" val="10340121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hlinkClick r:id="" action="ppaction://hlinkshowjump?jump=lastslideviewed"/>
            <a:extLst>
              <a:ext uri="{FF2B5EF4-FFF2-40B4-BE49-F238E27FC236}">
                <a16:creationId xmlns:a16="http://schemas.microsoft.com/office/drawing/2014/main" id="{37AC2922-7684-D542-9D27-3D539C4D6558}"/>
              </a:ext>
            </a:extLst>
          </p:cNvPr>
          <p:cNvSpPr/>
          <p:nvPr/>
        </p:nvSpPr>
        <p:spPr>
          <a:xfrm>
            <a:off x="0" y="0"/>
            <a:ext cx="333828" cy="232229"/>
          </a:xfrm>
          <a:prstGeom prst="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71852CCF-7B3F-1643-889F-2911D765B91B}"/>
              </a:ext>
            </a:extLst>
          </p:cNvPr>
          <p:cNvSpPr>
            <a:spLocks noGrp="1"/>
          </p:cNvSpPr>
          <p:nvPr>
            <p:ph type="sldNum" sz="quarter" idx="12"/>
          </p:nvPr>
        </p:nvSpPr>
        <p:spPr/>
        <p:txBody>
          <a:bodyPr/>
          <a:lstStyle/>
          <a:p>
            <a:r>
              <a:rPr lang="en-US" sz="2000" dirty="0">
                <a:solidFill>
                  <a:schemeClr val="bg1"/>
                </a:solidFill>
              </a:rPr>
              <a:t>Appendix III</a:t>
            </a:r>
            <a:endParaRPr lang="en-US" sz="2000" dirty="0"/>
          </a:p>
        </p:txBody>
      </p:sp>
      <p:pic>
        <p:nvPicPr>
          <p:cNvPr id="12" name="Picture 11">
            <a:extLst>
              <a:ext uri="{FF2B5EF4-FFF2-40B4-BE49-F238E27FC236}">
                <a16:creationId xmlns:a16="http://schemas.microsoft.com/office/drawing/2014/main" id="{D16688C9-5552-2B46-84DC-55DAE15475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0599" y="136523"/>
            <a:ext cx="9830802" cy="5989784"/>
          </a:xfrm>
          <a:prstGeom prst="rect">
            <a:avLst/>
          </a:prstGeom>
        </p:spPr>
      </p:pic>
    </p:spTree>
    <p:extLst>
      <p:ext uri="{BB962C8B-B14F-4D97-AF65-F5344CB8AC3E}">
        <p14:creationId xmlns:p14="http://schemas.microsoft.com/office/powerpoint/2010/main" val="37270216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F4407-C469-C94F-AD31-3CB503D87379}"/>
              </a:ext>
            </a:extLst>
          </p:cNvPr>
          <p:cNvSpPr>
            <a:spLocks noGrp="1"/>
          </p:cNvSpPr>
          <p:nvPr>
            <p:ph type="title"/>
          </p:nvPr>
        </p:nvSpPr>
        <p:spPr/>
        <p:txBody>
          <a:bodyPr/>
          <a:lstStyle/>
          <a:p>
            <a:r>
              <a:rPr lang="en-US" dirty="0"/>
              <a:t>Confirmatory Factor Analyses</a:t>
            </a:r>
          </a:p>
        </p:txBody>
      </p:sp>
      <p:graphicFrame>
        <p:nvGraphicFramePr>
          <p:cNvPr id="4" name="Table 3">
            <a:extLst>
              <a:ext uri="{FF2B5EF4-FFF2-40B4-BE49-F238E27FC236}">
                <a16:creationId xmlns:a16="http://schemas.microsoft.com/office/drawing/2014/main" id="{B5B2492C-D6C6-5B41-AEC5-2080BE8CCB51}"/>
              </a:ext>
            </a:extLst>
          </p:cNvPr>
          <p:cNvGraphicFramePr>
            <a:graphicFrameLocks noGrp="1"/>
          </p:cNvGraphicFramePr>
          <p:nvPr>
            <p:extLst>
              <p:ext uri="{D42A27DB-BD31-4B8C-83A1-F6EECF244321}">
                <p14:modId xmlns:p14="http://schemas.microsoft.com/office/powerpoint/2010/main" val="4146173814"/>
              </p:ext>
            </p:extLst>
          </p:nvPr>
        </p:nvGraphicFramePr>
        <p:xfrm>
          <a:off x="333828" y="1916360"/>
          <a:ext cx="11524338" cy="2554516"/>
        </p:xfrm>
        <a:graphic>
          <a:graphicData uri="http://schemas.openxmlformats.org/drawingml/2006/table">
            <a:tbl>
              <a:tblPr>
                <a:tableStyleId>{EB9631B5-78F2-41C9-869B-9F39066F8104}</a:tableStyleId>
              </a:tblPr>
              <a:tblGrid>
                <a:gridCol w="1983862">
                  <a:extLst>
                    <a:ext uri="{9D8B030D-6E8A-4147-A177-3AD203B41FA5}">
                      <a16:colId xmlns:a16="http://schemas.microsoft.com/office/drawing/2014/main" val="2607238719"/>
                    </a:ext>
                  </a:extLst>
                </a:gridCol>
                <a:gridCol w="867316">
                  <a:extLst>
                    <a:ext uri="{9D8B030D-6E8A-4147-A177-3AD203B41FA5}">
                      <a16:colId xmlns:a16="http://schemas.microsoft.com/office/drawing/2014/main" val="942295010"/>
                    </a:ext>
                  </a:extLst>
                </a:gridCol>
                <a:gridCol w="867316">
                  <a:extLst>
                    <a:ext uri="{9D8B030D-6E8A-4147-A177-3AD203B41FA5}">
                      <a16:colId xmlns:a16="http://schemas.microsoft.com/office/drawing/2014/main" val="385648690"/>
                    </a:ext>
                  </a:extLst>
                </a:gridCol>
                <a:gridCol w="867316">
                  <a:extLst>
                    <a:ext uri="{9D8B030D-6E8A-4147-A177-3AD203B41FA5}">
                      <a16:colId xmlns:a16="http://schemas.microsoft.com/office/drawing/2014/main" val="3203709707"/>
                    </a:ext>
                  </a:extLst>
                </a:gridCol>
                <a:gridCol w="867316">
                  <a:extLst>
                    <a:ext uri="{9D8B030D-6E8A-4147-A177-3AD203B41FA5}">
                      <a16:colId xmlns:a16="http://schemas.microsoft.com/office/drawing/2014/main" val="2565093471"/>
                    </a:ext>
                  </a:extLst>
                </a:gridCol>
                <a:gridCol w="867316">
                  <a:extLst>
                    <a:ext uri="{9D8B030D-6E8A-4147-A177-3AD203B41FA5}">
                      <a16:colId xmlns:a16="http://schemas.microsoft.com/office/drawing/2014/main" val="1421236471"/>
                    </a:ext>
                  </a:extLst>
                </a:gridCol>
                <a:gridCol w="867316">
                  <a:extLst>
                    <a:ext uri="{9D8B030D-6E8A-4147-A177-3AD203B41FA5}">
                      <a16:colId xmlns:a16="http://schemas.microsoft.com/office/drawing/2014/main" val="1173944253"/>
                    </a:ext>
                  </a:extLst>
                </a:gridCol>
                <a:gridCol w="867316">
                  <a:extLst>
                    <a:ext uri="{9D8B030D-6E8A-4147-A177-3AD203B41FA5}">
                      <a16:colId xmlns:a16="http://schemas.microsoft.com/office/drawing/2014/main" val="3785252440"/>
                    </a:ext>
                  </a:extLst>
                </a:gridCol>
                <a:gridCol w="867316">
                  <a:extLst>
                    <a:ext uri="{9D8B030D-6E8A-4147-A177-3AD203B41FA5}">
                      <a16:colId xmlns:a16="http://schemas.microsoft.com/office/drawing/2014/main" val="873195071"/>
                    </a:ext>
                  </a:extLst>
                </a:gridCol>
                <a:gridCol w="867316">
                  <a:extLst>
                    <a:ext uri="{9D8B030D-6E8A-4147-A177-3AD203B41FA5}">
                      <a16:colId xmlns:a16="http://schemas.microsoft.com/office/drawing/2014/main" val="1361246570"/>
                    </a:ext>
                  </a:extLst>
                </a:gridCol>
                <a:gridCol w="867316">
                  <a:extLst>
                    <a:ext uri="{9D8B030D-6E8A-4147-A177-3AD203B41FA5}">
                      <a16:colId xmlns:a16="http://schemas.microsoft.com/office/drawing/2014/main" val="178807570"/>
                    </a:ext>
                  </a:extLst>
                </a:gridCol>
                <a:gridCol w="867316">
                  <a:extLst>
                    <a:ext uri="{9D8B030D-6E8A-4147-A177-3AD203B41FA5}">
                      <a16:colId xmlns:a16="http://schemas.microsoft.com/office/drawing/2014/main" val="2277177236"/>
                    </a:ext>
                  </a:extLst>
                </a:gridCol>
              </a:tblGrid>
              <a:tr h="638629">
                <a:tc>
                  <a:txBody>
                    <a:bodyPr/>
                    <a:lstStyle/>
                    <a:p>
                      <a:pPr algn="l" fontAlgn="b"/>
                      <a:endParaRPr lang="en-US" sz="1400" b="1" i="0" u="sng" strike="noStrike" dirty="0">
                        <a:solidFill>
                          <a:srgbClr val="000000"/>
                        </a:solidFill>
                        <a:effectLst/>
                        <a:latin typeface="Calibri" panose="020F0502020204030204" pitchFamily="34" charset="0"/>
                      </a:endParaRPr>
                    </a:p>
                  </a:txBody>
                  <a:tcPr marL="9128" marR="9128" marT="9128" marB="0" anchor="b"/>
                </a:tc>
                <a:tc>
                  <a:txBody>
                    <a:bodyPr/>
                    <a:lstStyle/>
                    <a:p>
                      <a:pPr algn="ctr" fontAlgn="b"/>
                      <a:r>
                        <a:rPr lang="en-US" sz="1350" b="1" i="0" kern="1200" dirty="0">
                          <a:solidFill>
                            <a:schemeClr val="dk1"/>
                          </a:solidFill>
                          <a:effectLst/>
                          <a:latin typeface="+mn-lt"/>
                          <a:ea typeface="+mn-ea"/>
                          <a:cs typeface="+mn-cs"/>
                          <a:sym typeface="Symbol" pitchFamily="2" charset="2"/>
                        </a:rPr>
                        <a:t></a:t>
                      </a:r>
                      <a:r>
                        <a:rPr lang="en-US" sz="1350" b="1" i="0" kern="1200" baseline="30000" dirty="0">
                          <a:solidFill>
                            <a:schemeClr val="dk1"/>
                          </a:solidFill>
                          <a:effectLst/>
                          <a:latin typeface="+mn-lt"/>
                          <a:ea typeface="+mn-ea"/>
                          <a:cs typeface="+mn-cs"/>
                        </a:rPr>
                        <a:t>2</a:t>
                      </a:r>
                      <a:r>
                        <a:rPr lang="en-US" sz="1400" b="1" i="0" dirty="0">
                          <a:effectLst/>
                        </a:rPr>
                        <a:t> </a:t>
                      </a:r>
                      <a:endParaRPr lang="en-US" sz="1400" b="1" i="0" u="sng" strike="noStrike" dirty="0">
                        <a:solidFill>
                          <a:srgbClr val="000000"/>
                        </a:solidFill>
                        <a:effectLst/>
                        <a:latin typeface="Calibri" panose="020F0502020204030204" pitchFamily="34" charset="0"/>
                      </a:endParaRPr>
                    </a:p>
                  </a:txBody>
                  <a:tcPr marL="9128" marR="9128" marT="9128" marB="0" anchor="b"/>
                </a:tc>
                <a:tc>
                  <a:txBody>
                    <a:bodyPr/>
                    <a:lstStyle/>
                    <a:p>
                      <a:pPr algn="ctr" fontAlgn="b"/>
                      <a:r>
                        <a:rPr lang="en-US" sz="1400" b="1" i="1" u="none" strike="noStrike" dirty="0">
                          <a:effectLst/>
                        </a:rPr>
                        <a:t>df</a:t>
                      </a:r>
                      <a:endParaRPr lang="en-US" sz="1400" b="1" i="1" u="none" strike="noStrike" dirty="0">
                        <a:solidFill>
                          <a:srgbClr val="000000"/>
                        </a:solidFill>
                        <a:effectLst/>
                        <a:latin typeface="Calibri" panose="020F0502020204030204" pitchFamily="34" charset="0"/>
                      </a:endParaRPr>
                    </a:p>
                  </a:txBody>
                  <a:tcPr marL="9128" marR="9128" marT="9128" marB="0" anchor="b"/>
                </a:tc>
                <a:tc>
                  <a:txBody>
                    <a:bodyPr/>
                    <a:lstStyle/>
                    <a:p>
                      <a:pPr algn="ctr" fontAlgn="b"/>
                      <a:r>
                        <a:rPr lang="en-US" sz="1350" b="1" i="0" u="none" kern="1200" dirty="0">
                          <a:solidFill>
                            <a:schemeClr val="dk1"/>
                          </a:solidFill>
                          <a:effectLst/>
                          <a:latin typeface="+mn-lt"/>
                          <a:ea typeface="+mn-ea"/>
                          <a:cs typeface="+mn-cs"/>
                          <a:sym typeface="Symbol" pitchFamily="2" charset="2"/>
                        </a:rPr>
                        <a:t></a:t>
                      </a:r>
                      <a:r>
                        <a:rPr lang="en-US" sz="1350" b="1" i="0" u="none" kern="1200" baseline="30000" dirty="0">
                          <a:solidFill>
                            <a:schemeClr val="dk1"/>
                          </a:solidFill>
                          <a:effectLst/>
                          <a:latin typeface="+mn-lt"/>
                          <a:ea typeface="+mn-ea"/>
                          <a:cs typeface="+mn-cs"/>
                        </a:rPr>
                        <a:t>2</a:t>
                      </a:r>
                      <a:r>
                        <a:rPr lang="en-US" sz="1400" b="1" i="0" u="none" strike="noStrike" dirty="0">
                          <a:effectLst/>
                        </a:rPr>
                        <a:t>/</a:t>
                      </a:r>
                      <a:r>
                        <a:rPr lang="en-US" sz="1400" b="1" i="1" u="none" strike="noStrike" dirty="0">
                          <a:effectLst/>
                        </a:rPr>
                        <a:t>df</a:t>
                      </a:r>
                      <a:endParaRPr lang="en-US" sz="1400" b="1" i="1" u="none" strike="noStrike" dirty="0">
                        <a:solidFill>
                          <a:srgbClr val="000000"/>
                        </a:solidFill>
                        <a:effectLst/>
                        <a:latin typeface="Calibri" panose="020F0502020204030204" pitchFamily="34" charset="0"/>
                      </a:endParaRPr>
                    </a:p>
                  </a:txBody>
                  <a:tcPr marL="9128" marR="9128" marT="9128" marB="0" anchor="b"/>
                </a:tc>
                <a:tc>
                  <a:txBody>
                    <a:bodyPr/>
                    <a:lstStyle/>
                    <a:p>
                      <a:pPr algn="ctr" fontAlgn="b"/>
                      <a:r>
                        <a:rPr lang="en-US" sz="1400" b="1" i="1" u="none" strike="noStrike" dirty="0">
                          <a:effectLst/>
                        </a:rPr>
                        <a:t>p</a:t>
                      </a:r>
                      <a:r>
                        <a:rPr lang="en-US" sz="1400" b="1" i="0" u="none" strike="noStrike" dirty="0">
                          <a:effectLst/>
                        </a:rPr>
                        <a:t>-value</a:t>
                      </a:r>
                      <a:endParaRPr lang="en-US" sz="1400" b="1" i="0" u="none" strike="noStrike" dirty="0">
                        <a:solidFill>
                          <a:srgbClr val="000000"/>
                        </a:solidFill>
                        <a:effectLst/>
                        <a:latin typeface="Calibri" panose="020F0502020204030204" pitchFamily="34" charset="0"/>
                      </a:endParaRPr>
                    </a:p>
                  </a:txBody>
                  <a:tcPr marL="9128" marR="9128" marT="9128" marB="0" anchor="b"/>
                </a:tc>
                <a:tc>
                  <a:txBody>
                    <a:bodyPr/>
                    <a:lstStyle/>
                    <a:p>
                      <a:pPr algn="ctr" fontAlgn="b"/>
                      <a:r>
                        <a:rPr lang="en-US" sz="1400" b="1" i="0" u="none" strike="noStrike">
                          <a:effectLst/>
                        </a:rPr>
                        <a:t>NFI</a:t>
                      </a:r>
                      <a:endParaRPr lang="en-US" sz="1400" b="1" i="0" u="none" strike="noStrike">
                        <a:solidFill>
                          <a:srgbClr val="000000"/>
                        </a:solidFill>
                        <a:effectLst/>
                        <a:latin typeface="Calibri" panose="020F0502020204030204" pitchFamily="34" charset="0"/>
                      </a:endParaRPr>
                    </a:p>
                  </a:txBody>
                  <a:tcPr marL="9128" marR="9128" marT="9128" marB="0" anchor="b"/>
                </a:tc>
                <a:tc>
                  <a:txBody>
                    <a:bodyPr/>
                    <a:lstStyle/>
                    <a:p>
                      <a:pPr algn="ctr" fontAlgn="b"/>
                      <a:r>
                        <a:rPr lang="en-US" sz="1400" b="1" i="0" u="none" strike="noStrike">
                          <a:effectLst/>
                        </a:rPr>
                        <a:t>RFI</a:t>
                      </a:r>
                      <a:endParaRPr lang="en-US" sz="1400" b="1" i="0" u="none" strike="noStrike">
                        <a:solidFill>
                          <a:srgbClr val="000000"/>
                        </a:solidFill>
                        <a:effectLst/>
                        <a:latin typeface="Calibri" panose="020F0502020204030204" pitchFamily="34" charset="0"/>
                      </a:endParaRPr>
                    </a:p>
                  </a:txBody>
                  <a:tcPr marL="9128" marR="9128" marT="9128" marB="0" anchor="b"/>
                </a:tc>
                <a:tc>
                  <a:txBody>
                    <a:bodyPr/>
                    <a:lstStyle/>
                    <a:p>
                      <a:pPr algn="ctr" fontAlgn="b"/>
                      <a:r>
                        <a:rPr lang="en-US" sz="1400" b="1" i="0" u="none" strike="noStrike">
                          <a:effectLst/>
                        </a:rPr>
                        <a:t>IFI</a:t>
                      </a:r>
                      <a:endParaRPr lang="en-US" sz="1400" b="1" i="0" u="none" strike="noStrike">
                        <a:solidFill>
                          <a:srgbClr val="000000"/>
                        </a:solidFill>
                        <a:effectLst/>
                        <a:latin typeface="Calibri" panose="020F0502020204030204" pitchFamily="34" charset="0"/>
                      </a:endParaRPr>
                    </a:p>
                  </a:txBody>
                  <a:tcPr marL="9128" marR="9128" marT="9128" marB="0" anchor="b"/>
                </a:tc>
                <a:tc>
                  <a:txBody>
                    <a:bodyPr/>
                    <a:lstStyle/>
                    <a:p>
                      <a:pPr algn="ctr" fontAlgn="b"/>
                      <a:r>
                        <a:rPr lang="en-US" sz="1400" b="1" i="0" u="none" strike="noStrike">
                          <a:effectLst/>
                        </a:rPr>
                        <a:t>TLI</a:t>
                      </a:r>
                      <a:endParaRPr lang="en-US" sz="1400" b="1" i="0" u="none" strike="noStrike">
                        <a:solidFill>
                          <a:srgbClr val="000000"/>
                        </a:solidFill>
                        <a:effectLst/>
                        <a:latin typeface="Calibri" panose="020F0502020204030204" pitchFamily="34" charset="0"/>
                      </a:endParaRPr>
                    </a:p>
                  </a:txBody>
                  <a:tcPr marL="9128" marR="9128" marT="9128" marB="0" anchor="b"/>
                </a:tc>
                <a:tc>
                  <a:txBody>
                    <a:bodyPr/>
                    <a:lstStyle/>
                    <a:p>
                      <a:pPr algn="ctr" fontAlgn="b"/>
                      <a:r>
                        <a:rPr lang="en-US" sz="1400" b="1" i="0" u="none" strike="noStrike">
                          <a:effectLst/>
                        </a:rPr>
                        <a:t>CFI</a:t>
                      </a:r>
                      <a:endParaRPr lang="en-US" sz="1400" b="1" i="0" u="none" strike="noStrike">
                        <a:solidFill>
                          <a:srgbClr val="000000"/>
                        </a:solidFill>
                        <a:effectLst/>
                        <a:latin typeface="Calibri" panose="020F0502020204030204" pitchFamily="34" charset="0"/>
                      </a:endParaRPr>
                    </a:p>
                  </a:txBody>
                  <a:tcPr marL="9128" marR="9128" marT="9128" marB="0" anchor="b"/>
                </a:tc>
                <a:tc>
                  <a:txBody>
                    <a:bodyPr/>
                    <a:lstStyle/>
                    <a:p>
                      <a:pPr algn="ctr" fontAlgn="b"/>
                      <a:r>
                        <a:rPr lang="en-US" sz="1400" b="1" i="0" u="none" strike="noStrike" dirty="0">
                          <a:effectLst/>
                        </a:rPr>
                        <a:t>RMSEA</a:t>
                      </a:r>
                      <a:endParaRPr lang="en-US" sz="1400" b="1" i="0" u="none" strike="noStrike" dirty="0">
                        <a:solidFill>
                          <a:srgbClr val="000000"/>
                        </a:solidFill>
                        <a:effectLst/>
                        <a:latin typeface="Calibri" panose="020F0502020204030204" pitchFamily="34" charset="0"/>
                      </a:endParaRPr>
                    </a:p>
                  </a:txBody>
                  <a:tcPr marL="9128" marR="9128" marT="9128" marB="0" anchor="b"/>
                </a:tc>
                <a:tc>
                  <a:txBody>
                    <a:bodyPr/>
                    <a:lstStyle/>
                    <a:p>
                      <a:pPr algn="ctr" fontAlgn="b"/>
                      <a:r>
                        <a:rPr lang="en-US" sz="1400" b="1" i="0" u="none" strike="noStrike" dirty="0">
                          <a:effectLst/>
                        </a:rPr>
                        <a:t>RMSEA CI</a:t>
                      </a:r>
                      <a:endParaRPr lang="en-US" sz="1400" b="1" i="0" u="none" strike="noStrike" dirty="0">
                        <a:solidFill>
                          <a:srgbClr val="000000"/>
                        </a:solidFill>
                        <a:effectLst/>
                        <a:latin typeface="Calibri" panose="020F0502020204030204" pitchFamily="34" charset="0"/>
                      </a:endParaRPr>
                    </a:p>
                  </a:txBody>
                  <a:tcPr marL="9128" marR="9128" marT="9128" marB="0" anchor="b"/>
                </a:tc>
                <a:extLst>
                  <a:ext uri="{0D108BD9-81ED-4DB2-BD59-A6C34878D82A}">
                    <a16:rowId xmlns:a16="http://schemas.microsoft.com/office/drawing/2014/main" val="1914606750"/>
                  </a:ext>
                </a:extLst>
              </a:tr>
              <a:tr h="638629">
                <a:tc>
                  <a:txBody>
                    <a:bodyPr/>
                    <a:lstStyle/>
                    <a:p>
                      <a:pPr algn="l" fontAlgn="b"/>
                      <a:r>
                        <a:rPr lang="en-US" sz="1400" b="1" u="none" strike="noStrike">
                          <a:effectLst/>
                        </a:rPr>
                        <a:t>4-factor </a:t>
                      </a:r>
                      <a:endParaRPr lang="en-US" sz="1400" b="1" i="1" u="none" strike="noStrike">
                        <a:solidFill>
                          <a:srgbClr val="000000"/>
                        </a:solidFill>
                        <a:effectLst/>
                        <a:latin typeface="Calibri" panose="020F0502020204030204" pitchFamily="34" charset="0"/>
                      </a:endParaRPr>
                    </a:p>
                  </a:txBody>
                  <a:tcPr marL="9128" marR="9128" marT="9128" marB="0" anchor="b"/>
                </a:tc>
                <a:tc>
                  <a:txBody>
                    <a:bodyPr/>
                    <a:lstStyle/>
                    <a:p>
                      <a:pPr algn="ctr" fontAlgn="b"/>
                      <a:r>
                        <a:rPr lang="en-US" sz="1400" b="1" u="none" strike="noStrike" dirty="0">
                          <a:effectLst/>
                        </a:rPr>
                        <a:t>98.43</a:t>
                      </a:r>
                      <a:endParaRPr lang="en-US" sz="1400" b="1" i="0" u="none" strike="noStrike" dirty="0">
                        <a:solidFill>
                          <a:srgbClr val="000000"/>
                        </a:solidFill>
                        <a:effectLst/>
                        <a:latin typeface="Calibri" panose="020F0502020204030204" pitchFamily="34" charset="0"/>
                      </a:endParaRPr>
                    </a:p>
                  </a:txBody>
                  <a:tcPr marL="9128" marR="9128" marT="9128" marB="0" anchor="b"/>
                </a:tc>
                <a:tc>
                  <a:txBody>
                    <a:bodyPr/>
                    <a:lstStyle/>
                    <a:p>
                      <a:pPr algn="ctr" fontAlgn="b"/>
                      <a:r>
                        <a:rPr lang="en-US" sz="1400" b="1" u="none" strike="noStrike">
                          <a:effectLst/>
                        </a:rPr>
                        <a:t>48</a:t>
                      </a:r>
                      <a:endParaRPr lang="en-US" sz="1400" b="1" i="0" u="none" strike="noStrike">
                        <a:solidFill>
                          <a:srgbClr val="000000"/>
                        </a:solidFill>
                        <a:effectLst/>
                        <a:latin typeface="Calibri" panose="020F0502020204030204" pitchFamily="34" charset="0"/>
                      </a:endParaRPr>
                    </a:p>
                  </a:txBody>
                  <a:tcPr marL="9128" marR="9128" marT="9128" marB="0" anchor="b"/>
                </a:tc>
                <a:tc>
                  <a:txBody>
                    <a:bodyPr/>
                    <a:lstStyle/>
                    <a:p>
                      <a:pPr algn="ctr" fontAlgn="b"/>
                      <a:r>
                        <a:rPr lang="en-US" sz="1400" b="1" u="none" strike="noStrike">
                          <a:effectLst/>
                        </a:rPr>
                        <a:t>2.05</a:t>
                      </a:r>
                      <a:endParaRPr lang="en-US" sz="1400" b="1" i="0" u="none" strike="noStrike">
                        <a:solidFill>
                          <a:srgbClr val="000000"/>
                        </a:solidFill>
                        <a:effectLst/>
                        <a:latin typeface="Calibri" panose="020F0502020204030204" pitchFamily="34" charset="0"/>
                      </a:endParaRPr>
                    </a:p>
                  </a:txBody>
                  <a:tcPr marL="9128" marR="9128" marT="9128" marB="0" anchor="b"/>
                </a:tc>
                <a:tc>
                  <a:txBody>
                    <a:bodyPr/>
                    <a:lstStyle/>
                    <a:p>
                      <a:pPr algn="ctr" fontAlgn="b"/>
                      <a:r>
                        <a:rPr lang="en-US" sz="1400" b="1" u="none" strike="noStrike">
                          <a:effectLst/>
                        </a:rPr>
                        <a:t>0</a:t>
                      </a:r>
                      <a:endParaRPr lang="en-US" sz="1400" b="1" i="0" u="none" strike="noStrike">
                        <a:solidFill>
                          <a:srgbClr val="000000"/>
                        </a:solidFill>
                        <a:effectLst/>
                        <a:latin typeface="Calibri" panose="020F0502020204030204" pitchFamily="34" charset="0"/>
                      </a:endParaRPr>
                    </a:p>
                  </a:txBody>
                  <a:tcPr marL="9128" marR="9128" marT="9128" marB="0" anchor="b"/>
                </a:tc>
                <a:tc>
                  <a:txBody>
                    <a:bodyPr/>
                    <a:lstStyle/>
                    <a:p>
                      <a:pPr algn="ctr" fontAlgn="b"/>
                      <a:r>
                        <a:rPr lang="en-US" sz="1400" b="1" u="none" strike="noStrike" dirty="0">
                          <a:effectLst/>
                        </a:rPr>
                        <a:t>0.962</a:t>
                      </a:r>
                      <a:endParaRPr lang="en-US" sz="1400" b="1" i="0" u="none" strike="noStrike" dirty="0">
                        <a:solidFill>
                          <a:srgbClr val="000000"/>
                        </a:solidFill>
                        <a:effectLst/>
                        <a:latin typeface="Calibri" panose="020F0502020204030204" pitchFamily="34" charset="0"/>
                      </a:endParaRPr>
                    </a:p>
                  </a:txBody>
                  <a:tcPr marL="9128" marR="9128" marT="9128" marB="0" anchor="b"/>
                </a:tc>
                <a:tc>
                  <a:txBody>
                    <a:bodyPr/>
                    <a:lstStyle/>
                    <a:p>
                      <a:pPr algn="ctr" fontAlgn="b"/>
                      <a:r>
                        <a:rPr lang="en-US" sz="1400" b="1" u="none" strike="noStrike" dirty="0">
                          <a:effectLst/>
                        </a:rPr>
                        <a:t>0.948</a:t>
                      </a:r>
                      <a:endParaRPr lang="en-US" sz="1400" b="1" i="0" u="none" strike="noStrike" dirty="0">
                        <a:solidFill>
                          <a:srgbClr val="000000"/>
                        </a:solidFill>
                        <a:effectLst/>
                        <a:latin typeface="Calibri" panose="020F0502020204030204" pitchFamily="34" charset="0"/>
                      </a:endParaRPr>
                    </a:p>
                  </a:txBody>
                  <a:tcPr marL="9128" marR="9128" marT="9128" marB="0" anchor="b"/>
                </a:tc>
                <a:tc>
                  <a:txBody>
                    <a:bodyPr/>
                    <a:lstStyle/>
                    <a:p>
                      <a:pPr algn="ctr" fontAlgn="b"/>
                      <a:r>
                        <a:rPr lang="en-US" sz="1400" b="1" u="none" strike="noStrike" dirty="0">
                          <a:effectLst/>
                        </a:rPr>
                        <a:t>0.98</a:t>
                      </a:r>
                      <a:endParaRPr lang="en-US" sz="1400" b="1" i="0" u="none" strike="noStrike" dirty="0">
                        <a:solidFill>
                          <a:srgbClr val="000000"/>
                        </a:solidFill>
                        <a:effectLst/>
                        <a:latin typeface="Calibri" panose="020F0502020204030204" pitchFamily="34" charset="0"/>
                      </a:endParaRPr>
                    </a:p>
                  </a:txBody>
                  <a:tcPr marL="9128" marR="9128" marT="9128" marB="0" anchor="b"/>
                </a:tc>
                <a:tc>
                  <a:txBody>
                    <a:bodyPr/>
                    <a:lstStyle/>
                    <a:p>
                      <a:pPr algn="ctr" fontAlgn="b"/>
                      <a:r>
                        <a:rPr lang="en-US" sz="1400" b="1" u="none" strike="noStrike" dirty="0">
                          <a:effectLst/>
                        </a:rPr>
                        <a:t>0.967</a:t>
                      </a:r>
                      <a:endParaRPr lang="en-US" sz="1400" b="1" i="0" u="none" strike="noStrike" dirty="0">
                        <a:solidFill>
                          <a:srgbClr val="000000"/>
                        </a:solidFill>
                        <a:effectLst/>
                        <a:latin typeface="Calibri" panose="020F0502020204030204" pitchFamily="34" charset="0"/>
                      </a:endParaRPr>
                    </a:p>
                  </a:txBody>
                  <a:tcPr marL="9128" marR="9128" marT="9128" marB="0" anchor="b"/>
                </a:tc>
                <a:tc>
                  <a:txBody>
                    <a:bodyPr/>
                    <a:lstStyle/>
                    <a:p>
                      <a:pPr algn="ctr" fontAlgn="b"/>
                      <a:r>
                        <a:rPr lang="en-US" sz="1400" b="1" u="none" strike="noStrike" dirty="0">
                          <a:effectLst/>
                        </a:rPr>
                        <a:t>0.98</a:t>
                      </a:r>
                      <a:endParaRPr lang="en-US" sz="1400" b="1" i="0" u="none" strike="noStrike" dirty="0">
                        <a:solidFill>
                          <a:srgbClr val="000000"/>
                        </a:solidFill>
                        <a:effectLst/>
                        <a:latin typeface="Calibri" panose="020F0502020204030204" pitchFamily="34" charset="0"/>
                      </a:endParaRPr>
                    </a:p>
                  </a:txBody>
                  <a:tcPr marL="9128" marR="9128" marT="9128" marB="0" anchor="b"/>
                </a:tc>
                <a:tc>
                  <a:txBody>
                    <a:bodyPr/>
                    <a:lstStyle/>
                    <a:p>
                      <a:pPr algn="ctr" fontAlgn="b"/>
                      <a:r>
                        <a:rPr lang="en-US" sz="1400" b="1" u="none" strike="noStrike" dirty="0">
                          <a:effectLst/>
                        </a:rPr>
                        <a:t>0.031</a:t>
                      </a:r>
                      <a:endParaRPr lang="en-US" sz="1400" b="1" i="0" u="none" strike="noStrike" dirty="0">
                        <a:solidFill>
                          <a:srgbClr val="000000"/>
                        </a:solidFill>
                        <a:effectLst/>
                        <a:latin typeface="Calibri" panose="020F0502020204030204" pitchFamily="34" charset="0"/>
                      </a:endParaRPr>
                    </a:p>
                  </a:txBody>
                  <a:tcPr marL="9128" marR="9128" marT="9128" marB="0" anchor="b"/>
                </a:tc>
                <a:tc>
                  <a:txBody>
                    <a:bodyPr/>
                    <a:lstStyle/>
                    <a:p>
                      <a:pPr algn="ctr" fontAlgn="b"/>
                      <a:r>
                        <a:rPr lang="en-US" sz="1400" b="1" u="none" strike="noStrike" dirty="0">
                          <a:effectLst/>
                        </a:rPr>
                        <a:t>[.022, .040]</a:t>
                      </a:r>
                      <a:endParaRPr lang="en-US" sz="1400" b="1" i="0" u="none" strike="noStrike" dirty="0">
                        <a:solidFill>
                          <a:srgbClr val="000000"/>
                        </a:solidFill>
                        <a:effectLst/>
                        <a:latin typeface="Calibri" panose="020F0502020204030204" pitchFamily="34" charset="0"/>
                      </a:endParaRPr>
                    </a:p>
                  </a:txBody>
                  <a:tcPr marL="9128" marR="9128" marT="9128" marB="0" anchor="b"/>
                </a:tc>
                <a:extLst>
                  <a:ext uri="{0D108BD9-81ED-4DB2-BD59-A6C34878D82A}">
                    <a16:rowId xmlns:a16="http://schemas.microsoft.com/office/drawing/2014/main" val="3778913859"/>
                  </a:ext>
                </a:extLst>
              </a:tr>
              <a:tr h="638629">
                <a:tc>
                  <a:txBody>
                    <a:bodyPr/>
                    <a:lstStyle/>
                    <a:p>
                      <a:pPr algn="l" fontAlgn="b"/>
                      <a:r>
                        <a:rPr lang="en-US" sz="1400" u="none" strike="noStrike" dirty="0">
                          <a:effectLst/>
                        </a:rPr>
                        <a:t>Recovery-Burnout-Emotional Labor</a:t>
                      </a:r>
                      <a:endParaRPr lang="en-US" sz="1400" b="0" i="1" u="none" strike="noStrike" dirty="0">
                        <a:solidFill>
                          <a:srgbClr val="000000"/>
                        </a:solidFill>
                        <a:effectLst/>
                        <a:latin typeface="Calibri" panose="020F0502020204030204" pitchFamily="34" charset="0"/>
                      </a:endParaRPr>
                    </a:p>
                  </a:txBody>
                  <a:tcPr marL="9128" marR="9128" marT="9128" marB="0" anchor="b"/>
                </a:tc>
                <a:tc>
                  <a:txBody>
                    <a:bodyPr/>
                    <a:lstStyle/>
                    <a:p>
                      <a:pPr algn="ctr" fontAlgn="b"/>
                      <a:r>
                        <a:rPr lang="en-US" sz="1400" u="none" strike="noStrike" dirty="0">
                          <a:effectLst/>
                        </a:rPr>
                        <a:t>355.97</a:t>
                      </a:r>
                      <a:endParaRPr lang="en-US" sz="1400" b="0" i="0" u="none" strike="noStrike" dirty="0">
                        <a:solidFill>
                          <a:srgbClr val="000000"/>
                        </a:solidFill>
                        <a:effectLst/>
                        <a:latin typeface="Calibri" panose="020F0502020204030204" pitchFamily="34" charset="0"/>
                      </a:endParaRPr>
                    </a:p>
                  </a:txBody>
                  <a:tcPr marL="9128" marR="9128" marT="9128" marB="0" anchor="b"/>
                </a:tc>
                <a:tc>
                  <a:txBody>
                    <a:bodyPr/>
                    <a:lstStyle/>
                    <a:p>
                      <a:pPr algn="ctr" fontAlgn="b"/>
                      <a:r>
                        <a:rPr lang="en-US" sz="1400" u="none" strike="noStrike">
                          <a:effectLst/>
                        </a:rPr>
                        <a:t>51</a:t>
                      </a:r>
                      <a:endParaRPr lang="en-US" sz="1400" b="0" i="0" u="none" strike="noStrike">
                        <a:solidFill>
                          <a:srgbClr val="000000"/>
                        </a:solidFill>
                        <a:effectLst/>
                        <a:latin typeface="Calibri" panose="020F0502020204030204" pitchFamily="34" charset="0"/>
                      </a:endParaRPr>
                    </a:p>
                  </a:txBody>
                  <a:tcPr marL="9128" marR="9128" marT="9128" marB="0" anchor="b"/>
                </a:tc>
                <a:tc>
                  <a:txBody>
                    <a:bodyPr/>
                    <a:lstStyle/>
                    <a:p>
                      <a:pPr algn="ctr" fontAlgn="b"/>
                      <a:r>
                        <a:rPr lang="en-US" sz="1400" u="none" strike="noStrike" dirty="0">
                          <a:effectLst/>
                        </a:rPr>
                        <a:t>6.98</a:t>
                      </a:r>
                      <a:endParaRPr lang="en-US" sz="1400" b="0" i="0" u="none" strike="noStrike" dirty="0">
                        <a:solidFill>
                          <a:srgbClr val="000000"/>
                        </a:solidFill>
                        <a:effectLst/>
                        <a:latin typeface="Calibri" panose="020F0502020204030204" pitchFamily="34" charset="0"/>
                      </a:endParaRPr>
                    </a:p>
                  </a:txBody>
                  <a:tcPr marL="9128" marR="9128" marT="9128" marB="0" anchor="b"/>
                </a:tc>
                <a:tc>
                  <a:txBody>
                    <a:bodyPr/>
                    <a:lstStyle/>
                    <a:p>
                      <a:pPr algn="ctr" fontAlgn="b"/>
                      <a:r>
                        <a:rPr lang="en-US" sz="1400" u="none" strike="noStrike" dirty="0">
                          <a:effectLst/>
                        </a:rPr>
                        <a:t>0</a:t>
                      </a:r>
                      <a:endParaRPr lang="en-US" sz="1400" b="0" i="0" u="none" strike="noStrike" dirty="0">
                        <a:solidFill>
                          <a:srgbClr val="000000"/>
                        </a:solidFill>
                        <a:effectLst/>
                        <a:latin typeface="Calibri" panose="020F0502020204030204" pitchFamily="34" charset="0"/>
                      </a:endParaRPr>
                    </a:p>
                  </a:txBody>
                  <a:tcPr marL="9128" marR="9128" marT="9128" marB="0" anchor="b"/>
                </a:tc>
                <a:tc>
                  <a:txBody>
                    <a:bodyPr/>
                    <a:lstStyle/>
                    <a:p>
                      <a:pPr algn="ctr" fontAlgn="b"/>
                      <a:r>
                        <a:rPr lang="en-US" sz="1400" u="none" strike="noStrike">
                          <a:effectLst/>
                        </a:rPr>
                        <a:t>0.861</a:t>
                      </a:r>
                      <a:endParaRPr lang="en-US" sz="1400" b="0" i="0" u="none" strike="noStrike">
                        <a:solidFill>
                          <a:srgbClr val="000000"/>
                        </a:solidFill>
                        <a:effectLst/>
                        <a:latin typeface="Calibri" panose="020F0502020204030204" pitchFamily="34" charset="0"/>
                      </a:endParaRPr>
                    </a:p>
                  </a:txBody>
                  <a:tcPr marL="9128" marR="9128" marT="9128" marB="0" anchor="b"/>
                </a:tc>
                <a:tc>
                  <a:txBody>
                    <a:bodyPr/>
                    <a:lstStyle/>
                    <a:p>
                      <a:pPr algn="ctr" fontAlgn="b"/>
                      <a:r>
                        <a:rPr lang="en-US" sz="1400" u="none" strike="noStrike">
                          <a:effectLst/>
                        </a:rPr>
                        <a:t>0.788</a:t>
                      </a:r>
                      <a:endParaRPr lang="en-US" sz="1400" b="0" i="0" u="none" strike="noStrike">
                        <a:solidFill>
                          <a:srgbClr val="000000"/>
                        </a:solidFill>
                        <a:effectLst/>
                        <a:latin typeface="Calibri" panose="020F0502020204030204" pitchFamily="34" charset="0"/>
                      </a:endParaRPr>
                    </a:p>
                  </a:txBody>
                  <a:tcPr marL="9128" marR="9128" marT="9128" marB="0" anchor="b"/>
                </a:tc>
                <a:tc>
                  <a:txBody>
                    <a:bodyPr/>
                    <a:lstStyle/>
                    <a:p>
                      <a:pPr algn="ctr" fontAlgn="b"/>
                      <a:r>
                        <a:rPr lang="en-US" sz="1400" u="none" strike="noStrike">
                          <a:effectLst/>
                        </a:rPr>
                        <a:t>0.879</a:t>
                      </a:r>
                      <a:endParaRPr lang="en-US" sz="1400" b="0" i="0" u="none" strike="noStrike">
                        <a:solidFill>
                          <a:srgbClr val="000000"/>
                        </a:solidFill>
                        <a:effectLst/>
                        <a:latin typeface="Calibri" panose="020F0502020204030204" pitchFamily="34" charset="0"/>
                      </a:endParaRPr>
                    </a:p>
                  </a:txBody>
                  <a:tcPr marL="9128" marR="9128" marT="9128" marB="0" anchor="b"/>
                </a:tc>
                <a:tc>
                  <a:txBody>
                    <a:bodyPr/>
                    <a:lstStyle/>
                    <a:p>
                      <a:pPr algn="ctr" fontAlgn="b"/>
                      <a:r>
                        <a:rPr lang="en-US" sz="1400" u="none" strike="noStrike">
                          <a:effectLst/>
                        </a:rPr>
                        <a:t>0.813</a:t>
                      </a:r>
                      <a:endParaRPr lang="en-US" sz="1400" b="0" i="0" u="none" strike="noStrike">
                        <a:solidFill>
                          <a:srgbClr val="000000"/>
                        </a:solidFill>
                        <a:effectLst/>
                        <a:latin typeface="Calibri" panose="020F0502020204030204" pitchFamily="34" charset="0"/>
                      </a:endParaRPr>
                    </a:p>
                  </a:txBody>
                  <a:tcPr marL="9128" marR="9128" marT="9128" marB="0" anchor="b"/>
                </a:tc>
                <a:tc>
                  <a:txBody>
                    <a:bodyPr/>
                    <a:lstStyle/>
                    <a:p>
                      <a:pPr algn="ctr" fontAlgn="b"/>
                      <a:r>
                        <a:rPr lang="en-US" sz="1400" u="none" strike="noStrike">
                          <a:effectLst/>
                        </a:rPr>
                        <a:t>0.878</a:t>
                      </a:r>
                      <a:endParaRPr lang="en-US" sz="1400" b="0" i="0" u="none" strike="noStrike">
                        <a:solidFill>
                          <a:srgbClr val="000000"/>
                        </a:solidFill>
                        <a:effectLst/>
                        <a:latin typeface="Calibri" panose="020F0502020204030204" pitchFamily="34" charset="0"/>
                      </a:endParaRPr>
                    </a:p>
                  </a:txBody>
                  <a:tcPr marL="9128" marR="9128" marT="9128" marB="0" anchor="b"/>
                </a:tc>
                <a:tc>
                  <a:txBody>
                    <a:bodyPr/>
                    <a:lstStyle/>
                    <a:p>
                      <a:pPr algn="ctr" fontAlgn="b"/>
                      <a:r>
                        <a:rPr lang="en-US" sz="1400" u="none" strike="noStrike">
                          <a:effectLst/>
                        </a:rPr>
                        <a:t>0.075</a:t>
                      </a:r>
                      <a:endParaRPr lang="en-US" sz="1400" b="0" i="0" u="none" strike="noStrike">
                        <a:solidFill>
                          <a:srgbClr val="000000"/>
                        </a:solidFill>
                        <a:effectLst/>
                        <a:latin typeface="Calibri" panose="020F0502020204030204" pitchFamily="34" charset="0"/>
                      </a:endParaRPr>
                    </a:p>
                  </a:txBody>
                  <a:tcPr marL="9128" marR="9128" marT="9128" marB="0" anchor="b"/>
                </a:tc>
                <a:tc>
                  <a:txBody>
                    <a:bodyPr/>
                    <a:lstStyle/>
                    <a:p>
                      <a:pPr algn="ctr" fontAlgn="b"/>
                      <a:r>
                        <a:rPr lang="en-US" sz="1400" u="none" strike="noStrike">
                          <a:effectLst/>
                        </a:rPr>
                        <a:t>[.067, .082]</a:t>
                      </a:r>
                      <a:endParaRPr lang="en-US" sz="1400" b="0" i="0" u="none" strike="noStrike">
                        <a:solidFill>
                          <a:srgbClr val="000000"/>
                        </a:solidFill>
                        <a:effectLst/>
                        <a:latin typeface="Calibri" panose="020F0502020204030204" pitchFamily="34" charset="0"/>
                      </a:endParaRPr>
                    </a:p>
                  </a:txBody>
                  <a:tcPr marL="9128" marR="9128" marT="9128" marB="0" anchor="b"/>
                </a:tc>
                <a:extLst>
                  <a:ext uri="{0D108BD9-81ED-4DB2-BD59-A6C34878D82A}">
                    <a16:rowId xmlns:a16="http://schemas.microsoft.com/office/drawing/2014/main" val="1593450043"/>
                  </a:ext>
                </a:extLst>
              </a:tr>
              <a:tr h="638629">
                <a:tc>
                  <a:txBody>
                    <a:bodyPr/>
                    <a:lstStyle/>
                    <a:p>
                      <a:pPr algn="l" fontAlgn="b"/>
                      <a:r>
                        <a:rPr lang="en-US" sz="1400" u="none" strike="noStrike">
                          <a:effectLst/>
                        </a:rPr>
                        <a:t>1 Factor solution</a:t>
                      </a:r>
                      <a:endParaRPr lang="en-US" sz="1400" b="0" i="1" u="none" strike="noStrike">
                        <a:solidFill>
                          <a:srgbClr val="000000"/>
                        </a:solidFill>
                        <a:effectLst/>
                        <a:latin typeface="Calibri" panose="020F0502020204030204" pitchFamily="34" charset="0"/>
                      </a:endParaRPr>
                    </a:p>
                  </a:txBody>
                  <a:tcPr marL="9128" marR="9128" marT="9128" marB="0" anchor="b"/>
                </a:tc>
                <a:tc>
                  <a:txBody>
                    <a:bodyPr/>
                    <a:lstStyle/>
                    <a:p>
                      <a:pPr algn="ctr" fontAlgn="b"/>
                      <a:r>
                        <a:rPr lang="en-US" sz="1400" u="none" strike="noStrike">
                          <a:effectLst/>
                        </a:rPr>
                        <a:t>1446.18</a:t>
                      </a:r>
                      <a:endParaRPr lang="en-US" sz="1400" b="0" i="0" u="none" strike="noStrike">
                        <a:solidFill>
                          <a:srgbClr val="000000"/>
                        </a:solidFill>
                        <a:effectLst/>
                        <a:latin typeface="Calibri" panose="020F0502020204030204" pitchFamily="34" charset="0"/>
                      </a:endParaRPr>
                    </a:p>
                  </a:txBody>
                  <a:tcPr marL="9128" marR="9128" marT="9128" marB="0" anchor="b"/>
                </a:tc>
                <a:tc>
                  <a:txBody>
                    <a:bodyPr/>
                    <a:lstStyle/>
                    <a:p>
                      <a:pPr algn="ctr" fontAlgn="b"/>
                      <a:r>
                        <a:rPr lang="en-US" sz="1400" u="none" strike="noStrike">
                          <a:effectLst/>
                        </a:rPr>
                        <a:t>54</a:t>
                      </a:r>
                      <a:endParaRPr lang="en-US" sz="1400" b="0" i="0" u="none" strike="noStrike">
                        <a:solidFill>
                          <a:srgbClr val="000000"/>
                        </a:solidFill>
                        <a:effectLst/>
                        <a:latin typeface="Calibri" panose="020F0502020204030204" pitchFamily="34" charset="0"/>
                      </a:endParaRPr>
                    </a:p>
                  </a:txBody>
                  <a:tcPr marL="9128" marR="9128" marT="9128" marB="0" anchor="b"/>
                </a:tc>
                <a:tc>
                  <a:txBody>
                    <a:bodyPr/>
                    <a:lstStyle/>
                    <a:p>
                      <a:pPr algn="ctr" fontAlgn="b"/>
                      <a:r>
                        <a:rPr lang="en-US" sz="1400" u="none" strike="noStrike" dirty="0">
                          <a:effectLst/>
                        </a:rPr>
                        <a:t>26.78</a:t>
                      </a:r>
                      <a:endParaRPr lang="en-US" sz="1400" b="0" i="0" u="none" strike="noStrike" dirty="0">
                        <a:solidFill>
                          <a:srgbClr val="000000"/>
                        </a:solidFill>
                        <a:effectLst/>
                        <a:latin typeface="Calibri" panose="020F0502020204030204" pitchFamily="34" charset="0"/>
                      </a:endParaRPr>
                    </a:p>
                  </a:txBody>
                  <a:tcPr marL="9128" marR="9128" marT="9128" marB="0" anchor="b"/>
                </a:tc>
                <a:tc>
                  <a:txBody>
                    <a:bodyPr/>
                    <a:lstStyle/>
                    <a:p>
                      <a:pPr algn="ctr" fontAlgn="b"/>
                      <a:r>
                        <a:rPr lang="en-US" sz="1400" u="none" strike="noStrike">
                          <a:effectLst/>
                        </a:rPr>
                        <a:t>0</a:t>
                      </a:r>
                      <a:endParaRPr lang="en-US" sz="1400" b="0" i="0" u="none" strike="noStrike">
                        <a:solidFill>
                          <a:srgbClr val="000000"/>
                        </a:solidFill>
                        <a:effectLst/>
                        <a:latin typeface="Calibri" panose="020F0502020204030204" pitchFamily="34" charset="0"/>
                      </a:endParaRPr>
                    </a:p>
                  </a:txBody>
                  <a:tcPr marL="9128" marR="9128" marT="9128" marB="0" anchor="b"/>
                </a:tc>
                <a:tc>
                  <a:txBody>
                    <a:bodyPr/>
                    <a:lstStyle/>
                    <a:p>
                      <a:pPr algn="ctr" fontAlgn="b"/>
                      <a:r>
                        <a:rPr lang="en-US" sz="1400" u="none" strike="noStrike">
                          <a:effectLst/>
                        </a:rPr>
                        <a:t>0.437</a:t>
                      </a:r>
                      <a:endParaRPr lang="en-US" sz="1400" b="0" i="0" u="none" strike="noStrike">
                        <a:solidFill>
                          <a:srgbClr val="000000"/>
                        </a:solidFill>
                        <a:effectLst/>
                        <a:latin typeface="Calibri" panose="020F0502020204030204" pitchFamily="34" charset="0"/>
                      </a:endParaRPr>
                    </a:p>
                  </a:txBody>
                  <a:tcPr marL="9128" marR="9128" marT="9128" marB="0" anchor="b"/>
                </a:tc>
                <a:tc>
                  <a:txBody>
                    <a:bodyPr/>
                    <a:lstStyle/>
                    <a:p>
                      <a:pPr algn="ctr" fontAlgn="b"/>
                      <a:r>
                        <a:rPr lang="en-US" sz="1400" u="none" strike="noStrike">
                          <a:effectLst/>
                        </a:rPr>
                        <a:t>0.187</a:t>
                      </a:r>
                      <a:endParaRPr lang="en-US" sz="1400" b="0" i="0" u="none" strike="noStrike">
                        <a:solidFill>
                          <a:srgbClr val="000000"/>
                        </a:solidFill>
                        <a:effectLst/>
                        <a:latin typeface="Calibri" panose="020F0502020204030204" pitchFamily="34" charset="0"/>
                      </a:endParaRPr>
                    </a:p>
                  </a:txBody>
                  <a:tcPr marL="9128" marR="9128" marT="9128" marB="0" anchor="b"/>
                </a:tc>
                <a:tc>
                  <a:txBody>
                    <a:bodyPr/>
                    <a:lstStyle/>
                    <a:p>
                      <a:pPr algn="ctr" fontAlgn="b"/>
                      <a:r>
                        <a:rPr lang="en-US" sz="1400" u="none" strike="noStrike" dirty="0">
                          <a:effectLst/>
                        </a:rPr>
                        <a:t>0.446</a:t>
                      </a:r>
                      <a:endParaRPr lang="en-US" sz="1400" b="0" i="0" u="none" strike="noStrike" dirty="0">
                        <a:solidFill>
                          <a:srgbClr val="000000"/>
                        </a:solidFill>
                        <a:effectLst/>
                        <a:latin typeface="Calibri" panose="020F0502020204030204" pitchFamily="34" charset="0"/>
                      </a:endParaRPr>
                    </a:p>
                  </a:txBody>
                  <a:tcPr marL="9128" marR="9128" marT="9128" marB="0" anchor="b"/>
                </a:tc>
                <a:tc>
                  <a:txBody>
                    <a:bodyPr/>
                    <a:lstStyle/>
                    <a:p>
                      <a:pPr algn="ctr" fontAlgn="b"/>
                      <a:r>
                        <a:rPr lang="en-US" sz="1400" u="none" strike="noStrike">
                          <a:effectLst/>
                        </a:rPr>
                        <a:t>0.193</a:t>
                      </a:r>
                      <a:endParaRPr lang="en-US" sz="1400" b="0" i="0" u="none" strike="noStrike">
                        <a:solidFill>
                          <a:srgbClr val="000000"/>
                        </a:solidFill>
                        <a:effectLst/>
                        <a:latin typeface="Calibri" panose="020F0502020204030204" pitchFamily="34" charset="0"/>
                      </a:endParaRPr>
                    </a:p>
                  </a:txBody>
                  <a:tcPr marL="9128" marR="9128" marT="9128" marB="0" anchor="b"/>
                </a:tc>
                <a:tc>
                  <a:txBody>
                    <a:bodyPr/>
                    <a:lstStyle/>
                    <a:p>
                      <a:pPr algn="ctr" fontAlgn="b"/>
                      <a:r>
                        <a:rPr lang="en-US" sz="1400" u="none" strike="noStrike">
                          <a:effectLst/>
                        </a:rPr>
                        <a:t>0.441</a:t>
                      </a:r>
                      <a:endParaRPr lang="en-US" sz="1400" b="0" i="0" u="none" strike="noStrike">
                        <a:solidFill>
                          <a:srgbClr val="000000"/>
                        </a:solidFill>
                        <a:effectLst/>
                        <a:latin typeface="Calibri" panose="020F0502020204030204" pitchFamily="34" charset="0"/>
                      </a:endParaRPr>
                    </a:p>
                  </a:txBody>
                  <a:tcPr marL="9128" marR="9128" marT="9128" marB="0" anchor="b"/>
                </a:tc>
                <a:tc>
                  <a:txBody>
                    <a:bodyPr/>
                    <a:lstStyle/>
                    <a:p>
                      <a:pPr algn="ctr" fontAlgn="b"/>
                      <a:r>
                        <a:rPr lang="en-US" sz="1400" u="none" strike="noStrike">
                          <a:effectLst/>
                        </a:rPr>
                        <a:t>0.155</a:t>
                      </a:r>
                      <a:endParaRPr lang="en-US" sz="1400" b="0" i="0" u="none" strike="noStrike">
                        <a:solidFill>
                          <a:srgbClr val="000000"/>
                        </a:solidFill>
                        <a:effectLst/>
                        <a:latin typeface="Calibri" panose="020F0502020204030204" pitchFamily="34" charset="0"/>
                      </a:endParaRPr>
                    </a:p>
                  </a:txBody>
                  <a:tcPr marL="9128" marR="9128" marT="9128" marB="0" anchor="b"/>
                </a:tc>
                <a:tc>
                  <a:txBody>
                    <a:bodyPr/>
                    <a:lstStyle/>
                    <a:p>
                      <a:pPr algn="ctr" fontAlgn="b"/>
                      <a:r>
                        <a:rPr lang="en-US" sz="1400" u="none" strike="noStrike" dirty="0">
                          <a:effectLst/>
                        </a:rPr>
                        <a:t>[.148, .162]</a:t>
                      </a:r>
                      <a:endParaRPr lang="en-US" sz="1400" b="0" i="0" u="none" strike="noStrike" dirty="0">
                        <a:solidFill>
                          <a:srgbClr val="000000"/>
                        </a:solidFill>
                        <a:effectLst/>
                        <a:latin typeface="Calibri" panose="020F0502020204030204" pitchFamily="34" charset="0"/>
                      </a:endParaRPr>
                    </a:p>
                  </a:txBody>
                  <a:tcPr marL="9128" marR="9128" marT="9128" marB="0" anchor="b"/>
                </a:tc>
                <a:extLst>
                  <a:ext uri="{0D108BD9-81ED-4DB2-BD59-A6C34878D82A}">
                    <a16:rowId xmlns:a16="http://schemas.microsoft.com/office/drawing/2014/main" val="3154245127"/>
                  </a:ext>
                </a:extLst>
              </a:tr>
            </a:tbl>
          </a:graphicData>
        </a:graphic>
      </p:graphicFrame>
      <p:sp>
        <p:nvSpPr>
          <p:cNvPr id="5" name="Rectangle 4">
            <a:hlinkClick r:id="" action="ppaction://hlinkshowjump?jump=lastslideviewed"/>
            <a:extLst>
              <a:ext uri="{FF2B5EF4-FFF2-40B4-BE49-F238E27FC236}">
                <a16:creationId xmlns:a16="http://schemas.microsoft.com/office/drawing/2014/main" id="{E905CFC1-4094-414D-A0F8-72841B4A0205}"/>
              </a:ext>
            </a:extLst>
          </p:cNvPr>
          <p:cNvSpPr/>
          <p:nvPr/>
        </p:nvSpPr>
        <p:spPr>
          <a:xfrm>
            <a:off x="0" y="0"/>
            <a:ext cx="333828" cy="232229"/>
          </a:xfrm>
          <a:prstGeom prst="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FAF40B32-39EF-9647-A2D7-91F03C08F396}"/>
              </a:ext>
            </a:extLst>
          </p:cNvPr>
          <p:cNvSpPr>
            <a:spLocks noGrp="1"/>
          </p:cNvSpPr>
          <p:nvPr>
            <p:ph type="sldNum" sz="quarter" idx="12"/>
          </p:nvPr>
        </p:nvSpPr>
        <p:spPr/>
        <p:txBody>
          <a:bodyPr/>
          <a:lstStyle/>
          <a:p>
            <a:r>
              <a:rPr lang="en-US" sz="2000" dirty="0">
                <a:solidFill>
                  <a:schemeClr val="bg1"/>
                </a:solidFill>
              </a:rPr>
              <a:t>Appendix IV</a:t>
            </a:r>
            <a:endParaRPr lang="en-US" sz="2000" dirty="0"/>
          </a:p>
        </p:txBody>
      </p:sp>
    </p:spTree>
    <p:extLst>
      <p:ext uri="{BB962C8B-B14F-4D97-AF65-F5344CB8AC3E}">
        <p14:creationId xmlns:p14="http://schemas.microsoft.com/office/powerpoint/2010/main" val="2175462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84D5940-5053-724B-83D4-D6B179AF4B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4976" y="1474484"/>
            <a:ext cx="7377100" cy="4621023"/>
          </a:xfrm>
          <a:prstGeom prst="rect">
            <a:avLst/>
          </a:prstGeom>
        </p:spPr>
      </p:pic>
      <p:sp>
        <p:nvSpPr>
          <p:cNvPr id="2" name="Title 1">
            <a:extLst>
              <a:ext uri="{FF2B5EF4-FFF2-40B4-BE49-F238E27FC236}">
                <a16:creationId xmlns:a16="http://schemas.microsoft.com/office/drawing/2014/main" id="{AA7C6F06-42BF-764E-AFF5-ACE55611E83B}"/>
              </a:ext>
            </a:extLst>
          </p:cNvPr>
          <p:cNvSpPr>
            <a:spLocks noGrp="1"/>
          </p:cNvSpPr>
          <p:nvPr>
            <p:ph type="title"/>
          </p:nvPr>
        </p:nvSpPr>
        <p:spPr/>
        <p:txBody>
          <a:bodyPr/>
          <a:lstStyle/>
          <a:p>
            <a:r>
              <a:rPr lang="en-US" dirty="0"/>
              <a:t>Results: Surface acting (conditional effect)</a:t>
            </a:r>
          </a:p>
        </p:txBody>
      </p:sp>
      <p:sp>
        <p:nvSpPr>
          <p:cNvPr id="6" name="Rectangle 5">
            <a:extLst>
              <a:ext uri="{FF2B5EF4-FFF2-40B4-BE49-F238E27FC236}">
                <a16:creationId xmlns:a16="http://schemas.microsoft.com/office/drawing/2014/main" id="{BB8796EB-6964-4D49-A1BB-0FB99461770E}"/>
              </a:ext>
            </a:extLst>
          </p:cNvPr>
          <p:cNvSpPr/>
          <p:nvPr/>
        </p:nvSpPr>
        <p:spPr>
          <a:xfrm>
            <a:off x="7933590" y="2522293"/>
            <a:ext cx="1693245" cy="2200545"/>
          </a:xfrm>
          <a:prstGeom prst="rect">
            <a:avLst/>
          </a:prstGeom>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id="{FA7045A6-F1F9-7045-8217-6B59C8215D63}"/>
              </a:ext>
            </a:extLst>
          </p:cNvPr>
          <p:cNvSpPr txBox="1"/>
          <p:nvPr/>
        </p:nvSpPr>
        <p:spPr>
          <a:xfrm rot="1026535">
            <a:off x="4832521" y="3337124"/>
            <a:ext cx="1938235" cy="276999"/>
          </a:xfrm>
          <a:prstGeom prst="rect">
            <a:avLst/>
          </a:prstGeom>
          <a:noFill/>
        </p:spPr>
        <p:txBody>
          <a:bodyPr wrap="square" rtlCol="0">
            <a:spAutoFit/>
          </a:bodyPr>
          <a:lstStyle/>
          <a:p>
            <a:r>
              <a:rPr lang="en-US" sz="1200" i="1" dirty="0">
                <a:solidFill>
                  <a:schemeClr val="bg1">
                    <a:lumMod val="65000"/>
                  </a:schemeClr>
                </a:solidFill>
              </a:rPr>
              <a:t>γ</a:t>
            </a:r>
            <a:r>
              <a:rPr lang="en-US" sz="1200" dirty="0">
                <a:solidFill>
                  <a:schemeClr val="bg1">
                    <a:lumMod val="65000"/>
                  </a:schemeClr>
                </a:solidFill>
              </a:rPr>
              <a:t> =-.17, </a:t>
            </a:r>
            <a:r>
              <a:rPr lang="en-US" sz="1200" i="1" dirty="0">
                <a:solidFill>
                  <a:schemeClr val="bg1">
                    <a:lumMod val="65000"/>
                  </a:schemeClr>
                </a:solidFill>
              </a:rPr>
              <a:t>t</a:t>
            </a:r>
            <a:r>
              <a:rPr lang="en-US" sz="1200" dirty="0">
                <a:solidFill>
                  <a:schemeClr val="bg1">
                    <a:lumMod val="65000"/>
                  </a:schemeClr>
                </a:solidFill>
              </a:rPr>
              <a:t> = -1.81, </a:t>
            </a:r>
            <a:r>
              <a:rPr lang="en-US" sz="1200" i="1" dirty="0">
                <a:solidFill>
                  <a:schemeClr val="bg1">
                    <a:lumMod val="65000"/>
                  </a:schemeClr>
                </a:solidFill>
              </a:rPr>
              <a:t>p</a:t>
            </a:r>
            <a:r>
              <a:rPr lang="en-US" sz="1200" dirty="0">
                <a:solidFill>
                  <a:schemeClr val="bg1">
                    <a:lumMod val="65000"/>
                  </a:schemeClr>
                </a:solidFill>
              </a:rPr>
              <a:t> = .08</a:t>
            </a:r>
            <a:endParaRPr lang="en-US" sz="1200" dirty="0">
              <a:solidFill>
                <a:schemeClr val="bg1">
                  <a:lumMod val="65000"/>
                </a:schemeClr>
              </a:solidFill>
              <a:latin typeface="+mj-lt"/>
            </a:endParaRPr>
          </a:p>
        </p:txBody>
      </p:sp>
      <p:sp>
        <p:nvSpPr>
          <p:cNvPr id="9" name="TextBox 8">
            <a:extLst>
              <a:ext uri="{FF2B5EF4-FFF2-40B4-BE49-F238E27FC236}">
                <a16:creationId xmlns:a16="http://schemas.microsoft.com/office/drawing/2014/main" id="{4B3C326B-A180-D742-9FB3-E012CBC23416}"/>
              </a:ext>
            </a:extLst>
          </p:cNvPr>
          <p:cNvSpPr txBox="1"/>
          <p:nvPr/>
        </p:nvSpPr>
        <p:spPr>
          <a:xfrm rot="775643">
            <a:off x="4713473" y="4480123"/>
            <a:ext cx="2050138" cy="276999"/>
          </a:xfrm>
          <a:prstGeom prst="rect">
            <a:avLst/>
          </a:prstGeom>
          <a:noFill/>
        </p:spPr>
        <p:txBody>
          <a:bodyPr wrap="square" rtlCol="0">
            <a:spAutoFit/>
          </a:bodyPr>
          <a:lstStyle/>
          <a:p>
            <a:r>
              <a:rPr lang="en-US" sz="1200" i="1" dirty="0">
                <a:solidFill>
                  <a:schemeClr val="bg1">
                    <a:lumMod val="65000"/>
                  </a:schemeClr>
                </a:solidFill>
              </a:rPr>
              <a:t>γ</a:t>
            </a:r>
            <a:r>
              <a:rPr lang="en-US" sz="1200" dirty="0">
                <a:solidFill>
                  <a:schemeClr val="bg1">
                    <a:lumMod val="65000"/>
                  </a:schemeClr>
                </a:solidFill>
              </a:rPr>
              <a:t> = -.06, </a:t>
            </a:r>
            <a:r>
              <a:rPr lang="en-US" sz="1200" i="1" dirty="0">
                <a:solidFill>
                  <a:schemeClr val="bg1">
                    <a:lumMod val="65000"/>
                  </a:schemeClr>
                </a:solidFill>
              </a:rPr>
              <a:t>t</a:t>
            </a:r>
            <a:r>
              <a:rPr lang="en-US" sz="1200" dirty="0">
                <a:solidFill>
                  <a:schemeClr val="bg1">
                    <a:lumMod val="65000"/>
                  </a:schemeClr>
                </a:solidFill>
              </a:rPr>
              <a:t> = -.06, </a:t>
            </a:r>
            <a:r>
              <a:rPr lang="en-US" sz="1200" i="1" dirty="0">
                <a:solidFill>
                  <a:schemeClr val="bg1">
                    <a:lumMod val="65000"/>
                  </a:schemeClr>
                </a:solidFill>
              </a:rPr>
              <a:t>p </a:t>
            </a:r>
            <a:r>
              <a:rPr lang="en-US" sz="1200" dirty="0">
                <a:solidFill>
                  <a:schemeClr val="bg1">
                    <a:lumMod val="65000"/>
                  </a:schemeClr>
                </a:solidFill>
              </a:rPr>
              <a:t>=</a:t>
            </a:r>
            <a:r>
              <a:rPr lang="en-US" sz="1200" i="1" dirty="0">
                <a:solidFill>
                  <a:schemeClr val="bg1">
                    <a:lumMod val="65000"/>
                  </a:schemeClr>
                </a:solidFill>
              </a:rPr>
              <a:t> </a:t>
            </a:r>
            <a:r>
              <a:rPr lang="en-US" sz="1200" dirty="0">
                <a:solidFill>
                  <a:schemeClr val="bg1">
                    <a:lumMod val="65000"/>
                  </a:schemeClr>
                </a:solidFill>
              </a:rPr>
              <a:t>.95 </a:t>
            </a:r>
            <a:endParaRPr lang="en-US" sz="1200" dirty="0">
              <a:solidFill>
                <a:schemeClr val="bg1">
                  <a:lumMod val="65000"/>
                </a:schemeClr>
              </a:solidFill>
              <a:latin typeface="+mj-lt"/>
            </a:endParaRPr>
          </a:p>
        </p:txBody>
      </p:sp>
      <p:sp>
        <p:nvSpPr>
          <p:cNvPr id="7" name="Rectangle 6">
            <a:extLst>
              <a:ext uri="{FF2B5EF4-FFF2-40B4-BE49-F238E27FC236}">
                <a16:creationId xmlns:a16="http://schemas.microsoft.com/office/drawing/2014/main" id="{796372F2-92AC-3142-98D7-F452B13446B1}"/>
              </a:ext>
            </a:extLst>
          </p:cNvPr>
          <p:cNvSpPr/>
          <p:nvPr/>
        </p:nvSpPr>
        <p:spPr>
          <a:xfrm>
            <a:off x="4383223" y="2180129"/>
            <a:ext cx="2967879" cy="2748181"/>
          </a:xfrm>
          <a:prstGeom prst="rect">
            <a:avLst/>
          </a:prstGeom>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mc:AlternateContent xmlns:mc="http://schemas.openxmlformats.org/markup-compatibility/2006" xmlns:pslz="http://schemas.microsoft.com/office/powerpoint/2016/slidezoom">
        <mc:Choice Requires="pslz">
          <p:graphicFrame>
            <p:nvGraphicFramePr>
              <p:cNvPr id="10" name="Slide Zoom 9">
                <a:extLst>
                  <a:ext uri="{FF2B5EF4-FFF2-40B4-BE49-F238E27FC236}">
                    <a16:creationId xmlns:a16="http://schemas.microsoft.com/office/drawing/2014/main" id="{137C6F35-5300-8648-B456-33DF024D5CA7}"/>
                  </a:ext>
                </a:extLst>
              </p:cNvPr>
              <p:cNvGraphicFramePr>
                <a:graphicFrameLocks noChangeAspect="1"/>
              </p:cNvGraphicFramePr>
              <p:nvPr/>
            </p:nvGraphicFramePr>
            <p:xfrm>
              <a:off x="11887200" y="0"/>
              <a:ext cx="304800" cy="171450"/>
            </p:xfrm>
            <a:graphic>
              <a:graphicData uri="http://schemas.microsoft.com/office/powerpoint/2016/slidezoom">
                <pslz:sldZm>
                  <pslz:sldZmObj sldId="348" cId="3425080056">
                    <pslz:zmPr id="{CBE1F3CB-CBA5-6D43-8703-8A699963D1F7}" returnToParent="0" transitionDur="1000">
                      <p166:blipFill xmlns:p166="http://schemas.microsoft.com/office/powerpoint/2016/6/main">
                        <a:blip r:embed="rId4"/>
                        <a:stretch>
                          <a:fillRect/>
                        </a:stretch>
                      </p166:blipFill>
                      <p166:spPr xmlns:p166="http://schemas.microsoft.com/office/powerpoint/2016/6/main">
                        <a:xfrm>
                          <a:off x="0" y="0"/>
                          <a:ext cx="304800" cy="171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166:spPr>
                    </pslz:zmPr>
                  </pslz:sldZmObj>
                </pslz:sldZm>
              </a:graphicData>
            </a:graphic>
          </p:graphicFrame>
        </mc:Choice>
        <mc:Fallback xmlns="">
          <p:pic>
            <p:nvPicPr>
              <p:cNvPr id="10" name="Slide Zoom 9">
                <a:hlinkClick r:id="rId5" action="ppaction://hlinksldjump"/>
                <a:extLst>
                  <a:ext uri="{FF2B5EF4-FFF2-40B4-BE49-F238E27FC236}">
                    <a16:creationId xmlns:a16="http://schemas.microsoft.com/office/drawing/2014/main" xmlns="" xmlns:pslz="http://schemas.microsoft.com/office/powerpoint/2016/slidezoom" id="{137C6F35-5300-8648-B456-33DF024D5CA7}"/>
                  </a:ext>
                </a:extLst>
              </p:cNvPr>
              <p:cNvPicPr>
                <a:picLocks noGrp="1" noRot="1" noChangeAspect="1" noMove="1" noResize="1" noEditPoints="1" noAdjustHandles="1" noChangeArrowheads="1" noChangeShapeType="1"/>
              </p:cNvPicPr>
              <p:nvPr/>
            </p:nvPicPr>
            <p:blipFill>
              <a:blip r:embed="rId6"/>
              <a:stretch>
                <a:fillRect/>
              </a:stretch>
            </p:blipFill>
            <p:spPr>
              <a:xfrm>
                <a:off x="11887200" y="0"/>
                <a:ext cx="304800" cy="171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mc:Fallback>
      </mc:AlternateContent>
      <mc:AlternateContent xmlns:mc="http://schemas.openxmlformats.org/markup-compatibility/2006" xmlns:pslz="http://schemas.microsoft.com/office/powerpoint/2016/slidezoom">
        <mc:Choice Requires="pslz">
          <p:graphicFrame>
            <p:nvGraphicFramePr>
              <p:cNvPr id="11" name="Slide Zoom 10">
                <a:extLst>
                  <a:ext uri="{FF2B5EF4-FFF2-40B4-BE49-F238E27FC236}">
                    <a16:creationId xmlns:a16="http://schemas.microsoft.com/office/drawing/2014/main" id="{3297E1B6-A19F-E442-B199-F38BCD4EAC31}"/>
                  </a:ext>
                </a:extLst>
              </p:cNvPr>
              <p:cNvGraphicFramePr>
                <a:graphicFrameLocks noChangeAspect="1"/>
              </p:cNvGraphicFramePr>
              <p:nvPr/>
            </p:nvGraphicFramePr>
            <p:xfrm>
              <a:off x="0" y="0"/>
              <a:ext cx="333829" cy="187779"/>
            </p:xfrm>
            <a:graphic>
              <a:graphicData uri="http://schemas.microsoft.com/office/powerpoint/2016/slidezoom">
                <pslz:sldZm>
                  <pslz:sldZmObj sldId="342" cId="3727021678">
                    <pslz:zmPr id="{5C8DB704-5F4D-794F-9000-B3D7AC997AF6}" returnToParent="0" transitionDur="1000">
                      <p166:blipFill xmlns:p166="http://schemas.microsoft.com/office/powerpoint/2016/6/main">
                        <a:blip r:embed="rId7"/>
                        <a:stretch>
                          <a:fillRect/>
                        </a:stretch>
                      </p166:blipFill>
                      <p166:spPr xmlns:p166="http://schemas.microsoft.com/office/powerpoint/2016/6/main">
                        <a:xfrm>
                          <a:off x="0" y="0"/>
                          <a:ext cx="333829" cy="187779"/>
                        </a:xfrm>
                        <a:prstGeom prst="rect">
                          <a:avLst/>
                        </a:prstGeom>
                        <a:ln w="3175">
                          <a:solidFill>
                            <a:prstClr val="ltGray"/>
                          </a:solidFill>
                        </a:ln>
                      </p166:spPr>
                    </pslz:zmPr>
                  </pslz:sldZmObj>
                </pslz:sldZm>
              </a:graphicData>
            </a:graphic>
          </p:graphicFrame>
        </mc:Choice>
        <mc:Fallback xmlns="">
          <p:pic>
            <p:nvPicPr>
              <p:cNvPr id="11" name="Slide Zoom 10">
                <a:hlinkClick r:id="rId8" action="ppaction://hlinksldjump"/>
                <a:extLst>
                  <a:ext uri="{FF2B5EF4-FFF2-40B4-BE49-F238E27FC236}">
                    <a16:creationId xmlns:a16="http://schemas.microsoft.com/office/drawing/2014/main" xmlns="" xmlns:pslz="http://schemas.microsoft.com/office/powerpoint/2016/slidezoom" id="{3297E1B6-A19F-E442-B199-F38BCD4EAC31}"/>
                  </a:ext>
                </a:extLst>
              </p:cNvPr>
              <p:cNvPicPr>
                <a:picLocks noGrp="1" noRot="1" noChangeAspect="1" noMove="1" noResize="1" noEditPoints="1" noAdjustHandles="1" noChangeArrowheads="1" noChangeShapeType="1"/>
              </p:cNvPicPr>
              <p:nvPr/>
            </p:nvPicPr>
            <p:blipFill>
              <a:blip r:embed="rId9"/>
              <a:stretch>
                <a:fillRect/>
              </a:stretch>
            </p:blipFill>
            <p:spPr>
              <a:xfrm>
                <a:off x="0" y="0"/>
                <a:ext cx="333829" cy="187779"/>
              </a:xfrm>
              <a:prstGeom prst="rect">
                <a:avLst/>
              </a:prstGeom>
              <a:ln w="3175">
                <a:solidFill>
                  <a:prstClr val="ltGray"/>
                </a:solidFill>
              </a:ln>
            </p:spPr>
          </p:pic>
        </mc:Fallback>
      </mc:AlternateContent>
      <p:sp>
        <p:nvSpPr>
          <p:cNvPr id="12" name="Slide Number Placeholder 11">
            <a:extLst>
              <a:ext uri="{FF2B5EF4-FFF2-40B4-BE49-F238E27FC236}">
                <a16:creationId xmlns:a16="http://schemas.microsoft.com/office/drawing/2014/main" id="{7E0153FA-AB33-2A4A-AE25-234527A1612D}"/>
              </a:ext>
            </a:extLst>
          </p:cNvPr>
          <p:cNvSpPr>
            <a:spLocks noGrp="1"/>
          </p:cNvSpPr>
          <p:nvPr>
            <p:ph type="sldNum" sz="quarter" idx="12"/>
          </p:nvPr>
        </p:nvSpPr>
        <p:spPr/>
        <p:txBody>
          <a:bodyPr/>
          <a:lstStyle/>
          <a:p>
            <a:r>
              <a:rPr lang="en-US" sz="2000" dirty="0">
                <a:solidFill>
                  <a:schemeClr val="bg1"/>
                </a:solidFill>
              </a:rPr>
              <a:t>Appendix V</a:t>
            </a:r>
          </a:p>
        </p:txBody>
      </p:sp>
    </p:spTree>
    <p:extLst>
      <p:ext uri="{BB962C8B-B14F-4D97-AF65-F5344CB8AC3E}">
        <p14:creationId xmlns:p14="http://schemas.microsoft.com/office/powerpoint/2010/main" val="424156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9" grpId="0"/>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Test of hypotheses</a:t>
            </a:r>
          </a:p>
        </p:txBody>
      </p:sp>
      <p:sp>
        <p:nvSpPr>
          <p:cNvPr id="5" name="Rectangle 4"/>
          <p:cNvSpPr/>
          <p:nvPr/>
        </p:nvSpPr>
        <p:spPr>
          <a:xfrm>
            <a:off x="2237740" y="3856282"/>
            <a:ext cx="1263650" cy="718820"/>
          </a:xfrm>
          <a:prstGeom prst="rect">
            <a:avLst/>
          </a:prstGeom>
          <a:ln>
            <a:solidFill>
              <a:srgbClr val="008542"/>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2000" dirty="0">
                <a:effectLst/>
                <a:ea typeface="Times New Roman" panose="02020603050405020304" pitchFamily="18" charset="0"/>
              </a:rPr>
              <a:t>REM sleep</a:t>
            </a:r>
          </a:p>
        </p:txBody>
      </p:sp>
      <p:sp>
        <p:nvSpPr>
          <p:cNvPr id="7" name="Rectangle 6"/>
          <p:cNvSpPr/>
          <p:nvPr/>
        </p:nvSpPr>
        <p:spPr>
          <a:xfrm>
            <a:off x="8691611" y="3849139"/>
            <a:ext cx="1263650" cy="718820"/>
          </a:xfrm>
          <a:prstGeom prst="rect">
            <a:avLst/>
          </a:prstGeom>
          <a:ln>
            <a:solidFill>
              <a:srgbClr val="008542"/>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2000" dirty="0">
                <a:ea typeface="Times New Roman" panose="02020603050405020304" pitchFamily="18" charset="0"/>
              </a:rPr>
              <a:t>Job </a:t>
            </a:r>
            <a:r>
              <a:rPr lang="en-US" sz="2000" dirty="0">
                <a:effectLst/>
                <a:ea typeface="Times New Roman" panose="02020603050405020304" pitchFamily="18" charset="0"/>
              </a:rPr>
              <a:t>burnout</a:t>
            </a:r>
          </a:p>
        </p:txBody>
      </p:sp>
      <p:sp>
        <p:nvSpPr>
          <p:cNvPr id="8" name="Rectangle 7"/>
          <p:cNvSpPr/>
          <p:nvPr/>
        </p:nvSpPr>
        <p:spPr>
          <a:xfrm>
            <a:off x="5464175" y="3856917"/>
            <a:ext cx="1263650" cy="718820"/>
          </a:xfrm>
          <a:prstGeom prst="rect">
            <a:avLst/>
          </a:prstGeom>
          <a:ln>
            <a:solidFill>
              <a:srgbClr val="008542"/>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2000" dirty="0">
                <a:effectLst/>
                <a:ea typeface="Times New Roman" panose="02020603050405020304" pitchFamily="18" charset="0"/>
              </a:rPr>
              <a:t>State recovery</a:t>
            </a:r>
          </a:p>
        </p:txBody>
      </p:sp>
      <p:sp>
        <p:nvSpPr>
          <p:cNvPr id="9" name="Rectangle 8"/>
          <p:cNvSpPr/>
          <p:nvPr/>
        </p:nvSpPr>
        <p:spPr>
          <a:xfrm>
            <a:off x="7690529" y="1894388"/>
            <a:ext cx="1263650" cy="718820"/>
          </a:xfrm>
          <a:prstGeom prst="rect">
            <a:avLst/>
          </a:prstGeom>
          <a:ln>
            <a:solidFill>
              <a:srgbClr val="008542"/>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2000" dirty="0">
                <a:effectLst/>
                <a:ea typeface="Times New Roman" panose="02020603050405020304" pitchFamily="18" charset="0"/>
              </a:rPr>
              <a:t>Deep </a:t>
            </a:r>
            <a:br>
              <a:rPr lang="en-US" sz="2000" dirty="0">
                <a:effectLst/>
                <a:ea typeface="Times New Roman" panose="02020603050405020304" pitchFamily="18" charset="0"/>
              </a:rPr>
            </a:br>
            <a:r>
              <a:rPr lang="en-US" sz="2000" dirty="0">
                <a:effectLst/>
                <a:ea typeface="Times New Roman" panose="02020603050405020304" pitchFamily="18" charset="0"/>
              </a:rPr>
              <a:t>acting</a:t>
            </a:r>
          </a:p>
        </p:txBody>
      </p:sp>
      <p:cxnSp>
        <p:nvCxnSpPr>
          <p:cNvPr id="10" name="Straight Arrow Connector 9"/>
          <p:cNvCxnSpPr/>
          <p:nvPr/>
        </p:nvCxnSpPr>
        <p:spPr>
          <a:xfrm>
            <a:off x="3503930" y="4210612"/>
            <a:ext cx="196088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p:cNvCxnSpPr/>
          <p:nvPr/>
        </p:nvCxnSpPr>
        <p:spPr>
          <a:xfrm>
            <a:off x="8322354" y="2625652"/>
            <a:ext cx="3175" cy="159004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p:cNvCxnSpPr/>
          <p:nvPr/>
        </p:nvCxnSpPr>
        <p:spPr>
          <a:xfrm>
            <a:off x="6730047" y="4208707"/>
            <a:ext cx="196088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5" name="Rectangle 14">
            <a:extLst>
              <a:ext uri="{FF2B5EF4-FFF2-40B4-BE49-F238E27FC236}">
                <a16:creationId xmlns:a16="http://schemas.microsoft.com/office/drawing/2014/main" id="{2617BE6B-00DE-D24F-92BA-908ECBE954E1}"/>
              </a:ext>
            </a:extLst>
          </p:cNvPr>
          <p:cNvSpPr/>
          <p:nvPr/>
        </p:nvSpPr>
        <p:spPr>
          <a:xfrm>
            <a:off x="6301143" y="1892070"/>
            <a:ext cx="1263650" cy="718820"/>
          </a:xfrm>
          <a:prstGeom prst="rect">
            <a:avLst/>
          </a:prstGeom>
          <a:ln>
            <a:solidFill>
              <a:srgbClr val="008542"/>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2000" dirty="0">
                <a:effectLst/>
                <a:ea typeface="Times New Roman" panose="02020603050405020304" pitchFamily="18" charset="0"/>
              </a:rPr>
              <a:t>Surface </a:t>
            </a:r>
            <a:br>
              <a:rPr lang="en-US" sz="2000" dirty="0">
                <a:effectLst/>
                <a:ea typeface="Times New Roman" panose="02020603050405020304" pitchFamily="18" charset="0"/>
              </a:rPr>
            </a:br>
            <a:r>
              <a:rPr lang="en-US" sz="2000" dirty="0">
                <a:effectLst/>
                <a:ea typeface="Times New Roman" panose="02020603050405020304" pitchFamily="18" charset="0"/>
              </a:rPr>
              <a:t>acting</a:t>
            </a:r>
          </a:p>
        </p:txBody>
      </p:sp>
      <p:cxnSp>
        <p:nvCxnSpPr>
          <p:cNvPr id="16" name="Straight Arrow Connector 15">
            <a:extLst>
              <a:ext uri="{FF2B5EF4-FFF2-40B4-BE49-F238E27FC236}">
                <a16:creationId xmlns:a16="http://schemas.microsoft.com/office/drawing/2014/main" id="{939D1D9C-71AD-3D4E-8E52-C58C211BB6AC}"/>
              </a:ext>
            </a:extLst>
          </p:cNvPr>
          <p:cNvCxnSpPr/>
          <p:nvPr/>
        </p:nvCxnSpPr>
        <p:spPr>
          <a:xfrm>
            <a:off x="6929793" y="2612206"/>
            <a:ext cx="3175" cy="159004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3474FBF1-9078-584C-86B2-D5FBC600B975}"/>
              </a:ext>
            </a:extLst>
          </p:cNvPr>
          <p:cNvSpPr txBox="1"/>
          <p:nvPr/>
        </p:nvSpPr>
        <p:spPr>
          <a:xfrm>
            <a:off x="7430619" y="4390436"/>
            <a:ext cx="771365" cy="369332"/>
          </a:xfrm>
          <a:prstGeom prst="rect">
            <a:avLst/>
          </a:prstGeom>
          <a:noFill/>
        </p:spPr>
        <p:txBody>
          <a:bodyPr wrap="none" rtlCol="0">
            <a:spAutoFit/>
          </a:bodyPr>
          <a:lstStyle/>
          <a:p>
            <a:r>
              <a:rPr lang="en-US" b="1" dirty="0"/>
              <a:t>-.16 * </a:t>
            </a:r>
          </a:p>
        </p:txBody>
      </p:sp>
      <p:sp>
        <p:nvSpPr>
          <p:cNvPr id="19" name="TextBox 18">
            <a:extLst>
              <a:ext uri="{FF2B5EF4-FFF2-40B4-BE49-F238E27FC236}">
                <a16:creationId xmlns:a16="http://schemas.microsoft.com/office/drawing/2014/main" id="{7D56550E-30C9-4A42-B825-6EB546CA7E5A}"/>
              </a:ext>
            </a:extLst>
          </p:cNvPr>
          <p:cNvSpPr txBox="1"/>
          <p:nvPr/>
        </p:nvSpPr>
        <p:spPr>
          <a:xfrm>
            <a:off x="8325232" y="3022714"/>
            <a:ext cx="771365" cy="369332"/>
          </a:xfrm>
          <a:prstGeom prst="rect">
            <a:avLst/>
          </a:prstGeom>
          <a:noFill/>
        </p:spPr>
        <p:txBody>
          <a:bodyPr wrap="none" rtlCol="0">
            <a:spAutoFit/>
          </a:bodyPr>
          <a:lstStyle/>
          <a:p>
            <a:r>
              <a:rPr lang="en-US" b="1" dirty="0"/>
              <a:t>-.32 * </a:t>
            </a:r>
          </a:p>
        </p:txBody>
      </p:sp>
      <p:sp>
        <p:nvSpPr>
          <p:cNvPr id="20" name="TextBox 19">
            <a:extLst>
              <a:ext uri="{FF2B5EF4-FFF2-40B4-BE49-F238E27FC236}">
                <a16:creationId xmlns:a16="http://schemas.microsoft.com/office/drawing/2014/main" id="{8EF798CA-6D04-904A-9518-D2D7993BD034}"/>
              </a:ext>
            </a:extLst>
          </p:cNvPr>
          <p:cNvSpPr txBox="1"/>
          <p:nvPr/>
        </p:nvSpPr>
        <p:spPr>
          <a:xfrm>
            <a:off x="6036906" y="2970458"/>
            <a:ext cx="1002197" cy="369332"/>
          </a:xfrm>
          <a:prstGeom prst="rect">
            <a:avLst/>
          </a:prstGeom>
          <a:noFill/>
        </p:spPr>
        <p:txBody>
          <a:bodyPr wrap="none" rtlCol="0">
            <a:spAutoFit/>
          </a:bodyPr>
          <a:lstStyle/>
          <a:p>
            <a:r>
              <a:rPr lang="en-US" dirty="0"/>
              <a:t>-.09 (</a:t>
            </a:r>
            <a:r>
              <a:rPr lang="en-US" i="1" dirty="0"/>
              <a:t>ns</a:t>
            </a:r>
            <a:r>
              <a:rPr lang="en-US" dirty="0"/>
              <a:t>) </a:t>
            </a:r>
          </a:p>
        </p:txBody>
      </p:sp>
      <mc:AlternateContent xmlns:mc="http://schemas.openxmlformats.org/markup-compatibility/2006" xmlns:pslz="http://schemas.microsoft.com/office/powerpoint/2016/slidezoom">
        <mc:Choice Requires="pslz">
          <p:graphicFrame>
            <p:nvGraphicFramePr>
              <p:cNvPr id="11" name="Slide Zoom 10">
                <a:extLst>
                  <a:ext uri="{FF2B5EF4-FFF2-40B4-BE49-F238E27FC236}">
                    <a16:creationId xmlns:a16="http://schemas.microsoft.com/office/drawing/2014/main" id="{CA9F1752-B977-1140-A9E2-914E7B276064}"/>
                  </a:ext>
                </a:extLst>
              </p:cNvPr>
              <p:cNvGraphicFramePr>
                <a:graphicFrameLocks noChangeAspect="1"/>
              </p:cNvGraphicFramePr>
              <p:nvPr/>
            </p:nvGraphicFramePr>
            <p:xfrm>
              <a:off x="0" y="0"/>
              <a:ext cx="333829" cy="187779"/>
            </p:xfrm>
            <a:graphic>
              <a:graphicData uri="http://schemas.microsoft.com/office/powerpoint/2016/slidezoom">
                <pslz:sldZm>
                  <pslz:sldZmObj sldId="342" cId="3727021678">
                    <pslz:zmPr id="{5C8DB704-5F4D-794F-9000-B3D7AC997AF6}" returnToParent="0" transitionDur="1000">
                      <p166:blipFill xmlns:p166="http://schemas.microsoft.com/office/powerpoint/2016/6/main">
                        <a:blip r:embed="rId3"/>
                        <a:stretch>
                          <a:fillRect/>
                        </a:stretch>
                      </p166:blipFill>
                      <p166:spPr xmlns:p166="http://schemas.microsoft.com/office/powerpoint/2016/6/main">
                        <a:xfrm>
                          <a:off x="0" y="0"/>
                          <a:ext cx="333829" cy="187779"/>
                        </a:xfrm>
                        <a:prstGeom prst="rect">
                          <a:avLst/>
                        </a:prstGeom>
                        <a:ln w="3175">
                          <a:solidFill>
                            <a:prstClr val="ltGray"/>
                          </a:solidFill>
                        </a:ln>
                      </p166:spPr>
                    </pslz:zmPr>
                  </pslz:sldZmObj>
                </pslz:sldZm>
              </a:graphicData>
            </a:graphic>
          </p:graphicFrame>
        </mc:Choice>
        <mc:Fallback xmlns="">
          <p:pic>
            <p:nvPicPr>
              <p:cNvPr id="11" name="Slide Zoom 10">
                <a:hlinkClick r:id="rId4" action="ppaction://hlinksldjump"/>
                <a:extLst>
                  <a:ext uri="{FF2B5EF4-FFF2-40B4-BE49-F238E27FC236}">
                    <a16:creationId xmlns:a16="http://schemas.microsoft.com/office/drawing/2014/main" xmlns="" xmlns:pslz="http://schemas.microsoft.com/office/powerpoint/2016/slidezoom" id="{CA9F1752-B977-1140-A9E2-914E7B276064}"/>
                  </a:ext>
                </a:extLst>
              </p:cNvPr>
              <p:cNvPicPr>
                <a:picLocks noGrp="1" noRot="1" noChangeAspect="1" noMove="1" noResize="1" noEditPoints="1" noAdjustHandles="1" noChangeArrowheads="1" noChangeShapeType="1"/>
              </p:cNvPicPr>
              <p:nvPr/>
            </p:nvPicPr>
            <p:blipFill>
              <a:blip r:embed="rId5"/>
              <a:stretch>
                <a:fillRect/>
              </a:stretch>
            </p:blipFill>
            <p:spPr>
              <a:xfrm>
                <a:off x="0" y="0"/>
                <a:ext cx="333829" cy="187779"/>
              </a:xfrm>
              <a:prstGeom prst="rect">
                <a:avLst/>
              </a:prstGeom>
              <a:ln w="3175">
                <a:solidFill>
                  <a:prstClr val="ltGray"/>
                </a:solidFill>
              </a:ln>
            </p:spPr>
          </p:pic>
        </mc:Fallback>
      </mc:AlternateContent>
      <p:sp>
        <p:nvSpPr>
          <p:cNvPr id="23" name="Slide Number Placeholder 22">
            <a:extLst>
              <a:ext uri="{FF2B5EF4-FFF2-40B4-BE49-F238E27FC236}">
                <a16:creationId xmlns:a16="http://schemas.microsoft.com/office/drawing/2014/main" id="{043AA614-D16E-2B4E-9D78-B974276DB642}"/>
              </a:ext>
            </a:extLst>
          </p:cNvPr>
          <p:cNvSpPr>
            <a:spLocks noGrp="1"/>
          </p:cNvSpPr>
          <p:nvPr>
            <p:ph type="sldNum" sz="quarter" idx="12"/>
          </p:nvPr>
        </p:nvSpPr>
        <p:spPr/>
        <p:txBody>
          <a:bodyPr/>
          <a:lstStyle/>
          <a:p>
            <a:r>
              <a:rPr lang="en-US" sz="2000" dirty="0">
                <a:solidFill>
                  <a:schemeClr val="bg1"/>
                </a:solidFill>
              </a:rPr>
              <a:t>Appendix VI</a:t>
            </a:r>
          </a:p>
        </p:txBody>
      </p:sp>
      <p:sp>
        <p:nvSpPr>
          <p:cNvPr id="21" name="Rectangle 20">
            <a:extLst>
              <a:ext uri="{FF2B5EF4-FFF2-40B4-BE49-F238E27FC236}">
                <a16:creationId xmlns:a16="http://schemas.microsoft.com/office/drawing/2014/main" id="{2ECBF030-6EA3-2744-892A-34030F8B40A5}"/>
              </a:ext>
            </a:extLst>
          </p:cNvPr>
          <p:cNvSpPr/>
          <p:nvPr/>
        </p:nvSpPr>
        <p:spPr>
          <a:xfrm>
            <a:off x="4403417" y="5181428"/>
            <a:ext cx="1263650" cy="718820"/>
          </a:xfrm>
          <a:prstGeom prst="rect">
            <a:avLst/>
          </a:prstGeom>
          <a:ln>
            <a:solidFill>
              <a:schemeClr val="bg2">
                <a:lumMod val="50000"/>
              </a:schemeClr>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600" dirty="0">
                <a:solidFill>
                  <a:schemeClr val="bg2">
                    <a:lumMod val="50000"/>
                  </a:schemeClr>
                </a:solidFill>
                <a:ea typeface="Times New Roman" panose="02020603050405020304" pitchFamily="18" charset="0"/>
              </a:rPr>
              <a:t>S</a:t>
            </a:r>
            <a:r>
              <a:rPr lang="en-US" sz="1600" dirty="0">
                <a:solidFill>
                  <a:schemeClr val="bg2">
                    <a:lumMod val="50000"/>
                  </a:schemeClr>
                </a:solidFill>
                <a:effectLst/>
                <a:ea typeface="Times New Roman" panose="02020603050405020304" pitchFamily="18" charset="0"/>
              </a:rPr>
              <a:t>leep quantity</a:t>
            </a:r>
          </a:p>
        </p:txBody>
      </p:sp>
      <p:sp>
        <p:nvSpPr>
          <p:cNvPr id="22" name="Rectangle 21">
            <a:extLst>
              <a:ext uri="{FF2B5EF4-FFF2-40B4-BE49-F238E27FC236}">
                <a16:creationId xmlns:a16="http://schemas.microsoft.com/office/drawing/2014/main" id="{A073791A-8550-A84B-975B-550F02337812}"/>
              </a:ext>
            </a:extLst>
          </p:cNvPr>
          <p:cNvSpPr/>
          <p:nvPr/>
        </p:nvSpPr>
        <p:spPr>
          <a:xfrm>
            <a:off x="7095799" y="5181428"/>
            <a:ext cx="1263650" cy="718820"/>
          </a:xfrm>
          <a:prstGeom prst="rect">
            <a:avLst/>
          </a:prstGeom>
          <a:ln>
            <a:solidFill>
              <a:schemeClr val="bg2">
                <a:lumMod val="50000"/>
              </a:schemeClr>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600" dirty="0">
                <a:solidFill>
                  <a:schemeClr val="bg2">
                    <a:lumMod val="50000"/>
                  </a:schemeClr>
                </a:solidFill>
                <a:effectLst/>
                <a:ea typeface="Times New Roman" panose="02020603050405020304" pitchFamily="18" charset="0"/>
              </a:rPr>
              <a:t>Light NREM sleep</a:t>
            </a:r>
          </a:p>
        </p:txBody>
      </p:sp>
      <p:sp>
        <p:nvSpPr>
          <p:cNvPr id="24" name="Rectangle 23">
            <a:extLst>
              <a:ext uri="{FF2B5EF4-FFF2-40B4-BE49-F238E27FC236}">
                <a16:creationId xmlns:a16="http://schemas.microsoft.com/office/drawing/2014/main" id="{F3FC8754-A4A5-D747-A273-01DD2F88D5B2}"/>
              </a:ext>
            </a:extLst>
          </p:cNvPr>
          <p:cNvSpPr/>
          <p:nvPr/>
        </p:nvSpPr>
        <p:spPr>
          <a:xfrm>
            <a:off x="5747357" y="5181428"/>
            <a:ext cx="1263650" cy="718820"/>
          </a:xfrm>
          <a:prstGeom prst="rect">
            <a:avLst/>
          </a:prstGeom>
          <a:ln>
            <a:solidFill>
              <a:schemeClr val="bg2">
                <a:lumMod val="50000"/>
              </a:schemeClr>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600" dirty="0">
                <a:solidFill>
                  <a:schemeClr val="bg2">
                    <a:lumMod val="50000"/>
                  </a:schemeClr>
                </a:solidFill>
                <a:effectLst/>
                <a:ea typeface="Times New Roman" panose="02020603050405020304" pitchFamily="18" charset="0"/>
              </a:rPr>
              <a:t>Sleep quality</a:t>
            </a:r>
          </a:p>
        </p:txBody>
      </p:sp>
      <p:sp>
        <p:nvSpPr>
          <p:cNvPr id="25" name="Rectangle 24">
            <a:extLst>
              <a:ext uri="{FF2B5EF4-FFF2-40B4-BE49-F238E27FC236}">
                <a16:creationId xmlns:a16="http://schemas.microsoft.com/office/drawing/2014/main" id="{06F4A888-D246-514A-BD46-8AC8E9356585}"/>
              </a:ext>
            </a:extLst>
          </p:cNvPr>
          <p:cNvSpPr/>
          <p:nvPr/>
        </p:nvSpPr>
        <p:spPr>
          <a:xfrm>
            <a:off x="9786680" y="5197010"/>
            <a:ext cx="1263650" cy="718820"/>
          </a:xfrm>
          <a:prstGeom prst="rect">
            <a:avLst/>
          </a:prstGeom>
          <a:ln>
            <a:solidFill>
              <a:schemeClr val="bg2">
                <a:lumMod val="50000"/>
              </a:schemeClr>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600" dirty="0">
                <a:solidFill>
                  <a:schemeClr val="bg2">
                    <a:lumMod val="50000"/>
                  </a:schemeClr>
                </a:solidFill>
                <a:effectLst/>
                <a:ea typeface="Times New Roman" panose="02020603050405020304" pitchFamily="18" charset="0"/>
              </a:rPr>
              <a:t>State recovery </a:t>
            </a:r>
            <a:br>
              <a:rPr lang="en-US" sz="1600" dirty="0">
                <a:solidFill>
                  <a:schemeClr val="bg2">
                    <a:lumMod val="50000"/>
                  </a:schemeClr>
                </a:solidFill>
                <a:effectLst/>
                <a:ea typeface="Times New Roman" panose="02020603050405020304" pitchFamily="18" charset="0"/>
              </a:rPr>
            </a:br>
            <a:r>
              <a:rPr lang="en-US" sz="1600" dirty="0">
                <a:solidFill>
                  <a:schemeClr val="bg2">
                    <a:lumMod val="50000"/>
                  </a:schemeClr>
                </a:solidFill>
                <a:effectLst/>
                <a:ea typeface="Times New Roman" panose="02020603050405020304" pitchFamily="18" charset="0"/>
              </a:rPr>
              <a:t>(D-1)</a:t>
            </a:r>
          </a:p>
        </p:txBody>
      </p:sp>
      <p:sp>
        <p:nvSpPr>
          <p:cNvPr id="26" name="Rectangle 25">
            <a:extLst>
              <a:ext uri="{FF2B5EF4-FFF2-40B4-BE49-F238E27FC236}">
                <a16:creationId xmlns:a16="http://schemas.microsoft.com/office/drawing/2014/main" id="{34462708-BBAE-0040-B66C-5A46016C4F05}"/>
              </a:ext>
            </a:extLst>
          </p:cNvPr>
          <p:cNvSpPr/>
          <p:nvPr/>
        </p:nvSpPr>
        <p:spPr>
          <a:xfrm>
            <a:off x="8442740" y="5181428"/>
            <a:ext cx="1263650" cy="718820"/>
          </a:xfrm>
          <a:prstGeom prst="rect">
            <a:avLst/>
          </a:prstGeom>
          <a:ln>
            <a:solidFill>
              <a:schemeClr val="bg2">
                <a:lumMod val="50000"/>
              </a:schemeClr>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600" dirty="0">
                <a:solidFill>
                  <a:schemeClr val="bg2">
                    <a:lumMod val="50000"/>
                  </a:schemeClr>
                </a:solidFill>
                <a:effectLst/>
                <a:ea typeface="Times New Roman" panose="02020603050405020304" pitchFamily="18" charset="0"/>
              </a:rPr>
              <a:t>Deep NREM sleep</a:t>
            </a:r>
          </a:p>
        </p:txBody>
      </p:sp>
      <p:sp>
        <p:nvSpPr>
          <p:cNvPr id="4" name="TextBox 3">
            <a:extLst>
              <a:ext uri="{FF2B5EF4-FFF2-40B4-BE49-F238E27FC236}">
                <a16:creationId xmlns:a16="http://schemas.microsoft.com/office/drawing/2014/main" id="{459C6839-44A9-5F4E-8CFB-8E8211BA0A6C}"/>
              </a:ext>
            </a:extLst>
          </p:cNvPr>
          <p:cNvSpPr txBox="1"/>
          <p:nvPr/>
        </p:nvSpPr>
        <p:spPr>
          <a:xfrm>
            <a:off x="4195034" y="4367560"/>
            <a:ext cx="697627" cy="369332"/>
          </a:xfrm>
          <a:prstGeom prst="rect">
            <a:avLst/>
          </a:prstGeom>
          <a:noFill/>
        </p:spPr>
        <p:txBody>
          <a:bodyPr wrap="none" rtlCol="0">
            <a:spAutoFit/>
          </a:bodyPr>
          <a:lstStyle/>
          <a:p>
            <a:r>
              <a:rPr lang="en-US" b="1" dirty="0"/>
              <a:t>.23 * </a:t>
            </a:r>
          </a:p>
        </p:txBody>
      </p:sp>
      <p:sp>
        <p:nvSpPr>
          <p:cNvPr id="41" name="Rounded Rectangle 40">
            <a:extLst>
              <a:ext uri="{FF2B5EF4-FFF2-40B4-BE49-F238E27FC236}">
                <a16:creationId xmlns:a16="http://schemas.microsoft.com/office/drawing/2014/main" id="{BD3FAF1A-3FC8-8C48-8BC0-9B8692ADFB2E}"/>
              </a:ext>
            </a:extLst>
          </p:cNvPr>
          <p:cNvSpPr/>
          <p:nvPr/>
        </p:nvSpPr>
        <p:spPr>
          <a:xfrm>
            <a:off x="4278086" y="5040438"/>
            <a:ext cx="6922393" cy="958387"/>
          </a:xfrm>
          <a:prstGeom prst="roundRect">
            <a:avLst/>
          </a:prstGeom>
          <a:noFill/>
          <a:ln w="9525" cap="flat" cmpd="sng" algn="ctr">
            <a:solidFill>
              <a:schemeClr val="bg2">
                <a:lumMod val="5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cxnSp>
        <p:nvCxnSpPr>
          <p:cNvPr id="43" name="Straight Arrow Connector 42">
            <a:extLst>
              <a:ext uri="{FF2B5EF4-FFF2-40B4-BE49-F238E27FC236}">
                <a16:creationId xmlns:a16="http://schemas.microsoft.com/office/drawing/2014/main" id="{8F987A3F-1541-7744-9066-D4C495DB0F72}"/>
              </a:ext>
            </a:extLst>
          </p:cNvPr>
          <p:cNvCxnSpPr>
            <a:stCxn id="41" idx="0"/>
            <a:endCxn id="8" idx="2"/>
          </p:cNvCxnSpPr>
          <p:nvPr/>
        </p:nvCxnSpPr>
        <p:spPr>
          <a:xfrm flipH="1" flipV="1">
            <a:off x="6096000" y="4575737"/>
            <a:ext cx="1643283" cy="464701"/>
          </a:xfrm>
          <a:prstGeom prst="straightConnector1">
            <a:avLst/>
          </a:prstGeom>
          <a:ln>
            <a:solidFill>
              <a:schemeClr val="bg2">
                <a:lumMod val="50000"/>
              </a:schemeClr>
            </a:solidFill>
            <a:tailEnd type="triangle"/>
          </a:ln>
        </p:spPr>
        <p:style>
          <a:lnRef idx="1">
            <a:schemeClr val="accent3"/>
          </a:lnRef>
          <a:fillRef idx="0">
            <a:schemeClr val="accent3"/>
          </a:fillRef>
          <a:effectRef idx="0">
            <a:schemeClr val="accent3"/>
          </a:effectRef>
          <a:fontRef idx="minor">
            <a:schemeClr val="tx1"/>
          </a:fontRef>
        </p:style>
      </p:cxnSp>
      <p:cxnSp>
        <p:nvCxnSpPr>
          <p:cNvPr id="44" name="Straight Arrow Connector 43">
            <a:extLst>
              <a:ext uri="{FF2B5EF4-FFF2-40B4-BE49-F238E27FC236}">
                <a16:creationId xmlns:a16="http://schemas.microsoft.com/office/drawing/2014/main" id="{1721A908-7F19-4B4E-B1FE-A690B8591471}"/>
              </a:ext>
            </a:extLst>
          </p:cNvPr>
          <p:cNvCxnSpPr>
            <a:cxnSpLocks/>
            <a:stCxn id="41" idx="0"/>
            <a:endCxn id="7" idx="2"/>
          </p:cNvCxnSpPr>
          <p:nvPr/>
        </p:nvCxnSpPr>
        <p:spPr>
          <a:xfrm flipV="1">
            <a:off x="7739283" y="4567959"/>
            <a:ext cx="1584153" cy="472479"/>
          </a:xfrm>
          <a:prstGeom prst="straightConnector1">
            <a:avLst/>
          </a:prstGeom>
          <a:ln>
            <a:solidFill>
              <a:schemeClr val="bg2">
                <a:lumMod val="50000"/>
              </a:schemeClr>
            </a:solidFill>
            <a:tailEnd type="triangle"/>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2083835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Conditional-indirect effect (Monte Carlo)</a:t>
            </a:r>
          </a:p>
        </p:txBody>
      </p:sp>
      <p:graphicFrame>
        <p:nvGraphicFramePr>
          <p:cNvPr id="6" name="Table 5">
            <a:extLst>
              <a:ext uri="{FF2B5EF4-FFF2-40B4-BE49-F238E27FC236}">
                <a16:creationId xmlns:a16="http://schemas.microsoft.com/office/drawing/2014/main" id="{EA6C83A9-0E09-EE42-8F55-FFAF4F1B67FA}"/>
              </a:ext>
            </a:extLst>
          </p:cNvPr>
          <p:cNvGraphicFramePr>
            <a:graphicFrameLocks noGrp="1"/>
          </p:cNvGraphicFramePr>
          <p:nvPr>
            <p:extLst>
              <p:ext uri="{D42A27DB-BD31-4B8C-83A1-F6EECF244321}">
                <p14:modId xmlns:p14="http://schemas.microsoft.com/office/powerpoint/2010/main" val="1331447495"/>
              </p:ext>
            </p:extLst>
          </p:nvPr>
        </p:nvGraphicFramePr>
        <p:xfrm>
          <a:off x="838202" y="1970862"/>
          <a:ext cx="10515598" cy="620756"/>
        </p:xfrm>
        <a:graphic>
          <a:graphicData uri="http://schemas.openxmlformats.org/drawingml/2006/table">
            <a:tbl>
              <a:tblPr>
                <a:tableStyleId>{EB9631B5-78F2-41C9-869B-9F39066F8104}</a:tableStyleId>
              </a:tblPr>
              <a:tblGrid>
                <a:gridCol w="1515064">
                  <a:extLst>
                    <a:ext uri="{9D8B030D-6E8A-4147-A177-3AD203B41FA5}">
                      <a16:colId xmlns:a16="http://schemas.microsoft.com/office/drawing/2014/main" val="3677971282"/>
                    </a:ext>
                  </a:extLst>
                </a:gridCol>
                <a:gridCol w="1515064">
                  <a:extLst>
                    <a:ext uri="{9D8B030D-6E8A-4147-A177-3AD203B41FA5}">
                      <a16:colId xmlns:a16="http://schemas.microsoft.com/office/drawing/2014/main" val="2607971761"/>
                    </a:ext>
                  </a:extLst>
                </a:gridCol>
                <a:gridCol w="1515064">
                  <a:extLst>
                    <a:ext uri="{9D8B030D-6E8A-4147-A177-3AD203B41FA5}">
                      <a16:colId xmlns:a16="http://schemas.microsoft.com/office/drawing/2014/main" val="4063190047"/>
                    </a:ext>
                  </a:extLst>
                </a:gridCol>
                <a:gridCol w="1515064">
                  <a:extLst>
                    <a:ext uri="{9D8B030D-6E8A-4147-A177-3AD203B41FA5}">
                      <a16:colId xmlns:a16="http://schemas.microsoft.com/office/drawing/2014/main" val="2400594976"/>
                    </a:ext>
                  </a:extLst>
                </a:gridCol>
                <a:gridCol w="1515064">
                  <a:extLst>
                    <a:ext uri="{9D8B030D-6E8A-4147-A177-3AD203B41FA5}">
                      <a16:colId xmlns:a16="http://schemas.microsoft.com/office/drawing/2014/main" val="1770763924"/>
                    </a:ext>
                  </a:extLst>
                </a:gridCol>
                <a:gridCol w="1515064">
                  <a:extLst>
                    <a:ext uri="{9D8B030D-6E8A-4147-A177-3AD203B41FA5}">
                      <a16:colId xmlns:a16="http://schemas.microsoft.com/office/drawing/2014/main" val="2250298205"/>
                    </a:ext>
                  </a:extLst>
                </a:gridCol>
                <a:gridCol w="1425214">
                  <a:extLst>
                    <a:ext uri="{9D8B030D-6E8A-4147-A177-3AD203B41FA5}">
                      <a16:colId xmlns:a16="http://schemas.microsoft.com/office/drawing/2014/main" val="352923705"/>
                    </a:ext>
                  </a:extLst>
                </a:gridCol>
              </a:tblGrid>
              <a:tr h="211057">
                <a:tc>
                  <a:txBody>
                    <a:bodyPr/>
                    <a:lstStyle/>
                    <a:p>
                      <a:pPr algn="l" fontAlgn="b"/>
                      <a:endParaRPr lang="en-US" sz="1200" b="1" i="1" u="sng" strike="noStrike" dirty="0">
                        <a:solidFill>
                          <a:srgbClr val="000000"/>
                        </a:solidFill>
                        <a:effectLst/>
                        <a:latin typeface="Calibri" panose="020F0502020204030204" pitchFamily="34" charset="0"/>
                      </a:endParaRPr>
                    </a:p>
                  </a:txBody>
                  <a:tcPr marL="9311" marR="9311" marT="9311" marB="0" anchor="b"/>
                </a:tc>
                <a:tc>
                  <a:txBody>
                    <a:bodyPr/>
                    <a:lstStyle/>
                    <a:p>
                      <a:pPr algn="l" fontAlgn="b"/>
                      <a:endParaRPr lang="en-US" sz="1200" b="1" i="1" u="sng" strike="noStrike" dirty="0">
                        <a:solidFill>
                          <a:srgbClr val="000000"/>
                        </a:solidFill>
                        <a:effectLst/>
                        <a:latin typeface="Calibri" panose="020F0502020204030204" pitchFamily="34" charset="0"/>
                      </a:endParaRPr>
                    </a:p>
                  </a:txBody>
                  <a:tcPr marL="9311" marR="9311" marT="9311" marB="0" anchor="b"/>
                </a:tc>
                <a:tc>
                  <a:txBody>
                    <a:bodyPr/>
                    <a:lstStyle/>
                    <a:p>
                      <a:pPr algn="ctr" fontAlgn="b"/>
                      <a:r>
                        <a:rPr lang="en-US" sz="1200" u="sng" strike="noStrike" dirty="0">
                          <a:effectLst/>
                        </a:rPr>
                        <a:t>LLCI</a:t>
                      </a:r>
                      <a:endParaRPr lang="en-US" sz="1200" b="1" i="1" u="sng" strike="noStrike" dirty="0">
                        <a:solidFill>
                          <a:srgbClr val="000000"/>
                        </a:solidFill>
                        <a:effectLst/>
                        <a:latin typeface="Calibri" panose="020F0502020204030204" pitchFamily="34" charset="0"/>
                      </a:endParaRPr>
                    </a:p>
                  </a:txBody>
                  <a:tcPr marL="9311" marR="9311" marT="9311" marB="0" anchor="b"/>
                </a:tc>
                <a:tc>
                  <a:txBody>
                    <a:bodyPr/>
                    <a:lstStyle/>
                    <a:p>
                      <a:pPr algn="ctr" fontAlgn="b"/>
                      <a:r>
                        <a:rPr lang="en-US" sz="1200" u="sng" strike="noStrike">
                          <a:effectLst/>
                        </a:rPr>
                        <a:t>ULCI</a:t>
                      </a:r>
                      <a:endParaRPr lang="en-US" sz="1200" b="1" i="1" u="sng" strike="noStrike">
                        <a:solidFill>
                          <a:srgbClr val="000000"/>
                        </a:solidFill>
                        <a:effectLst/>
                        <a:latin typeface="Calibri" panose="020F0502020204030204" pitchFamily="34" charset="0"/>
                      </a:endParaRPr>
                    </a:p>
                  </a:txBody>
                  <a:tcPr marL="9311" marR="9311" marT="9311" marB="0" anchor="b"/>
                </a:tc>
                <a:tc>
                  <a:txBody>
                    <a:bodyPr/>
                    <a:lstStyle/>
                    <a:p>
                      <a:pPr algn="ctr" fontAlgn="b"/>
                      <a:r>
                        <a:rPr lang="en-US" sz="1200" u="sng" strike="noStrike">
                          <a:effectLst/>
                        </a:rPr>
                        <a:t>Estimate</a:t>
                      </a:r>
                      <a:endParaRPr lang="en-US" sz="1200" b="1" i="1" u="sng" strike="noStrike">
                        <a:solidFill>
                          <a:srgbClr val="000000"/>
                        </a:solidFill>
                        <a:effectLst/>
                        <a:latin typeface="Calibri" panose="020F0502020204030204" pitchFamily="34" charset="0"/>
                      </a:endParaRPr>
                    </a:p>
                  </a:txBody>
                  <a:tcPr marL="9311" marR="9311" marT="9311" marB="0" anchor="b"/>
                </a:tc>
                <a:tc>
                  <a:txBody>
                    <a:bodyPr/>
                    <a:lstStyle/>
                    <a:p>
                      <a:pPr algn="ctr" fontAlgn="b"/>
                      <a:r>
                        <a:rPr lang="en-US" sz="1200" u="sng" strike="noStrike">
                          <a:effectLst/>
                        </a:rPr>
                        <a:t>S.E.</a:t>
                      </a:r>
                      <a:endParaRPr lang="en-US" sz="1200" b="1" i="1" u="sng" strike="noStrike">
                        <a:solidFill>
                          <a:srgbClr val="000000"/>
                        </a:solidFill>
                        <a:effectLst/>
                        <a:latin typeface="Calibri" panose="020F0502020204030204" pitchFamily="34" charset="0"/>
                      </a:endParaRPr>
                    </a:p>
                  </a:txBody>
                  <a:tcPr marL="9311" marR="9311" marT="9311" marB="0" anchor="b"/>
                </a:tc>
                <a:tc>
                  <a:txBody>
                    <a:bodyPr/>
                    <a:lstStyle/>
                    <a:p>
                      <a:pPr algn="ctr" fontAlgn="b"/>
                      <a:r>
                        <a:rPr lang="en-US" sz="1200" u="sng" strike="noStrike" dirty="0">
                          <a:effectLst/>
                        </a:rPr>
                        <a:t>Monte Carlo estimate</a:t>
                      </a:r>
                      <a:endParaRPr lang="en-US" sz="1200" b="1" i="1" u="sng" strike="noStrike" dirty="0">
                        <a:solidFill>
                          <a:srgbClr val="000000"/>
                        </a:solidFill>
                        <a:effectLst/>
                        <a:latin typeface="Calibri" panose="020F0502020204030204" pitchFamily="34" charset="0"/>
                      </a:endParaRPr>
                    </a:p>
                  </a:txBody>
                  <a:tcPr marL="9311" marR="9311" marT="9311" marB="0" anchor="b"/>
                </a:tc>
                <a:extLst>
                  <a:ext uri="{0D108BD9-81ED-4DB2-BD59-A6C34878D82A}">
                    <a16:rowId xmlns:a16="http://schemas.microsoft.com/office/drawing/2014/main" val="630317192"/>
                  </a:ext>
                </a:extLst>
              </a:tr>
              <a:tr h="198642">
                <a:tc rowSpan="2">
                  <a:txBody>
                    <a:bodyPr/>
                    <a:lstStyle/>
                    <a:p>
                      <a:pPr algn="ctr" fontAlgn="ctr"/>
                      <a:r>
                        <a:rPr lang="en-US" sz="1200" u="none" strike="noStrike" dirty="0">
                          <a:effectLst/>
                        </a:rPr>
                        <a:t>Indirect effect</a:t>
                      </a:r>
                      <a:endParaRPr lang="en-US" sz="1200" b="0" i="0" u="none" strike="noStrike" dirty="0">
                        <a:solidFill>
                          <a:srgbClr val="000000"/>
                        </a:solidFill>
                        <a:effectLst/>
                        <a:latin typeface="Calibri" panose="020F0502020204030204" pitchFamily="34" charset="0"/>
                      </a:endParaRPr>
                    </a:p>
                  </a:txBody>
                  <a:tcPr marL="9311" marR="9311" marT="9311" marB="0" anchor="ctr"/>
                </a:tc>
                <a:tc>
                  <a:txBody>
                    <a:bodyPr/>
                    <a:lstStyle/>
                    <a:p>
                      <a:pPr algn="l" fontAlgn="b"/>
                      <a:r>
                        <a:rPr lang="en-US" sz="1200" u="none" strike="noStrike">
                          <a:effectLst/>
                        </a:rPr>
                        <a:t>Controls excl.</a:t>
                      </a:r>
                      <a:endParaRPr lang="en-US" sz="1200" b="0" i="0" u="none" strike="noStrike">
                        <a:solidFill>
                          <a:srgbClr val="000000"/>
                        </a:solidFill>
                        <a:effectLst/>
                        <a:latin typeface="Calibri" panose="020F0502020204030204" pitchFamily="34" charset="0"/>
                      </a:endParaRPr>
                    </a:p>
                  </a:txBody>
                  <a:tcPr marL="9311" marR="9311" marT="9311" marB="0" anchor="b"/>
                </a:tc>
                <a:tc>
                  <a:txBody>
                    <a:bodyPr/>
                    <a:lstStyle/>
                    <a:p>
                      <a:pPr algn="ctr" fontAlgn="b"/>
                      <a:r>
                        <a:rPr lang="en-US" sz="1200" u="none" strike="noStrike" dirty="0">
                          <a:effectLst/>
                        </a:rPr>
                        <a:t>-0.0434</a:t>
                      </a:r>
                      <a:endParaRPr lang="en-US" sz="1200" b="0" i="0" u="none" strike="noStrike" dirty="0">
                        <a:solidFill>
                          <a:srgbClr val="000000"/>
                        </a:solidFill>
                        <a:effectLst/>
                        <a:latin typeface="Calibri" panose="020F0502020204030204" pitchFamily="34" charset="0"/>
                      </a:endParaRPr>
                    </a:p>
                  </a:txBody>
                  <a:tcPr marL="9311" marR="9311" marT="9311" marB="0" anchor="b"/>
                </a:tc>
                <a:tc>
                  <a:txBody>
                    <a:bodyPr/>
                    <a:lstStyle/>
                    <a:p>
                      <a:pPr algn="ctr" fontAlgn="b"/>
                      <a:r>
                        <a:rPr lang="en-US" sz="1200" u="none" strike="noStrike">
                          <a:effectLst/>
                        </a:rPr>
                        <a:t>-0.0020</a:t>
                      </a:r>
                      <a:endParaRPr lang="en-US" sz="1200" b="0" i="0" u="none" strike="noStrike">
                        <a:solidFill>
                          <a:srgbClr val="000000"/>
                        </a:solidFill>
                        <a:effectLst/>
                        <a:latin typeface="Calibri" panose="020F0502020204030204" pitchFamily="34" charset="0"/>
                      </a:endParaRPr>
                    </a:p>
                  </a:txBody>
                  <a:tcPr marL="9311" marR="9311" marT="9311" marB="0" anchor="b"/>
                </a:tc>
                <a:tc>
                  <a:txBody>
                    <a:bodyPr/>
                    <a:lstStyle/>
                    <a:p>
                      <a:pPr algn="ctr" fontAlgn="b"/>
                      <a:r>
                        <a:rPr lang="en-US" sz="1200" u="none" strike="noStrike">
                          <a:effectLst/>
                        </a:rPr>
                        <a:t>-0.0200</a:t>
                      </a:r>
                      <a:endParaRPr lang="en-US" sz="1200" b="0" i="0" u="none" strike="noStrike">
                        <a:solidFill>
                          <a:srgbClr val="000000"/>
                        </a:solidFill>
                        <a:effectLst/>
                        <a:latin typeface="Calibri" panose="020F0502020204030204" pitchFamily="34" charset="0"/>
                      </a:endParaRPr>
                    </a:p>
                  </a:txBody>
                  <a:tcPr marL="9311" marR="9311" marT="9311" marB="0" anchor="b"/>
                </a:tc>
                <a:tc>
                  <a:txBody>
                    <a:bodyPr/>
                    <a:lstStyle/>
                    <a:p>
                      <a:pPr algn="ctr" fontAlgn="b"/>
                      <a:r>
                        <a:rPr lang="en-US" sz="1200" u="none" strike="noStrike">
                          <a:effectLst/>
                        </a:rPr>
                        <a:t>0.0128</a:t>
                      </a:r>
                      <a:endParaRPr lang="en-US" sz="1200" b="0" i="0" u="none" strike="noStrike">
                        <a:solidFill>
                          <a:srgbClr val="000000"/>
                        </a:solidFill>
                        <a:effectLst/>
                        <a:latin typeface="Calibri" panose="020F0502020204030204" pitchFamily="34" charset="0"/>
                      </a:endParaRPr>
                    </a:p>
                  </a:txBody>
                  <a:tcPr marL="9311" marR="9311" marT="9311" marB="0" anchor="b"/>
                </a:tc>
                <a:tc>
                  <a:txBody>
                    <a:bodyPr/>
                    <a:lstStyle/>
                    <a:p>
                      <a:pPr algn="ctr" fontAlgn="b"/>
                      <a:r>
                        <a:rPr lang="en-US" sz="1200" u="none" strike="noStrike">
                          <a:effectLst/>
                        </a:rPr>
                        <a:t>1.29E-07</a:t>
                      </a:r>
                      <a:endParaRPr lang="en-US" sz="1200" b="0" i="0" u="none" strike="noStrike">
                        <a:solidFill>
                          <a:srgbClr val="000000"/>
                        </a:solidFill>
                        <a:effectLst/>
                        <a:latin typeface="Calibri" panose="020F0502020204030204" pitchFamily="34" charset="0"/>
                      </a:endParaRPr>
                    </a:p>
                  </a:txBody>
                  <a:tcPr marL="9311" marR="9311" marT="9311" marB="0" anchor="b"/>
                </a:tc>
                <a:extLst>
                  <a:ext uri="{0D108BD9-81ED-4DB2-BD59-A6C34878D82A}">
                    <a16:rowId xmlns:a16="http://schemas.microsoft.com/office/drawing/2014/main" val="2712527985"/>
                  </a:ext>
                </a:extLst>
              </a:tr>
              <a:tr h="211057">
                <a:tc vMerge="1">
                  <a:txBody>
                    <a:bodyPr/>
                    <a:lstStyle/>
                    <a:p>
                      <a:endParaRPr lang="en-US"/>
                    </a:p>
                  </a:txBody>
                  <a:tcPr/>
                </a:tc>
                <a:tc>
                  <a:txBody>
                    <a:bodyPr/>
                    <a:lstStyle/>
                    <a:p>
                      <a:pPr algn="l" fontAlgn="b"/>
                      <a:r>
                        <a:rPr lang="en-US" sz="1200" u="none" strike="noStrike" dirty="0">
                          <a:effectLst/>
                        </a:rPr>
                        <a:t>Controls included</a:t>
                      </a:r>
                      <a:endParaRPr lang="en-US" sz="1200" b="0" i="0" u="none" strike="noStrike" dirty="0">
                        <a:solidFill>
                          <a:srgbClr val="000000"/>
                        </a:solidFill>
                        <a:effectLst/>
                        <a:latin typeface="Calibri" panose="020F0502020204030204" pitchFamily="34" charset="0"/>
                      </a:endParaRPr>
                    </a:p>
                  </a:txBody>
                  <a:tcPr marL="9311" marR="9311" marT="9311" marB="0" anchor="b"/>
                </a:tc>
                <a:tc>
                  <a:txBody>
                    <a:bodyPr/>
                    <a:lstStyle/>
                    <a:p>
                      <a:pPr algn="ctr" fontAlgn="b"/>
                      <a:r>
                        <a:rPr lang="en-US" sz="1200" u="none" strike="noStrike" dirty="0">
                          <a:effectLst/>
                        </a:rPr>
                        <a:t>-0.0799</a:t>
                      </a:r>
                      <a:endParaRPr lang="en-US" sz="1200" b="0" i="0" u="none" strike="noStrike" dirty="0">
                        <a:solidFill>
                          <a:srgbClr val="000000"/>
                        </a:solidFill>
                        <a:effectLst/>
                        <a:latin typeface="Calibri" panose="020F0502020204030204" pitchFamily="34" charset="0"/>
                      </a:endParaRPr>
                    </a:p>
                  </a:txBody>
                  <a:tcPr marL="9311" marR="9311" marT="9311" marB="0" anchor="b"/>
                </a:tc>
                <a:tc>
                  <a:txBody>
                    <a:bodyPr/>
                    <a:lstStyle/>
                    <a:p>
                      <a:pPr algn="ctr" fontAlgn="b"/>
                      <a:r>
                        <a:rPr lang="en-US" sz="1200" u="none" strike="noStrike" dirty="0">
                          <a:effectLst/>
                        </a:rPr>
                        <a:t>-0.0045</a:t>
                      </a:r>
                      <a:endParaRPr lang="en-US" sz="1200" b="0" i="0" u="none" strike="noStrike" dirty="0">
                        <a:solidFill>
                          <a:srgbClr val="000000"/>
                        </a:solidFill>
                        <a:effectLst/>
                        <a:latin typeface="Calibri" panose="020F0502020204030204" pitchFamily="34" charset="0"/>
                      </a:endParaRPr>
                    </a:p>
                  </a:txBody>
                  <a:tcPr marL="9311" marR="9311" marT="9311" marB="0" anchor="b"/>
                </a:tc>
                <a:tc>
                  <a:txBody>
                    <a:bodyPr/>
                    <a:lstStyle/>
                    <a:p>
                      <a:pPr algn="ctr" fontAlgn="b"/>
                      <a:r>
                        <a:rPr lang="en-US" sz="1200" u="none" strike="noStrike" dirty="0">
                          <a:effectLst/>
                        </a:rPr>
                        <a:t>-0.0366</a:t>
                      </a:r>
                      <a:endParaRPr lang="en-US" sz="1200" b="0" i="0" u="none" strike="noStrike" dirty="0">
                        <a:solidFill>
                          <a:srgbClr val="000000"/>
                        </a:solidFill>
                        <a:effectLst/>
                        <a:latin typeface="Calibri" panose="020F0502020204030204" pitchFamily="34" charset="0"/>
                      </a:endParaRPr>
                    </a:p>
                  </a:txBody>
                  <a:tcPr marL="9311" marR="9311" marT="9311" marB="0" anchor="b"/>
                </a:tc>
                <a:tc>
                  <a:txBody>
                    <a:bodyPr/>
                    <a:lstStyle/>
                    <a:p>
                      <a:pPr algn="ctr" fontAlgn="b"/>
                      <a:r>
                        <a:rPr lang="en-US" sz="1200" u="none" strike="noStrike" dirty="0">
                          <a:effectLst/>
                        </a:rPr>
                        <a:t>0.0235</a:t>
                      </a:r>
                      <a:endParaRPr lang="en-US" sz="1200" b="0" i="0" u="none" strike="noStrike" dirty="0">
                        <a:solidFill>
                          <a:srgbClr val="000000"/>
                        </a:solidFill>
                        <a:effectLst/>
                        <a:latin typeface="Calibri" panose="020F0502020204030204" pitchFamily="34" charset="0"/>
                      </a:endParaRPr>
                    </a:p>
                  </a:txBody>
                  <a:tcPr marL="9311" marR="9311" marT="9311" marB="0" anchor="b"/>
                </a:tc>
                <a:tc>
                  <a:txBody>
                    <a:bodyPr/>
                    <a:lstStyle/>
                    <a:p>
                      <a:pPr algn="ctr" fontAlgn="b"/>
                      <a:r>
                        <a:rPr lang="en-US" sz="1200" u="none" strike="noStrike" dirty="0">
                          <a:effectLst/>
                        </a:rPr>
                        <a:t>2.35E-07</a:t>
                      </a:r>
                      <a:endParaRPr lang="en-US" sz="1200" b="0" i="0" u="none" strike="noStrike" dirty="0">
                        <a:solidFill>
                          <a:srgbClr val="000000"/>
                        </a:solidFill>
                        <a:effectLst/>
                        <a:latin typeface="Calibri" panose="020F0502020204030204" pitchFamily="34" charset="0"/>
                      </a:endParaRPr>
                    </a:p>
                  </a:txBody>
                  <a:tcPr marL="9311" marR="9311" marT="9311" marB="0" anchor="b"/>
                </a:tc>
                <a:extLst>
                  <a:ext uri="{0D108BD9-81ED-4DB2-BD59-A6C34878D82A}">
                    <a16:rowId xmlns:a16="http://schemas.microsoft.com/office/drawing/2014/main" val="1288652240"/>
                  </a:ext>
                </a:extLst>
              </a:tr>
            </a:tbl>
          </a:graphicData>
        </a:graphic>
      </p:graphicFrame>
      <p:graphicFrame>
        <p:nvGraphicFramePr>
          <p:cNvPr id="7" name="Table 6">
            <a:extLst>
              <a:ext uri="{FF2B5EF4-FFF2-40B4-BE49-F238E27FC236}">
                <a16:creationId xmlns:a16="http://schemas.microsoft.com/office/drawing/2014/main" id="{E609659B-0146-1C40-822D-93341C077B10}"/>
              </a:ext>
            </a:extLst>
          </p:cNvPr>
          <p:cNvGraphicFramePr>
            <a:graphicFrameLocks noGrp="1"/>
          </p:cNvGraphicFramePr>
          <p:nvPr>
            <p:extLst>
              <p:ext uri="{D42A27DB-BD31-4B8C-83A1-F6EECF244321}">
                <p14:modId xmlns:p14="http://schemas.microsoft.com/office/powerpoint/2010/main" val="3348564712"/>
              </p:ext>
            </p:extLst>
          </p:nvPr>
        </p:nvGraphicFramePr>
        <p:xfrm>
          <a:off x="838200" y="2926040"/>
          <a:ext cx="10515598" cy="1241512"/>
        </p:xfrm>
        <a:graphic>
          <a:graphicData uri="http://schemas.openxmlformats.org/drawingml/2006/table">
            <a:tbl>
              <a:tblPr>
                <a:tableStyleId>{EB9631B5-78F2-41C9-869B-9F39066F8104}</a:tableStyleId>
              </a:tblPr>
              <a:tblGrid>
                <a:gridCol w="1515064">
                  <a:extLst>
                    <a:ext uri="{9D8B030D-6E8A-4147-A177-3AD203B41FA5}">
                      <a16:colId xmlns:a16="http://schemas.microsoft.com/office/drawing/2014/main" val="664872672"/>
                    </a:ext>
                  </a:extLst>
                </a:gridCol>
                <a:gridCol w="1515064">
                  <a:extLst>
                    <a:ext uri="{9D8B030D-6E8A-4147-A177-3AD203B41FA5}">
                      <a16:colId xmlns:a16="http://schemas.microsoft.com/office/drawing/2014/main" val="1560004921"/>
                    </a:ext>
                  </a:extLst>
                </a:gridCol>
                <a:gridCol w="1515064">
                  <a:extLst>
                    <a:ext uri="{9D8B030D-6E8A-4147-A177-3AD203B41FA5}">
                      <a16:colId xmlns:a16="http://schemas.microsoft.com/office/drawing/2014/main" val="206920198"/>
                    </a:ext>
                  </a:extLst>
                </a:gridCol>
                <a:gridCol w="1515064">
                  <a:extLst>
                    <a:ext uri="{9D8B030D-6E8A-4147-A177-3AD203B41FA5}">
                      <a16:colId xmlns:a16="http://schemas.microsoft.com/office/drawing/2014/main" val="434763611"/>
                    </a:ext>
                  </a:extLst>
                </a:gridCol>
                <a:gridCol w="1515064">
                  <a:extLst>
                    <a:ext uri="{9D8B030D-6E8A-4147-A177-3AD203B41FA5}">
                      <a16:colId xmlns:a16="http://schemas.microsoft.com/office/drawing/2014/main" val="4157144049"/>
                    </a:ext>
                  </a:extLst>
                </a:gridCol>
                <a:gridCol w="1515064">
                  <a:extLst>
                    <a:ext uri="{9D8B030D-6E8A-4147-A177-3AD203B41FA5}">
                      <a16:colId xmlns:a16="http://schemas.microsoft.com/office/drawing/2014/main" val="643751888"/>
                    </a:ext>
                  </a:extLst>
                </a:gridCol>
                <a:gridCol w="1425214">
                  <a:extLst>
                    <a:ext uri="{9D8B030D-6E8A-4147-A177-3AD203B41FA5}">
                      <a16:colId xmlns:a16="http://schemas.microsoft.com/office/drawing/2014/main" val="168363472"/>
                    </a:ext>
                  </a:extLst>
                </a:gridCol>
              </a:tblGrid>
              <a:tr h="211057">
                <a:tc>
                  <a:txBody>
                    <a:bodyPr/>
                    <a:lstStyle/>
                    <a:p>
                      <a:pPr algn="l"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311" marR="9311" marT="9311" marB="0" anchor="b"/>
                </a:tc>
                <a:tc>
                  <a:txBody>
                    <a:bodyPr/>
                    <a:lstStyle/>
                    <a:p>
                      <a:pPr algn="l"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9311" marR="9311" marT="9311" marB="0" anchor="b"/>
                </a:tc>
                <a:tc gridSpan="5">
                  <a:txBody>
                    <a:bodyPr/>
                    <a:lstStyle/>
                    <a:p>
                      <a:pPr algn="l" fontAlgn="b"/>
                      <a:r>
                        <a:rPr lang="en-US" sz="1200" u="none" strike="noStrike" dirty="0">
                          <a:effectLst/>
                        </a:rPr>
                        <a:t>Conditional-indirect effect</a:t>
                      </a:r>
                      <a:endParaRPr lang="en-US" sz="1200" b="0" i="0" u="none" strike="noStrike" dirty="0">
                        <a:solidFill>
                          <a:srgbClr val="000000"/>
                        </a:solidFill>
                        <a:effectLst/>
                        <a:latin typeface="Calibri" panose="020F0502020204030204" pitchFamily="34" charset="0"/>
                      </a:endParaRPr>
                    </a:p>
                  </a:txBody>
                  <a:tcPr marL="9311" marR="9311" marT="9311" marB="0" anchor="b"/>
                </a:tc>
                <a:tc hMerge="1">
                  <a:txBody>
                    <a:bodyPr/>
                    <a:lstStyle/>
                    <a:p>
                      <a:pPr algn="l" fontAlgn="b"/>
                      <a:endParaRPr lang="en-US" sz="1200" b="0" i="0" u="none" strike="noStrike" dirty="0">
                        <a:solidFill>
                          <a:srgbClr val="000000"/>
                        </a:solidFill>
                        <a:effectLst/>
                        <a:latin typeface="Calibri" panose="020F0502020204030204" pitchFamily="34" charset="0"/>
                      </a:endParaRPr>
                    </a:p>
                  </a:txBody>
                  <a:tcPr marL="9311" marR="9311" marT="9311" marB="0" anchor="b"/>
                </a:tc>
                <a:tc hMerge="1">
                  <a:txBody>
                    <a:bodyPr/>
                    <a:lstStyle/>
                    <a:p>
                      <a:pPr algn="l" fontAlgn="b"/>
                      <a:endParaRPr lang="en-US" sz="1200" b="0" i="0" u="none" strike="noStrike">
                        <a:solidFill>
                          <a:srgbClr val="000000"/>
                        </a:solidFill>
                        <a:effectLst/>
                        <a:latin typeface="Calibri" panose="020F0502020204030204" pitchFamily="34" charset="0"/>
                      </a:endParaRPr>
                    </a:p>
                  </a:txBody>
                  <a:tcPr marL="9311" marR="9311" marT="9311" marB="0" anchor="b"/>
                </a:tc>
                <a:tc hMerge="1">
                  <a:txBody>
                    <a:bodyPr/>
                    <a:lstStyle/>
                    <a:p>
                      <a:pPr algn="l" fontAlgn="b"/>
                      <a:endParaRPr lang="en-US" sz="1200" b="0" i="0" u="none" strike="noStrike">
                        <a:solidFill>
                          <a:srgbClr val="000000"/>
                        </a:solidFill>
                        <a:effectLst/>
                        <a:latin typeface="Calibri" panose="020F0502020204030204" pitchFamily="34" charset="0"/>
                      </a:endParaRPr>
                    </a:p>
                  </a:txBody>
                  <a:tcPr marL="9311" marR="9311" marT="9311" marB="0" anchor="b"/>
                </a:tc>
                <a:tc hMerge="1">
                  <a:txBody>
                    <a:bodyPr/>
                    <a:lstStyle/>
                    <a:p>
                      <a:pPr algn="l" fontAlgn="b"/>
                      <a:endParaRPr lang="en-US" sz="1200" b="0" i="0" u="none" strike="noStrike" dirty="0">
                        <a:solidFill>
                          <a:srgbClr val="000000"/>
                        </a:solidFill>
                        <a:effectLst/>
                        <a:latin typeface="Calibri" panose="020F0502020204030204" pitchFamily="34" charset="0"/>
                      </a:endParaRPr>
                    </a:p>
                  </a:txBody>
                  <a:tcPr marL="9311" marR="9311" marT="9311" marB="0" anchor="b"/>
                </a:tc>
                <a:extLst>
                  <a:ext uri="{0D108BD9-81ED-4DB2-BD59-A6C34878D82A}">
                    <a16:rowId xmlns:a16="http://schemas.microsoft.com/office/drawing/2014/main" val="589109329"/>
                  </a:ext>
                </a:extLst>
              </a:tr>
              <a:tr h="211057">
                <a:tc>
                  <a:txBody>
                    <a:bodyPr/>
                    <a:lstStyle/>
                    <a:p>
                      <a:pPr algn="l" fontAlgn="b"/>
                      <a:endParaRPr lang="en-US" sz="1200" b="1" i="0" u="sng" strike="noStrike" dirty="0">
                        <a:solidFill>
                          <a:srgbClr val="000000"/>
                        </a:solidFill>
                        <a:effectLst/>
                        <a:latin typeface="Calibri" panose="020F0502020204030204" pitchFamily="34" charset="0"/>
                      </a:endParaRPr>
                    </a:p>
                  </a:txBody>
                  <a:tcPr marL="9311" marR="9311" marT="9311" marB="0" anchor="b"/>
                </a:tc>
                <a:tc>
                  <a:txBody>
                    <a:bodyPr/>
                    <a:lstStyle/>
                    <a:p>
                      <a:pPr algn="l" fontAlgn="b"/>
                      <a:r>
                        <a:rPr lang="en-US" sz="1200" i="0" u="sng" strike="noStrike" dirty="0">
                          <a:effectLst/>
                        </a:rPr>
                        <a:t>Moderator</a:t>
                      </a:r>
                      <a:endParaRPr lang="en-US" sz="1200" b="1" i="0" u="sng" strike="noStrike" dirty="0">
                        <a:solidFill>
                          <a:srgbClr val="000000"/>
                        </a:solidFill>
                        <a:effectLst/>
                        <a:latin typeface="Calibri" panose="020F0502020204030204" pitchFamily="34" charset="0"/>
                      </a:endParaRPr>
                    </a:p>
                  </a:txBody>
                  <a:tcPr marL="9311" marR="9311" marT="9311" marB="0" anchor="b"/>
                </a:tc>
                <a:tc>
                  <a:txBody>
                    <a:bodyPr/>
                    <a:lstStyle/>
                    <a:p>
                      <a:pPr algn="ctr" fontAlgn="b"/>
                      <a:r>
                        <a:rPr lang="en-US" sz="1200" i="0" u="sng" strike="noStrike" dirty="0">
                          <a:effectLst/>
                        </a:rPr>
                        <a:t>LLCI</a:t>
                      </a:r>
                      <a:endParaRPr lang="en-US" sz="1200" b="1" i="0" u="sng" strike="noStrike" dirty="0">
                        <a:solidFill>
                          <a:srgbClr val="000000"/>
                        </a:solidFill>
                        <a:effectLst/>
                        <a:latin typeface="Calibri" panose="020F0502020204030204" pitchFamily="34" charset="0"/>
                      </a:endParaRPr>
                    </a:p>
                  </a:txBody>
                  <a:tcPr marL="9311" marR="9311" marT="9311" marB="0" anchor="b"/>
                </a:tc>
                <a:tc>
                  <a:txBody>
                    <a:bodyPr/>
                    <a:lstStyle/>
                    <a:p>
                      <a:pPr algn="ctr" fontAlgn="b"/>
                      <a:r>
                        <a:rPr lang="en-US" sz="1200" i="0" u="sng" strike="noStrike" dirty="0">
                          <a:effectLst/>
                        </a:rPr>
                        <a:t>ULCI</a:t>
                      </a:r>
                      <a:endParaRPr lang="en-US" sz="1200" b="1" i="0" u="sng" strike="noStrike" dirty="0">
                        <a:solidFill>
                          <a:srgbClr val="000000"/>
                        </a:solidFill>
                        <a:effectLst/>
                        <a:latin typeface="Calibri" panose="020F0502020204030204" pitchFamily="34" charset="0"/>
                      </a:endParaRPr>
                    </a:p>
                  </a:txBody>
                  <a:tcPr marL="9311" marR="9311" marT="9311" marB="0" anchor="b"/>
                </a:tc>
                <a:tc>
                  <a:txBody>
                    <a:bodyPr/>
                    <a:lstStyle/>
                    <a:p>
                      <a:pPr algn="ctr" fontAlgn="b"/>
                      <a:r>
                        <a:rPr lang="en-US" sz="1200" i="0" u="sng" strike="noStrike" dirty="0">
                          <a:effectLst/>
                        </a:rPr>
                        <a:t>Estimate</a:t>
                      </a:r>
                      <a:endParaRPr lang="en-US" sz="1200" b="1" i="0" u="sng" strike="noStrike" dirty="0">
                        <a:solidFill>
                          <a:srgbClr val="000000"/>
                        </a:solidFill>
                        <a:effectLst/>
                        <a:latin typeface="Calibri" panose="020F0502020204030204" pitchFamily="34" charset="0"/>
                      </a:endParaRPr>
                    </a:p>
                  </a:txBody>
                  <a:tcPr marL="9311" marR="9311" marT="9311" marB="0" anchor="b"/>
                </a:tc>
                <a:tc>
                  <a:txBody>
                    <a:bodyPr/>
                    <a:lstStyle/>
                    <a:p>
                      <a:pPr algn="ctr" fontAlgn="b"/>
                      <a:r>
                        <a:rPr lang="en-US" sz="1200" i="0" u="sng" strike="noStrike">
                          <a:effectLst/>
                        </a:rPr>
                        <a:t>S.E.</a:t>
                      </a:r>
                      <a:endParaRPr lang="en-US" sz="1200" b="1" i="0" u="sng" strike="noStrike">
                        <a:solidFill>
                          <a:srgbClr val="000000"/>
                        </a:solidFill>
                        <a:effectLst/>
                        <a:latin typeface="Calibri" panose="020F0502020204030204" pitchFamily="34" charset="0"/>
                      </a:endParaRPr>
                    </a:p>
                  </a:txBody>
                  <a:tcPr marL="9311" marR="9311" marT="9311" marB="0" anchor="b"/>
                </a:tc>
                <a:tc>
                  <a:txBody>
                    <a:bodyPr/>
                    <a:lstStyle/>
                    <a:p>
                      <a:pPr algn="ctr" fontAlgn="b"/>
                      <a:r>
                        <a:rPr lang="en-US" sz="1200" i="0" u="sng" strike="noStrike" dirty="0">
                          <a:effectLst/>
                        </a:rPr>
                        <a:t>Monte Carlo estimate</a:t>
                      </a:r>
                      <a:endParaRPr lang="en-US" sz="1200" b="1" i="0" u="sng" strike="noStrike" dirty="0">
                        <a:solidFill>
                          <a:srgbClr val="000000"/>
                        </a:solidFill>
                        <a:effectLst/>
                        <a:latin typeface="Calibri" panose="020F0502020204030204" pitchFamily="34" charset="0"/>
                      </a:endParaRPr>
                    </a:p>
                  </a:txBody>
                  <a:tcPr marL="9311" marR="9311" marT="9311" marB="0" anchor="b"/>
                </a:tc>
                <a:extLst>
                  <a:ext uri="{0D108BD9-81ED-4DB2-BD59-A6C34878D82A}">
                    <a16:rowId xmlns:a16="http://schemas.microsoft.com/office/drawing/2014/main" val="3635589365"/>
                  </a:ext>
                </a:extLst>
              </a:tr>
              <a:tr h="198642">
                <a:tc rowSpan="2">
                  <a:txBody>
                    <a:bodyPr/>
                    <a:lstStyle/>
                    <a:p>
                      <a:pPr algn="ctr" fontAlgn="ctr"/>
                      <a:r>
                        <a:rPr lang="en-US" sz="1200" u="none" strike="noStrike" dirty="0">
                          <a:effectLst/>
                        </a:rPr>
                        <a:t>Controls excl.</a:t>
                      </a:r>
                      <a:endParaRPr lang="en-US" sz="1200" b="0" i="1" u="none" strike="noStrike" dirty="0">
                        <a:solidFill>
                          <a:srgbClr val="000000"/>
                        </a:solidFill>
                        <a:effectLst/>
                        <a:latin typeface="Calibri" panose="020F0502020204030204" pitchFamily="34" charset="0"/>
                      </a:endParaRPr>
                    </a:p>
                  </a:txBody>
                  <a:tcPr marL="9311" marR="9311" marT="9311" marB="0" anchor="ctr"/>
                </a:tc>
                <a:tc>
                  <a:txBody>
                    <a:bodyPr/>
                    <a:lstStyle/>
                    <a:p>
                      <a:pPr algn="l" fontAlgn="b"/>
                      <a:r>
                        <a:rPr lang="en-US" sz="1200" u="none" strike="noStrike" dirty="0">
                          <a:solidFill>
                            <a:srgbClr val="0070C0"/>
                          </a:solidFill>
                          <a:effectLst/>
                        </a:rPr>
                        <a:t>Low deep acting</a:t>
                      </a:r>
                      <a:endParaRPr lang="en-US" sz="1200" b="0" i="0" u="none" strike="noStrike" dirty="0">
                        <a:solidFill>
                          <a:srgbClr val="0070C0"/>
                        </a:solidFill>
                        <a:effectLst/>
                        <a:latin typeface="Calibri" panose="020F0502020204030204" pitchFamily="34" charset="0"/>
                      </a:endParaRPr>
                    </a:p>
                  </a:txBody>
                  <a:tcPr marL="9311" marR="9311" marT="9311" marB="0" anchor="b"/>
                </a:tc>
                <a:tc>
                  <a:txBody>
                    <a:bodyPr/>
                    <a:lstStyle/>
                    <a:p>
                      <a:pPr algn="ctr" fontAlgn="b"/>
                      <a:r>
                        <a:rPr lang="en-US" sz="1200" u="none" strike="noStrike" dirty="0">
                          <a:solidFill>
                            <a:srgbClr val="0070C0"/>
                          </a:solidFill>
                          <a:effectLst/>
                        </a:rPr>
                        <a:t>-0.0200</a:t>
                      </a:r>
                      <a:endParaRPr lang="en-US" sz="1200" b="0" i="0" u="none" strike="noStrike" dirty="0">
                        <a:solidFill>
                          <a:srgbClr val="0070C0"/>
                        </a:solidFill>
                        <a:effectLst/>
                        <a:latin typeface="Calibri" panose="020F0502020204030204" pitchFamily="34" charset="0"/>
                      </a:endParaRPr>
                    </a:p>
                  </a:txBody>
                  <a:tcPr marL="9311" marR="9311" marT="9311" marB="0" anchor="b"/>
                </a:tc>
                <a:tc>
                  <a:txBody>
                    <a:bodyPr/>
                    <a:lstStyle/>
                    <a:p>
                      <a:pPr algn="ctr" fontAlgn="b"/>
                      <a:r>
                        <a:rPr lang="en-US" sz="1200" u="none" strike="noStrike" dirty="0">
                          <a:solidFill>
                            <a:srgbClr val="0070C0"/>
                          </a:solidFill>
                          <a:effectLst/>
                        </a:rPr>
                        <a:t>0.0094</a:t>
                      </a:r>
                      <a:endParaRPr lang="en-US" sz="1200" b="0" i="0" u="none" strike="noStrike" dirty="0">
                        <a:solidFill>
                          <a:srgbClr val="0070C0"/>
                        </a:solidFill>
                        <a:effectLst/>
                        <a:latin typeface="Calibri" panose="020F0502020204030204" pitchFamily="34" charset="0"/>
                      </a:endParaRPr>
                    </a:p>
                  </a:txBody>
                  <a:tcPr marL="9311" marR="9311" marT="9311" marB="0" anchor="b"/>
                </a:tc>
                <a:tc>
                  <a:txBody>
                    <a:bodyPr/>
                    <a:lstStyle/>
                    <a:p>
                      <a:pPr algn="ctr" fontAlgn="b"/>
                      <a:r>
                        <a:rPr lang="en-US" sz="1200" u="none" strike="noStrike" dirty="0">
                          <a:solidFill>
                            <a:srgbClr val="0070C0"/>
                          </a:solidFill>
                          <a:effectLst/>
                        </a:rPr>
                        <a:t>-0.0039</a:t>
                      </a:r>
                      <a:endParaRPr lang="en-US" sz="1200" b="0" i="0" u="none" strike="noStrike" dirty="0">
                        <a:solidFill>
                          <a:srgbClr val="0070C0"/>
                        </a:solidFill>
                        <a:effectLst/>
                        <a:latin typeface="Calibri" panose="020F0502020204030204" pitchFamily="34" charset="0"/>
                      </a:endParaRPr>
                    </a:p>
                  </a:txBody>
                  <a:tcPr marL="9311" marR="9311" marT="9311" marB="0" anchor="b"/>
                </a:tc>
                <a:tc>
                  <a:txBody>
                    <a:bodyPr/>
                    <a:lstStyle/>
                    <a:p>
                      <a:pPr algn="ctr" fontAlgn="b"/>
                      <a:r>
                        <a:rPr lang="en-US" sz="1200" u="none" strike="noStrike" dirty="0">
                          <a:solidFill>
                            <a:srgbClr val="0070C0"/>
                          </a:solidFill>
                          <a:effectLst/>
                        </a:rPr>
                        <a:t>0.0090</a:t>
                      </a:r>
                      <a:endParaRPr lang="en-US" sz="1200" b="0" i="0" u="none" strike="noStrike" dirty="0">
                        <a:solidFill>
                          <a:srgbClr val="0070C0"/>
                        </a:solidFill>
                        <a:effectLst/>
                        <a:latin typeface="Calibri" panose="020F0502020204030204" pitchFamily="34" charset="0"/>
                      </a:endParaRPr>
                    </a:p>
                  </a:txBody>
                  <a:tcPr marL="9311" marR="9311" marT="9311" marB="0" anchor="b"/>
                </a:tc>
                <a:tc>
                  <a:txBody>
                    <a:bodyPr/>
                    <a:lstStyle/>
                    <a:p>
                      <a:pPr algn="ctr" fontAlgn="b"/>
                      <a:r>
                        <a:rPr lang="en-US" sz="1200" u="none" strike="noStrike" dirty="0">
                          <a:solidFill>
                            <a:srgbClr val="0070C0"/>
                          </a:solidFill>
                          <a:effectLst/>
                        </a:rPr>
                        <a:t>9.04E-08</a:t>
                      </a:r>
                      <a:endParaRPr lang="en-US" sz="1200" b="0" i="0" u="none" strike="noStrike" dirty="0">
                        <a:solidFill>
                          <a:srgbClr val="0070C0"/>
                        </a:solidFill>
                        <a:effectLst/>
                        <a:latin typeface="Calibri" panose="020F0502020204030204" pitchFamily="34" charset="0"/>
                      </a:endParaRPr>
                    </a:p>
                  </a:txBody>
                  <a:tcPr marL="9311" marR="9311" marT="9311" marB="0" anchor="b"/>
                </a:tc>
                <a:extLst>
                  <a:ext uri="{0D108BD9-81ED-4DB2-BD59-A6C34878D82A}">
                    <a16:rowId xmlns:a16="http://schemas.microsoft.com/office/drawing/2014/main" val="3226463470"/>
                  </a:ext>
                </a:extLst>
              </a:tr>
              <a:tr h="211057">
                <a:tc vMerge="1">
                  <a:txBody>
                    <a:bodyPr/>
                    <a:lstStyle/>
                    <a:p>
                      <a:endParaRPr lang="en-US"/>
                    </a:p>
                  </a:txBody>
                  <a:tcPr/>
                </a:tc>
                <a:tc>
                  <a:txBody>
                    <a:bodyPr/>
                    <a:lstStyle/>
                    <a:p>
                      <a:pPr algn="l" fontAlgn="b"/>
                      <a:r>
                        <a:rPr lang="en-US" sz="1200" b="1" u="none" strike="noStrike" dirty="0">
                          <a:solidFill>
                            <a:srgbClr val="FF0000"/>
                          </a:solidFill>
                          <a:effectLst/>
                        </a:rPr>
                        <a:t>High deep acting</a:t>
                      </a:r>
                      <a:endParaRPr lang="en-US" sz="1200" b="1" i="0" u="none" strike="noStrike" dirty="0">
                        <a:solidFill>
                          <a:srgbClr val="FF0000"/>
                        </a:solidFill>
                        <a:effectLst/>
                        <a:latin typeface="Calibri" panose="020F0502020204030204" pitchFamily="34" charset="0"/>
                      </a:endParaRPr>
                    </a:p>
                  </a:txBody>
                  <a:tcPr marL="9311" marR="9311" marT="9311" marB="0" anchor="b"/>
                </a:tc>
                <a:tc>
                  <a:txBody>
                    <a:bodyPr/>
                    <a:lstStyle/>
                    <a:p>
                      <a:pPr algn="ctr" fontAlgn="b"/>
                      <a:r>
                        <a:rPr lang="en-US" sz="1200" b="1" u="none" strike="noStrike" dirty="0">
                          <a:solidFill>
                            <a:srgbClr val="FF0000"/>
                          </a:solidFill>
                          <a:effectLst/>
                        </a:rPr>
                        <a:t>-0.0815</a:t>
                      </a:r>
                      <a:endParaRPr lang="en-US" sz="1200" b="1" i="0" u="none" strike="noStrike" dirty="0">
                        <a:solidFill>
                          <a:srgbClr val="FF0000"/>
                        </a:solidFill>
                        <a:effectLst/>
                        <a:latin typeface="Calibri" panose="020F0502020204030204" pitchFamily="34" charset="0"/>
                      </a:endParaRPr>
                    </a:p>
                  </a:txBody>
                  <a:tcPr marL="9311" marR="9311" marT="9311" marB="0" anchor="b"/>
                </a:tc>
                <a:tc>
                  <a:txBody>
                    <a:bodyPr/>
                    <a:lstStyle/>
                    <a:p>
                      <a:pPr algn="ctr" fontAlgn="b"/>
                      <a:r>
                        <a:rPr lang="en-US" sz="1200" b="1" u="none" strike="noStrike" dirty="0">
                          <a:solidFill>
                            <a:srgbClr val="FF0000"/>
                          </a:solidFill>
                          <a:effectLst/>
                        </a:rPr>
                        <a:t>-0.0048</a:t>
                      </a:r>
                      <a:endParaRPr lang="en-US" sz="1200" b="1" i="0" u="none" strike="noStrike" dirty="0">
                        <a:solidFill>
                          <a:srgbClr val="FF0000"/>
                        </a:solidFill>
                        <a:effectLst/>
                        <a:latin typeface="Calibri" panose="020F0502020204030204" pitchFamily="34" charset="0"/>
                      </a:endParaRPr>
                    </a:p>
                  </a:txBody>
                  <a:tcPr marL="9311" marR="9311" marT="9311" marB="0" anchor="b"/>
                </a:tc>
                <a:tc>
                  <a:txBody>
                    <a:bodyPr/>
                    <a:lstStyle/>
                    <a:p>
                      <a:pPr algn="ctr" fontAlgn="b"/>
                      <a:r>
                        <a:rPr lang="en-US" sz="1200" b="1" u="none" strike="noStrike" dirty="0">
                          <a:solidFill>
                            <a:srgbClr val="FF0000"/>
                          </a:solidFill>
                          <a:effectLst/>
                        </a:rPr>
                        <a:t>-0.0404</a:t>
                      </a:r>
                      <a:endParaRPr lang="en-US" sz="1200" b="1" i="0" u="none" strike="noStrike" dirty="0">
                        <a:solidFill>
                          <a:srgbClr val="FF0000"/>
                        </a:solidFill>
                        <a:effectLst/>
                        <a:latin typeface="Calibri" panose="020F0502020204030204" pitchFamily="34" charset="0"/>
                      </a:endParaRPr>
                    </a:p>
                  </a:txBody>
                  <a:tcPr marL="9311" marR="9311" marT="9311" marB="0" anchor="b"/>
                </a:tc>
                <a:tc>
                  <a:txBody>
                    <a:bodyPr/>
                    <a:lstStyle/>
                    <a:p>
                      <a:pPr algn="ctr" fontAlgn="b"/>
                      <a:r>
                        <a:rPr lang="en-US" sz="1200" b="1" u="none" strike="noStrike" dirty="0">
                          <a:solidFill>
                            <a:srgbClr val="FF0000"/>
                          </a:solidFill>
                          <a:effectLst/>
                        </a:rPr>
                        <a:t>0.0235</a:t>
                      </a:r>
                      <a:endParaRPr lang="en-US" sz="1200" b="1" i="0" u="none" strike="noStrike" dirty="0">
                        <a:solidFill>
                          <a:srgbClr val="FF0000"/>
                        </a:solidFill>
                        <a:effectLst/>
                        <a:latin typeface="Calibri" panose="020F0502020204030204" pitchFamily="34" charset="0"/>
                      </a:endParaRPr>
                    </a:p>
                  </a:txBody>
                  <a:tcPr marL="9311" marR="9311" marT="9311" marB="0" anchor="b"/>
                </a:tc>
                <a:tc>
                  <a:txBody>
                    <a:bodyPr/>
                    <a:lstStyle/>
                    <a:p>
                      <a:pPr algn="ctr" fontAlgn="b"/>
                      <a:r>
                        <a:rPr lang="en-US" sz="1200" b="1" u="none" strike="noStrike" dirty="0">
                          <a:solidFill>
                            <a:srgbClr val="FF0000"/>
                          </a:solidFill>
                          <a:effectLst/>
                        </a:rPr>
                        <a:t>2.35E-07</a:t>
                      </a:r>
                      <a:endParaRPr lang="en-US" sz="1200" b="1" i="0" u="none" strike="noStrike" dirty="0">
                        <a:solidFill>
                          <a:srgbClr val="FF0000"/>
                        </a:solidFill>
                        <a:effectLst/>
                        <a:latin typeface="Calibri" panose="020F0502020204030204" pitchFamily="34" charset="0"/>
                      </a:endParaRPr>
                    </a:p>
                  </a:txBody>
                  <a:tcPr marL="9311" marR="9311" marT="9311" marB="0" anchor="b"/>
                </a:tc>
                <a:extLst>
                  <a:ext uri="{0D108BD9-81ED-4DB2-BD59-A6C34878D82A}">
                    <a16:rowId xmlns:a16="http://schemas.microsoft.com/office/drawing/2014/main" val="320927301"/>
                  </a:ext>
                </a:extLst>
              </a:tr>
              <a:tr h="198642">
                <a:tc rowSpan="2">
                  <a:txBody>
                    <a:bodyPr/>
                    <a:lstStyle/>
                    <a:p>
                      <a:pPr algn="ctr" fontAlgn="ctr"/>
                      <a:r>
                        <a:rPr lang="en-US" sz="1200" u="none" strike="noStrike">
                          <a:effectLst/>
                        </a:rPr>
                        <a:t>Controls incl.</a:t>
                      </a:r>
                      <a:endParaRPr lang="en-US" sz="1200" b="0" i="1" u="none" strike="noStrike">
                        <a:solidFill>
                          <a:srgbClr val="000000"/>
                        </a:solidFill>
                        <a:effectLst/>
                        <a:latin typeface="Calibri" panose="020F0502020204030204" pitchFamily="34" charset="0"/>
                      </a:endParaRPr>
                    </a:p>
                  </a:txBody>
                  <a:tcPr marL="9311" marR="9311" marT="9311" marB="0" anchor="ctr"/>
                </a:tc>
                <a:tc>
                  <a:txBody>
                    <a:bodyPr/>
                    <a:lstStyle/>
                    <a:p>
                      <a:pPr algn="l" fontAlgn="b"/>
                      <a:r>
                        <a:rPr lang="en-US" sz="1200" u="none" strike="noStrike" dirty="0">
                          <a:solidFill>
                            <a:srgbClr val="0070C0"/>
                          </a:solidFill>
                          <a:effectLst/>
                        </a:rPr>
                        <a:t>Low deep acting</a:t>
                      </a:r>
                      <a:endParaRPr lang="en-US" sz="1200" b="0" i="0" u="none" strike="noStrike" dirty="0">
                        <a:solidFill>
                          <a:srgbClr val="0070C0"/>
                        </a:solidFill>
                        <a:effectLst/>
                        <a:latin typeface="Calibri" panose="020F0502020204030204" pitchFamily="34" charset="0"/>
                      </a:endParaRPr>
                    </a:p>
                  </a:txBody>
                  <a:tcPr marL="9311" marR="9311" marT="9311" marB="0" anchor="b"/>
                </a:tc>
                <a:tc>
                  <a:txBody>
                    <a:bodyPr/>
                    <a:lstStyle/>
                    <a:p>
                      <a:pPr algn="ctr" fontAlgn="b"/>
                      <a:r>
                        <a:rPr lang="en-US" sz="1200" u="none" strike="noStrike" dirty="0">
                          <a:solidFill>
                            <a:srgbClr val="0070C0"/>
                          </a:solidFill>
                          <a:effectLst/>
                        </a:rPr>
                        <a:t>-0.0481</a:t>
                      </a:r>
                      <a:endParaRPr lang="en-US" sz="1200" b="0" i="0" u="none" strike="noStrike" dirty="0">
                        <a:solidFill>
                          <a:srgbClr val="0070C0"/>
                        </a:solidFill>
                        <a:effectLst/>
                        <a:latin typeface="Calibri" panose="020F0502020204030204" pitchFamily="34" charset="0"/>
                      </a:endParaRPr>
                    </a:p>
                  </a:txBody>
                  <a:tcPr marL="9311" marR="9311" marT="9311" marB="0" anchor="b"/>
                </a:tc>
                <a:tc>
                  <a:txBody>
                    <a:bodyPr/>
                    <a:lstStyle/>
                    <a:p>
                      <a:pPr algn="ctr" fontAlgn="b"/>
                      <a:r>
                        <a:rPr lang="en-US" sz="1200" u="none" strike="noStrike" dirty="0">
                          <a:solidFill>
                            <a:srgbClr val="0070C0"/>
                          </a:solidFill>
                          <a:effectLst/>
                        </a:rPr>
                        <a:t>0.0306</a:t>
                      </a:r>
                      <a:endParaRPr lang="en-US" sz="1200" b="0" i="0" u="none" strike="noStrike" dirty="0">
                        <a:solidFill>
                          <a:srgbClr val="0070C0"/>
                        </a:solidFill>
                        <a:effectLst/>
                        <a:latin typeface="Calibri" panose="020F0502020204030204" pitchFamily="34" charset="0"/>
                      </a:endParaRPr>
                    </a:p>
                  </a:txBody>
                  <a:tcPr marL="9311" marR="9311" marT="9311" marB="0" anchor="b"/>
                </a:tc>
                <a:tc>
                  <a:txBody>
                    <a:bodyPr/>
                    <a:lstStyle/>
                    <a:p>
                      <a:pPr algn="ctr" fontAlgn="b"/>
                      <a:r>
                        <a:rPr lang="en-US" sz="1200" u="none" strike="noStrike" dirty="0">
                          <a:solidFill>
                            <a:srgbClr val="0070C0"/>
                          </a:solidFill>
                          <a:effectLst/>
                        </a:rPr>
                        <a:t>-0.0072</a:t>
                      </a:r>
                      <a:endParaRPr lang="en-US" sz="1200" b="0" i="0" u="none" strike="noStrike" dirty="0">
                        <a:solidFill>
                          <a:srgbClr val="0070C0"/>
                        </a:solidFill>
                        <a:effectLst/>
                        <a:latin typeface="Calibri" panose="020F0502020204030204" pitchFamily="34" charset="0"/>
                      </a:endParaRPr>
                    </a:p>
                  </a:txBody>
                  <a:tcPr marL="9311" marR="9311" marT="9311" marB="0" anchor="b"/>
                </a:tc>
                <a:tc>
                  <a:txBody>
                    <a:bodyPr/>
                    <a:lstStyle/>
                    <a:p>
                      <a:pPr algn="ctr" fontAlgn="b"/>
                      <a:r>
                        <a:rPr lang="en-US" sz="1200" u="none" strike="noStrike" dirty="0">
                          <a:solidFill>
                            <a:srgbClr val="0070C0"/>
                          </a:solidFill>
                          <a:effectLst/>
                        </a:rPr>
                        <a:t>0.0240</a:t>
                      </a:r>
                      <a:endParaRPr lang="en-US" sz="1200" b="0" i="0" u="none" strike="noStrike" dirty="0">
                        <a:solidFill>
                          <a:srgbClr val="0070C0"/>
                        </a:solidFill>
                        <a:effectLst/>
                        <a:latin typeface="Calibri" panose="020F0502020204030204" pitchFamily="34" charset="0"/>
                      </a:endParaRPr>
                    </a:p>
                  </a:txBody>
                  <a:tcPr marL="9311" marR="9311" marT="9311" marB="0" anchor="b"/>
                </a:tc>
                <a:tc>
                  <a:txBody>
                    <a:bodyPr/>
                    <a:lstStyle/>
                    <a:p>
                      <a:pPr algn="ctr" fontAlgn="b"/>
                      <a:r>
                        <a:rPr lang="en-US" sz="1200" u="none" strike="noStrike" dirty="0">
                          <a:solidFill>
                            <a:srgbClr val="0070C0"/>
                          </a:solidFill>
                          <a:effectLst/>
                        </a:rPr>
                        <a:t>2.40E-07</a:t>
                      </a:r>
                      <a:endParaRPr lang="en-US" sz="1200" b="0" i="0" u="none" strike="noStrike" dirty="0">
                        <a:solidFill>
                          <a:srgbClr val="0070C0"/>
                        </a:solidFill>
                        <a:effectLst/>
                        <a:latin typeface="Calibri" panose="020F0502020204030204" pitchFamily="34" charset="0"/>
                      </a:endParaRPr>
                    </a:p>
                  </a:txBody>
                  <a:tcPr marL="9311" marR="9311" marT="9311" marB="0" anchor="b"/>
                </a:tc>
                <a:extLst>
                  <a:ext uri="{0D108BD9-81ED-4DB2-BD59-A6C34878D82A}">
                    <a16:rowId xmlns:a16="http://schemas.microsoft.com/office/drawing/2014/main" val="991174051"/>
                  </a:ext>
                </a:extLst>
              </a:tr>
              <a:tr h="211057">
                <a:tc vMerge="1">
                  <a:txBody>
                    <a:bodyPr/>
                    <a:lstStyle/>
                    <a:p>
                      <a:endParaRPr lang="en-US"/>
                    </a:p>
                  </a:txBody>
                  <a:tcPr/>
                </a:tc>
                <a:tc>
                  <a:txBody>
                    <a:bodyPr/>
                    <a:lstStyle/>
                    <a:p>
                      <a:pPr algn="l" fontAlgn="b"/>
                      <a:r>
                        <a:rPr lang="en-US" sz="1200" b="1" u="none" strike="noStrike" dirty="0">
                          <a:solidFill>
                            <a:srgbClr val="FF0000"/>
                          </a:solidFill>
                          <a:effectLst/>
                        </a:rPr>
                        <a:t>High deep acting</a:t>
                      </a:r>
                      <a:endParaRPr lang="en-US" sz="1200" b="1" i="0" u="none" strike="noStrike" dirty="0">
                        <a:solidFill>
                          <a:srgbClr val="FF0000"/>
                        </a:solidFill>
                        <a:effectLst/>
                        <a:latin typeface="Calibri" panose="020F0502020204030204" pitchFamily="34" charset="0"/>
                      </a:endParaRPr>
                    </a:p>
                  </a:txBody>
                  <a:tcPr marL="9311" marR="9311" marT="9311" marB="0" anchor="b"/>
                </a:tc>
                <a:tc>
                  <a:txBody>
                    <a:bodyPr/>
                    <a:lstStyle/>
                    <a:p>
                      <a:pPr algn="ctr" fontAlgn="b"/>
                      <a:r>
                        <a:rPr lang="en-US" sz="1200" b="1" u="none" strike="noStrike" dirty="0">
                          <a:solidFill>
                            <a:srgbClr val="FF0000"/>
                          </a:solidFill>
                          <a:effectLst/>
                        </a:rPr>
                        <a:t>-0.1575</a:t>
                      </a:r>
                      <a:endParaRPr lang="en-US" sz="1200" b="1" i="0" u="none" strike="noStrike" dirty="0">
                        <a:solidFill>
                          <a:srgbClr val="FF0000"/>
                        </a:solidFill>
                        <a:effectLst/>
                        <a:latin typeface="Calibri" panose="020F0502020204030204" pitchFamily="34" charset="0"/>
                      </a:endParaRPr>
                    </a:p>
                  </a:txBody>
                  <a:tcPr marL="9311" marR="9311" marT="9311" marB="0" anchor="b"/>
                </a:tc>
                <a:tc>
                  <a:txBody>
                    <a:bodyPr/>
                    <a:lstStyle/>
                    <a:p>
                      <a:pPr algn="ctr" fontAlgn="b"/>
                      <a:r>
                        <a:rPr lang="en-US" sz="1200" b="1" u="none" strike="noStrike" dirty="0">
                          <a:solidFill>
                            <a:srgbClr val="FF0000"/>
                          </a:solidFill>
                          <a:effectLst/>
                        </a:rPr>
                        <a:t>-0.0191</a:t>
                      </a:r>
                      <a:endParaRPr lang="en-US" sz="1200" b="1" i="0" u="none" strike="noStrike" dirty="0">
                        <a:solidFill>
                          <a:srgbClr val="FF0000"/>
                        </a:solidFill>
                        <a:effectLst/>
                        <a:latin typeface="Calibri" panose="020F0502020204030204" pitchFamily="34" charset="0"/>
                      </a:endParaRPr>
                    </a:p>
                  </a:txBody>
                  <a:tcPr marL="9311" marR="9311" marT="9311" marB="0" anchor="b"/>
                </a:tc>
                <a:tc>
                  <a:txBody>
                    <a:bodyPr/>
                    <a:lstStyle/>
                    <a:p>
                      <a:pPr algn="ctr" fontAlgn="b"/>
                      <a:r>
                        <a:rPr lang="en-US" sz="1200" b="1" u="none" strike="noStrike" dirty="0">
                          <a:solidFill>
                            <a:srgbClr val="FF0000"/>
                          </a:solidFill>
                          <a:effectLst/>
                        </a:rPr>
                        <a:t>-0.0795</a:t>
                      </a:r>
                      <a:endParaRPr lang="en-US" sz="1200" b="1" i="0" u="none" strike="noStrike" dirty="0">
                        <a:solidFill>
                          <a:srgbClr val="FF0000"/>
                        </a:solidFill>
                        <a:effectLst/>
                        <a:latin typeface="Calibri" panose="020F0502020204030204" pitchFamily="34" charset="0"/>
                      </a:endParaRPr>
                    </a:p>
                  </a:txBody>
                  <a:tcPr marL="9311" marR="9311" marT="9311" marB="0" anchor="b"/>
                </a:tc>
                <a:tc>
                  <a:txBody>
                    <a:bodyPr/>
                    <a:lstStyle/>
                    <a:p>
                      <a:pPr algn="ctr" fontAlgn="b"/>
                      <a:r>
                        <a:rPr lang="en-US" sz="1200" b="1" u="none" strike="noStrike" dirty="0">
                          <a:solidFill>
                            <a:srgbClr val="FF0000"/>
                          </a:solidFill>
                          <a:effectLst/>
                        </a:rPr>
                        <a:t>0.0427</a:t>
                      </a:r>
                      <a:endParaRPr lang="en-US" sz="1200" b="1" i="0" u="none" strike="noStrike" dirty="0">
                        <a:solidFill>
                          <a:srgbClr val="FF0000"/>
                        </a:solidFill>
                        <a:effectLst/>
                        <a:latin typeface="Calibri" panose="020F0502020204030204" pitchFamily="34" charset="0"/>
                      </a:endParaRPr>
                    </a:p>
                  </a:txBody>
                  <a:tcPr marL="9311" marR="9311" marT="9311" marB="0" anchor="b"/>
                </a:tc>
                <a:tc>
                  <a:txBody>
                    <a:bodyPr/>
                    <a:lstStyle/>
                    <a:p>
                      <a:pPr algn="ctr" fontAlgn="b"/>
                      <a:r>
                        <a:rPr lang="en-US" sz="1200" b="1" u="none" strike="noStrike" dirty="0">
                          <a:solidFill>
                            <a:srgbClr val="FF0000"/>
                          </a:solidFill>
                          <a:effectLst/>
                        </a:rPr>
                        <a:t>4.27E-07</a:t>
                      </a:r>
                      <a:endParaRPr lang="en-US" sz="1200" b="1" i="0" u="none" strike="noStrike" dirty="0">
                        <a:solidFill>
                          <a:srgbClr val="FF0000"/>
                        </a:solidFill>
                        <a:effectLst/>
                        <a:latin typeface="Calibri" panose="020F0502020204030204" pitchFamily="34" charset="0"/>
                      </a:endParaRPr>
                    </a:p>
                  </a:txBody>
                  <a:tcPr marL="9311" marR="9311" marT="9311" marB="0" anchor="b"/>
                </a:tc>
                <a:extLst>
                  <a:ext uri="{0D108BD9-81ED-4DB2-BD59-A6C34878D82A}">
                    <a16:rowId xmlns:a16="http://schemas.microsoft.com/office/drawing/2014/main" val="356638715"/>
                  </a:ext>
                </a:extLst>
              </a:tr>
            </a:tbl>
          </a:graphicData>
        </a:graphic>
      </p:graphicFrame>
      <p:sp>
        <p:nvSpPr>
          <p:cNvPr id="5" name="Rectangle 4">
            <a:hlinkClick r:id="" action="ppaction://hlinkshowjump?jump=lastslideviewed"/>
            <a:extLst>
              <a:ext uri="{FF2B5EF4-FFF2-40B4-BE49-F238E27FC236}">
                <a16:creationId xmlns:a16="http://schemas.microsoft.com/office/drawing/2014/main" id="{6036B0A5-6F8F-1E42-817D-EFEB56723185}"/>
              </a:ext>
            </a:extLst>
          </p:cNvPr>
          <p:cNvSpPr/>
          <p:nvPr/>
        </p:nvSpPr>
        <p:spPr>
          <a:xfrm>
            <a:off x="0" y="0"/>
            <a:ext cx="333828" cy="232229"/>
          </a:xfrm>
          <a:prstGeom prst="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7">
            <a:extLst>
              <a:ext uri="{FF2B5EF4-FFF2-40B4-BE49-F238E27FC236}">
                <a16:creationId xmlns:a16="http://schemas.microsoft.com/office/drawing/2014/main" id="{0620EC75-D788-2843-8788-70D123A04556}"/>
              </a:ext>
            </a:extLst>
          </p:cNvPr>
          <p:cNvSpPr>
            <a:spLocks noGrp="1"/>
          </p:cNvSpPr>
          <p:nvPr>
            <p:ph type="sldNum" sz="quarter" idx="12"/>
          </p:nvPr>
        </p:nvSpPr>
        <p:spPr/>
        <p:txBody>
          <a:bodyPr/>
          <a:lstStyle/>
          <a:p>
            <a:r>
              <a:rPr lang="en-US" sz="2000" dirty="0">
                <a:solidFill>
                  <a:schemeClr val="bg1"/>
                </a:solidFill>
              </a:rPr>
              <a:t>Appendix VII</a:t>
            </a:r>
            <a:endParaRPr lang="en-US" sz="2000" dirty="0"/>
          </a:p>
        </p:txBody>
      </p:sp>
    </p:spTree>
    <p:extLst>
      <p:ext uri="{BB962C8B-B14F-4D97-AF65-F5344CB8AC3E}">
        <p14:creationId xmlns:p14="http://schemas.microsoft.com/office/powerpoint/2010/main" val="34095888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Theoretical model</a:t>
            </a:r>
          </a:p>
        </p:txBody>
      </p:sp>
      <p:sp>
        <p:nvSpPr>
          <p:cNvPr id="5" name="Rectangle 4"/>
          <p:cNvSpPr/>
          <p:nvPr/>
        </p:nvSpPr>
        <p:spPr>
          <a:xfrm>
            <a:off x="2237740" y="3856282"/>
            <a:ext cx="1263650" cy="718820"/>
          </a:xfrm>
          <a:prstGeom prst="rect">
            <a:avLst/>
          </a:prstGeom>
          <a:ln>
            <a:solidFill>
              <a:srgbClr val="008542"/>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2000" dirty="0">
                <a:effectLst/>
                <a:ea typeface="Times New Roman" panose="02020603050405020304" pitchFamily="18" charset="0"/>
              </a:rPr>
              <a:t>REM sleep</a:t>
            </a:r>
          </a:p>
        </p:txBody>
      </p:sp>
      <p:sp>
        <p:nvSpPr>
          <p:cNvPr id="7" name="Rectangle 6"/>
          <p:cNvSpPr/>
          <p:nvPr/>
        </p:nvSpPr>
        <p:spPr>
          <a:xfrm>
            <a:off x="8691611" y="3849139"/>
            <a:ext cx="1263650" cy="718820"/>
          </a:xfrm>
          <a:prstGeom prst="rect">
            <a:avLst/>
          </a:prstGeom>
          <a:ln>
            <a:solidFill>
              <a:srgbClr val="008542"/>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2000" dirty="0">
                <a:effectLst/>
                <a:ea typeface="Times New Roman" panose="02020603050405020304" pitchFamily="18" charset="0"/>
              </a:rPr>
              <a:t>Job burnout</a:t>
            </a:r>
          </a:p>
        </p:txBody>
      </p:sp>
      <p:sp>
        <p:nvSpPr>
          <p:cNvPr id="8" name="Rectangle 7"/>
          <p:cNvSpPr/>
          <p:nvPr/>
        </p:nvSpPr>
        <p:spPr>
          <a:xfrm>
            <a:off x="5464175" y="3856917"/>
            <a:ext cx="1263650" cy="718820"/>
          </a:xfrm>
          <a:prstGeom prst="rect">
            <a:avLst/>
          </a:prstGeom>
          <a:ln>
            <a:solidFill>
              <a:srgbClr val="008542"/>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2000" dirty="0">
                <a:ea typeface="Times New Roman" panose="02020603050405020304" pitchFamily="18" charset="0"/>
              </a:rPr>
              <a:t>State r</a:t>
            </a:r>
            <a:r>
              <a:rPr lang="en-US" sz="2000" dirty="0">
                <a:effectLst/>
                <a:ea typeface="Times New Roman" panose="02020603050405020304" pitchFamily="18" charset="0"/>
              </a:rPr>
              <a:t>ecovery</a:t>
            </a:r>
          </a:p>
        </p:txBody>
      </p:sp>
      <p:sp>
        <p:nvSpPr>
          <p:cNvPr id="9" name="Rectangle 8"/>
          <p:cNvSpPr/>
          <p:nvPr/>
        </p:nvSpPr>
        <p:spPr>
          <a:xfrm>
            <a:off x="6302786" y="1894388"/>
            <a:ext cx="1263650" cy="718820"/>
          </a:xfrm>
          <a:prstGeom prst="rect">
            <a:avLst/>
          </a:prstGeom>
          <a:ln>
            <a:solidFill>
              <a:srgbClr val="008542"/>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2000" dirty="0">
                <a:effectLst/>
                <a:ea typeface="Times New Roman" panose="02020603050405020304" pitchFamily="18" charset="0"/>
              </a:rPr>
              <a:t>Surface </a:t>
            </a:r>
            <a:br>
              <a:rPr lang="en-US" sz="2000" dirty="0">
                <a:effectLst/>
                <a:ea typeface="Times New Roman" panose="02020603050405020304" pitchFamily="18" charset="0"/>
              </a:rPr>
            </a:br>
            <a:r>
              <a:rPr lang="en-US" sz="2000" dirty="0">
                <a:effectLst/>
                <a:ea typeface="Times New Roman" panose="02020603050405020304" pitchFamily="18" charset="0"/>
              </a:rPr>
              <a:t>acting</a:t>
            </a:r>
          </a:p>
        </p:txBody>
      </p:sp>
      <p:cxnSp>
        <p:nvCxnSpPr>
          <p:cNvPr id="10" name="Straight Arrow Connector 9"/>
          <p:cNvCxnSpPr/>
          <p:nvPr/>
        </p:nvCxnSpPr>
        <p:spPr>
          <a:xfrm>
            <a:off x="3503930" y="4210612"/>
            <a:ext cx="196088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p:cNvCxnSpPr/>
          <p:nvPr/>
        </p:nvCxnSpPr>
        <p:spPr>
          <a:xfrm>
            <a:off x="6934611" y="2612272"/>
            <a:ext cx="3175" cy="159004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p:cNvCxnSpPr/>
          <p:nvPr/>
        </p:nvCxnSpPr>
        <p:spPr>
          <a:xfrm>
            <a:off x="6730047" y="4208707"/>
            <a:ext cx="196088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5" name="Rectangle 14">
            <a:extLst>
              <a:ext uri="{FF2B5EF4-FFF2-40B4-BE49-F238E27FC236}">
                <a16:creationId xmlns:a16="http://schemas.microsoft.com/office/drawing/2014/main" id="{2617BE6B-00DE-D24F-92BA-908ECBE954E1}"/>
              </a:ext>
            </a:extLst>
          </p:cNvPr>
          <p:cNvSpPr/>
          <p:nvPr/>
        </p:nvSpPr>
        <p:spPr>
          <a:xfrm>
            <a:off x="7667355" y="1896530"/>
            <a:ext cx="1263650" cy="718820"/>
          </a:xfrm>
          <a:prstGeom prst="rect">
            <a:avLst/>
          </a:prstGeom>
          <a:ln>
            <a:solidFill>
              <a:srgbClr val="008542"/>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2000" dirty="0">
                <a:effectLst/>
                <a:ea typeface="Times New Roman" panose="02020603050405020304" pitchFamily="18" charset="0"/>
              </a:rPr>
              <a:t>Deep </a:t>
            </a:r>
            <a:br>
              <a:rPr lang="en-US" sz="2000" dirty="0">
                <a:effectLst/>
                <a:ea typeface="Times New Roman" panose="02020603050405020304" pitchFamily="18" charset="0"/>
              </a:rPr>
            </a:br>
            <a:r>
              <a:rPr lang="en-US" sz="2000" dirty="0">
                <a:effectLst/>
                <a:ea typeface="Times New Roman" panose="02020603050405020304" pitchFamily="18" charset="0"/>
              </a:rPr>
              <a:t>acting</a:t>
            </a:r>
          </a:p>
        </p:txBody>
      </p:sp>
      <p:cxnSp>
        <p:nvCxnSpPr>
          <p:cNvPr id="16" name="Straight Arrow Connector 15">
            <a:extLst>
              <a:ext uri="{FF2B5EF4-FFF2-40B4-BE49-F238E27FC236}">
                <a16:creationId xmlns:a16="http://schemas.microsoft.com/office/drawing/2014/main" id="{939D1D9C-71AD-3D4E-8E52-C58C211BB6AC}"/>
              </a:ext>
            </a:extLst>
          </p:cNvPr>
          <p:cNvCxnSpPr/>
          <p:nvPr/>
        </p:nvCxnSpPr>
        <p:spPr>
          <a:xfrm>
            <a:off x="8296005" y="2612206"/>
            <a:ext cx="3175" cy="159004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pslz="http://schemas.microsoft.com/office/powerpoint/2016/slidezoom">
        <mc:Choice Requires="pslz">
          <p:graphicFrame>
            <p:nvGraphicFramePr>
              <p:cNvPr id="6" name="Slide Zoom 5">
                <a:extLst>
                  <a:ext uri="{FF2B5EF4-FFF2-40B4-BE49-F238E27FC236}">
                    <a16:creationId xmlns:a16="http://schemas.microsoft.com/office/drawing/2014/main" id="{8A2B9ADF-F9CF-7447-8F0C-DEB5A654DC8C}"/>
                  </a:ext>
                </a:extLst>
              </p:cNvPr>
              <p:cNvGraphicFramePr>
                <a:graphicFrameLocks noChangeAspect="1"/>
              </p:cNvGraphicFramePr>
              <p:nvPr/>
            </p:nvGraphicFramePr>
            <p:xfrm>
              <a:off x="11804952" y="1"/>
              <a:ext cx="387047" cy="217714"/>
            </p:xfrm>
            <a:graphic>
              <a:graphicData uri="http://schemas.microsoft.com/office/powerpoint/2016/slidezoom">
                <pslz:sldZm>
                  <pslz:sldZmObj sldId="302" cId="2146538611">
                    <pslz:zmPr id="{67B7D5B0-0E30-4743-95F4-13F8285E733D}" returnToParent="0" transitionDur="1000">
                      <p166:blipFill xmlns:p166="http://schemas.microsoft.com/office/powerpoint/2016/6/main">
                        <a:blip r:embed="rId2"/>
                        <a:stretch>
                          <a:fillRect/>
                        </a:stretch>
                      </p166:blipFill>
                      <p166:spPr xmlns:p166="http://schemas.microsoft.com/office/powerpoint/2016/6/main">
                        <a:xfrm>
                          <a:off x="0" y="0"/>
                          <a:ext cx="387047" cy="217714"/>
                        </a:xfrm>
                        <a:prstGeom prst="rect">
                          <a:avLst/>
                        </a:prstGeom>
                        <a:ln>
                          <a:noFill/>
                        </a:ln>
                        <a:effectLst>
                          <a:softEdge rad="112500"/>
                        </a:effectLst>
                      </p166:spPr>
                    </pslz:zmPr>
                  </pslz:sldZmObj>
                </pslz:sldZm>
              </a:graphicData>
            </a:graphic>
          </p:graphicFrame>
        </mc:Choice>
        <mc:Fallback xmlns="">
          <p:pic>
            <p:nvPicPr>
              <p:cNvPr id="6" name="Slide Zoom 5">
                <a:hlinkClick r:id="rId3" action="ppaction://hlinksldjump"/>
                <a:extLst>
                  <a:ext uri="{FF2B5EF4-FFF2-40B4-BE49-F238E27FC236}">
                    <a16:creationId xmlns:a16="http://schemas.microsoft.com/office/drawing/2014/main" xmlns="" xmlns:pslz="http://schemas.microsoft.com/office/powerpoint/2016/slidezoom" id="{8A2B9ADF-F9CF-7447-8F0C-DEB5A654DC8C}"/>
                  </a:ext>
                </a:extLst>
              </p:cNvPr>
              <p:cNvPicPr>
                <a:picLocks noGrp="1" noRot="1" noChangeAspect="1" noMove="1" noResize="1" noEditPoints="1" noAdjustHandles="1" noChangeArrowheads="1" noChangeShapeType="1"/>
              </p:cNvPicPr>
              <p:nvPr/>
            </p:nvPicPr>
            <p:blipFill>
              <a:blip r:embed="rId4"/>
              <a:stretch>
                <a:fillRect/>
              </a:stretch>
            </p:blipFill>
            <p:spPr>
              <a:xfrm>
                <a:off x="11804952" y="1"/>
                <a:ext cx="387047" cy="217714"/>
              </a:xfrm>
              <a:prstGeom prst="rect">
                <a:avLst/>
              </a:prstGeom>
              <a:ln>
                <a:noFill/>
              </a:ln>
              <a:effectLst>
                <a:softEdge rad="112500"/>
              </a:effectLst>
            </p:spPr>
          </p:pic>
        </mc:Fallback>
      </mc:AlternateContent>
      <p:sp>
        <p:nvSpPr>
          <p:cNvPr id="17" name="Rectangle 16">
            <a:hlinkClick r:id="" action="ppaction://hlinkshowjump?jump=lastslideviewed"/>
            <a:extLst>
              <a:ext uri="{FF2B5EF4-FFF2-40B4-BE49-F238E27FC236}">
                <a16:creationId xmlns:a16="http://schemas.microsoft.com/office/drawing/2014/main" id="{16743108-D0D6-9F41-942A-0D7BA5839BA6}"/>
              </a:ext>
            </a:extLst>
          </p:cNvPr>
          <p:cNvSpPr/>
          <p:nvPr/>
        </p:nvSpPr>
        <p:spPr>
          <a:xfrm>
            <a:off x="0" y="0"/>
            <a:ext cx="333828" cy="232229"/>
          </a:xfrm>
          <a:prstGeom prst="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1">
            <a:extLst>
              <a:ext uri="{FF2B5EF4-FFF2-40B4-BE49-F238E27FC236}">
                <a16:creationId xmlns:a16="http://schemas.microsoft.com/office/drawing/2014/main" id="{A1D07785-981B-F64D-AD88-C9FCD872E616}"/>
              </a:ext>
            </a:extLst>
          </p:cNvPr>
          <p:cNvSpPr>
            <a:spLocks noGrp="1"/>
          </p:cNvSpPr>
          <p:nvPr>
            <p:ph type="sldNum" sz="quarter" idx="12"/>
          </p:nvPr>
        </p:nvSpPr>
        <p:spPr/>
        <p:txBody>
          <a:bodyPr/>
          <a:lstStyle/>
          <a:p>
            <a:r>
              <a:rPr lang="en-US" sz="2000" dirty="0">
                <a:solidFill>
                  <a:schemeClr val="bg1"/>
                </a:solidFill>
              </a:rPr>
              <a:t>Appendix VIII</a:t>
            </a:r>
            <a:endParaRPr lang="en-US" sz="2000" dirty="0"/>
          </a:p>
        </p:txBody>
      </p:sp>
      <p:sp>
        <p:nvSpPr>
          <p:cNvPr id="23" name="Rounded Rectangle 22">
            <a:extLst>
              <a:ext uri="{FF2B5EF4-FFF2-40B4-BE49-F238E27FC236}">
                <a16:creationId xmlns:a16="http://schemas.microsoft.com/office/drawing/2014/main" id="{1F8D2F15-ED48-224E-B19D-592AE96B1A8C}"/>
              </a:ext>
            </a:extLst>
          </p:cNvPr>
          <p:cNvSpPr/>
          <p:nvPr/>
        </p:nvSpPr>
        <p:spPr>
          <a:xfrm>
            <a:off x="1914525" y="1414463"/>
            <a:ext cx="8372475" cy="3614737"/>
          </a:xfrm>
          <a:prstGeom prst="roundRect">
            <a:avLst/>
          </a:prstGeom>
          <a:noFill/>
          <a:ln>
            <a:solidFill>
              <a:srgbClr val="00854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50800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42CEA08-8858-5A4F-A417-6E0A91F86CA9}"/>
              </a:ext>
            </a:extLst>
          </p:cNvPr>
          <p:cNvSpPr>
            <a:spLocks noGrp="1"/>
          </p:cNvSpPr>
          <p:nvPr>
            <p:ph type="sldNum" sz="quarter" idx="12"/>
          </p:nvPr>
        </p:nvSpPr>
        <p:spPr/>
        <p:txBody>
          <a:bodyPr/>
          <a:lstStyle/>
          <a:p>
            <a:r>
              <a:rPr lang="en-US" sz="2000" dirty="0">
                <a:solidFill>
                  <a:schemeClr val="bg1"/>
                </a:solidFill>
              </a:rPr>
              <a:t>Appendix IX</a:t>
            </a:r>
            <a:endParaRPr lang="en-US" sz="2000" dirty="0"/>
          </a:p>
        </p:txBody>
      </p:sp>
      <p:graphicFrame>
        <p:nvGraphicFramePr>
          <p:cNvPr id="5" name="Table 4">
            <a:extLst>
              <a:ext uri="{FF2B5EF4-FFF2-40B4-BE49-F238E27FC236}">
                <a16:creationId xmlns:a16="http://schemas.microsoft.com/office/drawing/2014/main" id="{1F03F0AD-E14B-C44B-A6FD-BDD8FF3DEDAF}"/>
              </a:ext>
            </a:extLst>
          </p:cNvPr>
          <p:cNvGraphicFramePr>
            <a:graphicFrameLocks noGrp="1"/>
          </p:cNvGraphicFramePr>
          <p:nvPr>
            <p:extLst>
              <p:ext uri="{D42A27DB-BD31-4B8C-83A1-F6EECF244321}">
                <p14:modId xmlns:p14="http://schemas.microsoft.com/office/powerpoint/2010/main" val="3454669210"/>
              </p:ext>
            </p:extLst>
          </p:nvPr>
        </p:nvGraphicFramePr>
        <p:xfrm>
          <a:off x="134814" y="262695"/>
          <a:ext cx="11738317" cy="5547258"/>
        </p:xfrm>
        <a:graphic>
          <a:graphicData uri="http://schemas.openxmlformats.org/drawingml/2006/table">
            <a:tbl>
              <a:tblPr>
                <a:tableStyleId>{17292A2E-F333-43FB-9621-5CBBE7FDCDCB}</a:tableStyleId>
              </a:tblPr>
              <a:tblGrid>
                <a:gridCol w="1370429">
                  <a:extLst>
                    <a:ext uri="{9D8B030D-6E8A-4147-A177-3AD203B41FA5}">
                      <a16:colId xmlns:a16="http://schemas.microsoft.com/office/drawing/2014/main" val="332003173"/>
                    </a:ext>
                  </a:extLst>
                </a:gridCol>
                <a:gridCol w="3748275">
                  <a:extLst>
                    <a:ext uri="{9D8B030D-6E8A-4147-A177-3AD203B41FA5}">
                      <a16:colId xmlns:a16="http://schemas.microsoft.com/office/drawing/2014/main" val="549185271"/>
                    </a:ext>
                  </a:extLst>
                </a:gridCol>
                <a:gridCol w="1769857">
                  <a:extLst>
                    <a:ext uri="{9D8B030D-6E8A-4147-A177-3AD203B41FA5}">
                      <a16:colId xmlns:a16="http://schemas.microsoft.com/office/drawing/2014/main" val="1109216623"/>
                    </a:ext>
                  </a:extLst>
                </a:gridCol>
                <a:gridCol w="4849756">
                  <a:extLst>
                    <a:ext uri="{9D8B030D-6E8A-4147-A177-3AD203B41FA5}">
                      <a16:colId xmlns:a16="http://schemas.microsoft.com/office/drawing/2014/main" val="1821072776"/>
                    </a:ext>
                  </a:extLst>
                </a:gridCol>
              </a:tblGrid>
              <a:tr h="308181">
                <a:tc>
                  <a:txBody>
                    <a:bodyPr/>
                    <a:lstStyle/>
                    <a:p>
                      <a:pPr algn="ctr" fontAlgn="b"/>
                      <a:r>
                        <a:rPr lang="en-US" sz="1200" u="sng" strike="noStrike" dirty="0">
                          <a:effectLst/>
                        </a:rPr>
                        <a:t>Measure</a:t>
                      </a:r>
                      <a:endParaRPr lang="en-US" sz="1200" b="1" i="0" u="sng" strike="noStrike" dirty="0">
                        <a:solidFill>
                          <a:srgbClr val="000000"/>
                        </a:solidFill>
                        <a:effectLst/>
                        <a:latin typeface="Calibri Light" panose="020F0302020204030204" pitchFamily="34" charset="0"/>
                      </a:endParaRPr>
                    </a:p>
                  </a:txBody>
                  <a:tcPr marL="7778" marR="7778" marT="7778" marB="0" anchor="ctr">
                    <a:lnB w="19050" cap="flat" cmpd="sng" algn="ctr">
                      <a:solidFill>
                        <a:srgbClr val="008542"/>
                      </a:solidFill>
                      <a:prstDash val="solid"/>
                      <a:round/>
                      <a:headEnd type="none" w="med" len="med"/>
                      <a:tailEnd type="none" w="med" len="med"/>
                    </a:lnB>
                  </a:tcPr>
                </a:tc>
                <a:tc>
                  <a:txBody>
                    <a:bodyPr/>
                    <a:lstStyle/>
                    <a:p>
                      <a:pPr algn="ctr" fontAlgn="b"/>
                      <a:r>
                        <a:rPr lang="en-US" sz="1200" u="sng" strike="noStrike" dirty="0">
                          <a:effectLst/>
                        </a:rPr>
                        <a:t>Source</a:t>
                      </a:r>
                      <a:endParaRPr lang="en-US" sz="1200" b="1" i="0" u="sng" strike="noStrike" dirty="0">
                        <a:solidFill>
                          <a:srgbClr val="000000"/>
                        </a:solidFill>
                        <a:effectLst/>
                        <a:latin typeface="Calibri Light" panose="020F0302020204030204" pitchFamily="34" charset="0"/>
                      </a:endParaRPr>
                    </a:p>
                  </a:txBody>
                  <a:tcPr marL="7778" marR="7778" marT="7778" marB="0" anchor="ctr">
                    <a:lnB w="19050" cap="flat" cmpd="sng" algn="ctr">
                      <a:solidFill>
                        <a:srgbClr val="008542"/>
                      </a:solidFill>
                      <a:prstDash val="solid"/>
                      <a:round/>
                      <a:headEnd type="none" w="med" len="med"/>
                      <a:tailEnd type="none" w="med" len="med"/>
                    </a:lnB>
                  </a:tcPr>
                </a:tc>
                <a:tc>
                  <a:txBody>
                    <a:bodyPr/>
                    <a:lstStyle/>
                    <a:p>
                      <a:pPr algn="ctr" fontAlgn="b"/>
                      <a:r>
                        <a:rPr lang="en-US" sz="1200" u="sng" strike="noStrike" dirty="0">
                          <a:effectLst/>
                        </a:rPr>
                        <a:t>Stem</a:t>
                      </a:r>
                      <a:endParaRPr lang="en-US" sz="1200" b="1" i="0" u="sng" strike="noStrike" dirty="0">
                        <a:solidFill>
                          <a:srgbClr val="000000"/>
                        </a:solidFill>
                        <a:effectLst/>
                        <a:latin typeface="Calibri Light" panose="020F0302020204030204" pitchFamily="34" charset="0"/>
                      </a:endParaRPr>
                    </a:p>
                  </a:txBody>
                  <a:tcPr marL="7778" marR="7778" marT="7778" marB="0" anchor="ctr">
                    <a:lnB w="19050" cap="flat" cmpd="sng" algn="ctr">
                      <a:solidFill>
                        <a:srgbClr val="008542"/>
                      </a:solidFill>
                      <a:prstDash val="solid"/>
                      <a:round/>
                      <a:headEnd type="none" w="med" len="med"/>
                      <a:tailEnd type="none" w="med" len="med"/>
                    </a:lnB>
                  </a:tcPr>
                </a:tc>
                <a:tc>
                  <a:txBody>
                    <a:bodyPr/>
                    <a:lstStyle/>
                    <a:p>
                      <a:pPr algn="ctr" fontAlgn="b"/>
                      <a:r>
                        <a:rPr lang="en-US" sz="1200" u="sng" strike="noStrike" dirty="0">
                          <a:effectLst/>
                        </a:rPr>
                        <a:t>Item</a:t>
                      </a:r>
                      <a:endParaRPr lang="en-US" sz="1200" b="1" i="0" u="sng" strike="noStrike" dirty="0">
                        <a:solidFill>
                          <a:srgbClr val="000000"/>
                        </a:solidFill>
                        <a:effectLst/>
                        <a:latin typeface="Calibri Light" panose="020F0302020204030204" pitchFamily="34" charset="0"/>
                      </a:endParaRPr>
                    </a:p>
                  </a:txBody>
                  <a:tcPr marL="7778" marR="7778" marT="7778" marB="0" anchor="ctr">
                    <a:lnB w="19050" cap="flat" cmpd="sng" algn="ctr">
                      <a:solidFill>
                        <a:srgbClr val="008542"/>
                      </a:solidFill>
                      <a:prstDash val="solid"/>
                      <a:round/>
                      <a:headEnd type="none" w="med" len="med"/>
                      <a:tailEnd type="none" w="med" len="med"/>
                    </a:lnB>
                  </a:tcPr>
                </a:tc>
                <a:extLst>
                  <a:ext uri="{0D108BD9-81ED-4DB2-BD59-A6C34878D82A}">
                    <a16:rowId xmlns:a16="http://schemas.microsoft.com/office/drawing/2014/main" val="3990129721"/>
                  </a:ext>
                </a:extLst>
              </a:tr>
              <a:tr h="308181">
                <a:tc>
                  <a:txBody>
                    <a:bodyPr/>
                    <a:lstStyle/>
                    <a:p>
                      <a:pPr algn="ctr" fontAlgn="b"/>
                      <a:r>
                        <a:rPr lang="en-US" sz="1100" u="none" strike="noStrike" dirty="0">
                          <a:effectLst/>
                        </a:rPr>
                        <a:t>(Subj.) Sleep quantity</a:t>
                      </a:r>
                      <a:endParaRPr lang="en-US" sz="1100" b="0" i="0" u="none" strike="noStrike" dirty="0">
                        <a:solidFill>
                          <a:srgbClr val="000000"/>
                        </a:solidFill>
                        <a:effectLst/>
                        <a:latin typeface="Calibri Light" panose="020F0302020204030204" pitchFamily="34" charset="0"/>
                      </a:endParaRPr>
                    </a:p>
                  </a:txBody>
                  <a:tcPr marL="7778" marR="7778" marT="7778" marB="0" anchor="b">
                    <a:lnT w="19050" cap="flat" cmpd="sng" algn="ctr">
                      <a:solidFill>
                        <a:srgbClr val="008542"/>
                      </a:solidFill>
                      <a:prstDash val="solid"/>
                      <a:round/>
                      <a:headEnd type="none" w="med" len="med"/>
                      <a:tailEnd type="none" w="med" len="med"/>
                    </a:lnT>
                    <a:lnB w="3175" cap="flat" cmpd="sng" algn="ctr">
                      <a:solidFill>
                        <a:srgbClr val="008542"/>
                      </a:solidFill>
                      <a:prstDash val="solid"/>
                      <a:round/>
                      <a:headEnd type="none" w="med" len="med"/>
                      <a:tailEnd type="none" w="med" len="med"/>
                    </a:lnB>
                  </a:tcPr>
                </a:tc>
                <a:tc>
                  <a:txBody>
                    <a:bodyPr/>
                    <a:lstStyle/>
                    <a:p>
                      <a:pPr algn="ctr" fontAlgn="b"/>
                      <a:r>
                        <a:rPr lang="en-US" sz="1100" u="none" strike="noStrike" dirty="0">
                          <a:effectLst/>
                        </a:rPr>
                        <a:t>Barnes et al., (2011 OBHDP)</a:t>
                      </a:r>
                      <a:endParaRPr lang="en-US" sz="1100" b="0" i="0" u="none" strike="noStrike" dirty="0">
                        <a:solidFill>
                          <a:srgbClr val="000000"/>
                        </a:solidFill>
                        <a:effectLst/>
                        <a:latin typeface="Calibri Light" panose="020F0302020204030204" pitchFamily="34" charset="0"/>
                      </a:endParaRPr>
                    </a:p>
                  </a:txBody>
                  <a:tcPr marL="7778" marR="7778" marT="7778" marB="0" anchor="b">
                    <a:lnT w="19050" cap="flat" cmpd="sng" algn="ctr">
                      <a:solidFill>
                        <a:srgbClr val="008542"/>
                      </a:solidFill>
                      <a:prstDash val="solid"/>
                      <a:round/>
                      <a:headEnd type="none" w="med" len="med"/>
                      <a:tailEnd type="none" w="med" len="med"/>
                    </a:lnT>
                    <a:lnB w="3175" cap="flat" cmpd="sng" algn="ctr">
                      <a:solidFill>
                        <a:srgbClr val="008542"/>
                      </a:solidFill>
                      <a:prstDash val="solid"/>
                      <a:round/>
                      <a:headEnd type="none" w="med" len="med"/>
                      <a:tailEnd type="none" w="med" len="med"/>
                    </a:lnB>
                  </a:tcPr>
                </a:tc>
                <a:tc>
                  <a:txBody>
                    <a:bodyPr/>
                    <a:lstStyle/>
                    <a:p>
                      <a:pPr algn="ctr" fontAlgn="b"/>
                      <a:endParaRPr lang="en-US" sz="1100" b="0" i="0" u="none" strike="noStrike">
                        <a:solidFill>
                          <a:srgbClr val="000000"/>
                        </a:solidFill>
                        <a:effectLst/>
                        <a:latin typeface="Calibri Light" panose="020F0302020204030204" pitchFamily="34" charset="0"/>
                      </a:endParaRPr>
                    </a:p>
                  </a:txBody>
                  <a:tcPr marL="7778" marR="7778" marT="7778" marB="0" anchor="b">
                    <a:lnT w="19050" cap="flat" cmpd="sng" algn="ctr">
                      <a:solidFill>
                        <a:srgbClr val="008542"/>
                      </a:solidFill>
                      <a:prstDash val="solid"/>
                      <a:round/>
                      <a:headEnd type="none" w="med" len="med"/>
                      <a:tailEnd type="none" w="med" len="med"/>
                    </a:lnT>
                    <a:lnB w="3175" cap="flat" cmpd="sng" algn="ctr">
                      <a:solidFill>
                        <a:srgbClr val="008542"/>
                      </a:solidFill>
                      <a:prstDash val="solid"/>
                      <a:round/>
                      <a:headEnd type="none" w="med" len="med"/>
                      <a:tailEnd type="none" w="med" len="med"/>
                    </a:lnB>
                  </a:tcPr>
                </a:tc>
                <a:tc>
                  <a:txBody>
                    <a:bodyPr/>
                    <a:lstStyle/>
                    <a:p>
                      <a:pPr algn="l" fontAlgn="b"/>
                      <a:r>
                        <a:rPr lang="en-US" sz="1100" u="none" strike="noStrike" dirty="0">
                          <a:effectLst/>
                        </a:rPr>
                        <a:t>How long did you sleep for yesterday night?</a:t>
                      </a:r>
                      <a:endParaRPr lang="en-US" sz="1100" b="0" i="0" u="none" strike="noStrike" dirty="0">
                        <a:solidFill>
                          <a:srgbClr val="000000"/>
                        </a:solidFill>
                        <a:effectLst/>
                        <a:latin typeface="Calibri Light" panose="020F0302020204030204" pitchFamily="34" charset="0"/>
                      </a:endParaRPr>
                    </a:p>
                  </a:txBody>
                  <a:tcPr marL="7778" marR="7778" marT="7778" marB="0" anchor="b">
                    <a:lnT w="19050" cap="flat" cmpd="sng" algn="ctr">
                      <a:solidFill>
                        <a:srgbClr val="008542"/>
                      </a:solidFill>
                      <a:prstDash val="solid"/>
                      <a:round/>
                      <a:headEnd type="none" w="med" len="med"/>
                      <a:tailEnd type="none" w="med" len="med"/>
                    </a:lnT>
                    <a:lnB w="3175" cap="flat" cmpd="sng" algn="ctr">
                      <a:solidFill>
                        <a:srgbClr val="008542"/>
                      </a:solidFill>
                      <a:prstDash val="solid"/>
                      <a:round/>
                      <a:headEnd type="none" w="med" len="med"/>
                      <a:tailEnd type="none" w="med" len="med"/>
                    </a:lnB>
                  </a:tcPr>
                </a:tc>
                <a:extLst>
                  <a:ext uri="{0D108BD9-81ED-4DB2-BD59-A6C34878D82A}">
                    <a16:rowId xmlns:a16="http://schemas.microsoft.com/office/drawing/2014/main" val="1557749575"/>
                  </a:ext>
                </a:extLst>
              </a:tr>
              <a:tr h="308181">
                <a:tc>
                  <a:txBody>
                    <a:bodyPr/>
                    <a:lstStyle/>
                    <a:p>
                      <a:pPr algn="ctr" fontAlgn="b"/>
                      <a:r>
                        <a:rPr lang="en-US" sz="1100" u="none" strike="noStrike" dirty="0">
                          <a:effectLst/>
                        </a:rPr>
                        <a:t>(Subj.) Sleep quality</a:t>
                      </a:r>
                      <a:endParaRPr lang="en-US" sz="1100" b="0" i="0" u="none" strike="noStrike" dirty="0">
                        <a:solidFill>
                          <a:srgbClr val="000000"/>
                        </a:solidFill>
                        <a:effectLst/>
                        <a:latin typeface="Calibri Light" panose="020F0302020204030204" pitchFamily="34" charset="0"/>
                      </a:endParaRPr>
                    </a:p>
                  </a:txBody>
                  <a:tcPr marL="7778" marR="7778" marT="7778" marB="0" anchor="b">
                    <a:lnT w="3175" cap="flat" cmpd="sng" algn="ctr">
                      <a:solidFill>
                        <a:srgbClr val="008542"/>
                      </a:solidFill>
                      <a:prstDash val="solid"/>
                      <a:round/>
                      <a:headEnd type="none" w="med" len="med"/>
                      <a:tailEnd type="none" w="med" len="med"/>
                    </a:lnT>
                  </a:tcPr>
                </a:tc>
                <a:tc>
                  <a:txBody>
                    <a:bodyPr/>
                    <a:lstStyle/>
                    <a:p>
                      <a:pPr algn="ctr" fontAlgn="b"/>
                      <a:r>
                        <a:rPr lang="en-US" sz="1100" u="none" strike="noStrike" dirty="0">
                          <a:effectLst/>
                        </a:rPr>
                        <a:t>Scott &amp; Judge (2006 JOM)</a:t>
                      </a:r>
                      <a:endParaRPr lang="en-US" sz="1100" b="0" i="0" u="none" strike="noStrike" dirty="0">
                        <a:solidFill>
                          <a:srgbClr val="000000"/>
                        </a:solidFill>
                        <a:effectLst/>
                        <a:latin typeface="Calibri Light" panose="020F0302020204030204" pitchFamily="34" charset="0"/>
                      </a:endParaRPr>
                    </a:p>
                  </a:txBody>
                  <a:tcPr marL="7778" marR="7778" marT="7778" marB="0" anchor="b">
                    <a:lnT w="3175" cap="flat" cmpd="sng" algn="ctr">
                      <a:solidFill>
                        <a:srgbClr val="008542"/>
                      </a:solidFill>
                      <a:prstDash val="solid"/>
                      <a:round/>
                      <a:headEnd type="none" w="med" len="med"/>
                      <a:tailEnd type="none" w="med" len="med"/>
                    </a:lnT>
                  </a:tcPr>
                </a:tc>
                <a:tc rowSpan="4">
                  <a:txBody>
                    <a:bodyPr/>
                    <a:lstStyle/>
                    <a:p>
                      <a:pPr algn="ctr" fontAlgn="ctr"/>
                      <a:r>
                        <a:rPr lang="en-US" sz="1100" u="none" strike="noStrike">
                          <a:effectLst/>
                        </a:rPr>
                        <a:t>To what extent do you agree with the following statement: Last night…</a:t>
                      </a:r>
                      <a:endParaRPr lang="en-US" sz="1100" b="0" i="0" u="none" strike="noStrike">
                        <a:solidFill>
                          <a:srgbClr val="000000"/>
                        </a:solidFill>
                        <a:effectLst/>
                        <a:latin typeface="Calibri Light" panose="020F0302020204030204" pitchFamily="34" charset="0"/>
                      </a:endParaRPr>
                    </a:p>
                  </a:txBody>
                  <a:tcPr marL="7778" marR="7778" marT="7778" marB="0" anchor="ctr">
                    <a:lnT w="3175" cap="flat" cmpd="sng" algn="ctr">
                      <a:solidFill>
                        <a:srgbClr val="008542"/>
                      </a:solidFill>
                      <a:prstDash val="solid"/>
                      <a:round/>
                      <a:headEnd type="none" w="med" len="med"/>
                      <a:tailEnd type="none" w="med" len="med"/>
                    </a:lnT>
                    <a:lnB w="3175" cap="flat" cmpd="sng" algn="ctr">
                      <a:solidFill>
                        <a:srgbClr val="008542"/>
                      </a:solidFill>
                      <a:prstDash val="solid"/>
                      <a:round/>
                      <a:headEnd type="none" w="med" len="med"/>
                      <a:tailEnd type="none" w="med" len="med"/>
                    </a:lnB>
                  </a:tcPr>
                </a:tc>
                <a:tc>
                  <a:txBody>
                    <a:bodyPr/>
                    <a:lstStyle/>
                    <a:p>
                      <a:pPr algn="l" fontAlgn="b"/>
                      <a:r>
                        <a:rPr lang="en-US" sz="1100" u="none" strike="noStrike" dirty="0">
                          <a:effectLst/>
                        </a:rPr>
                        <a:t>I had trouble falling asleep ®</a:t>
                      </a:r>
                      <a:endParaRPr lang="en-US" sz="1100" b="0" i="0" u="none" strike="noStrike" dirty="0">
                        <a:solidFill>
                          <a:srgbClr val="FF0000"/>
                        </a:solidFill>
                        <a:effectLst/>
                        <a:latin typeface="Calibri Light" panose="020F0302020204030204" pitchFamily="34" charset="0"/>
                      </a:endParaRPr>
                    </a:p>
                  </a:txBody>
                  <a:tcPr marL="7778" marR="7778" marT="7778" marB="0" anchor="b">
                    <a:lnT w="3175" cap="flat" cmpd="sng" algn="ctr">
                      <a:solidFill>
                        <a:srgbClr val="008542"/>
                      </a:solidFill>
                      <a:prstDash val="solid"/>
                      <a:round/>
                      <a:headEnd type="none" w="med" len="med"/>
                      <a:tailEnd type="none" w="med" len="med"/>
                    </a:lnT>
                  </a:tcPr>
                </a:tc>
                <a:extLst>
                  <a:ext uri="{0D108BD9-81ED-4DB2-BD59-A6C34878D82A}">
                    <a16:rowId xmlns:a16="http://schemas.microsoft.com/office/drawing/2014/main" val="3403076035"/>
                  </a:ext>
                </a:extLst>
              </a:tr>
              <a:tr h="308181">
                <a:tc>
                  <a:txBody>
                    <a:bodyPr/>
                    <a:lstStyle/>
                    <a:p>
                      <a:pPr algn="ctr" fontAlgn="b"/>
                      <a:endParaRPr lang="en-US" sz="1200" b="0" i="0" u="none" strike="noStrike">
                        <a:solidFill>
                          <a:srgbClr val="000000"/>
                        </a:solidFill>
                        <a:effectLst/>
                        <a:latin typeface="Calibri Light" panose="020F0302020204030204" pitchFamily="34" charset="0"/>
                      </a:endParaRPr>
                    </a:p>
                  </a:txBody>
                  <a:tcPr marL="7778" marR="7778" marT="7778" marB="0" anchor="b"/>
                </a:tc>
                <a:tc>
                  <a:txBody>
                    <a:bodyPr/>
                    <a:lstStyle/>
                    <a:p>
                      <a:pPr algn="ctr" fontAlgn="b"/>
                      <a:endParaRPr lang="en-US" sz="1200" b="0" i="0" u="none" strike="noStrike" dirty="0">
                        <a:solidFill>
                          <a:srgbClr val="000000"/>
                        </a:solidFill>
                        <a:effectLst/>
                        <a:latin typeface="Calibri Light" panose="020F0302020204030204" pitchFamily="34" charset="0"/>
                      </a:endParaRPr>
                    </a:p>
                  </a:txBody>
                  <a:tcPr marL="7778" marR="7778" marT="7778" marB="0" anchor="b"/>
                </a:tc>
                <a:tc vMerge="1">
                  <a:txBody>
                    <a:bodyPr/>
                    <a:lstStyle/>
                    <a:p>
                      <a:endParaRPr lang="en-US"/>
                    </a:p>
                  </a:txBody>
                  <a:tcPr/>
                </a:tc>
                <a:tc>
                  <a:txBody>
                    <a:bodyPr/>
                    <a:lstStyle/>
                    <a:p>
                      <a:pPr algn="l" fontAlgn="b"/>
                      <a:r>
                        <a:rPr lang="en-US" sz="1100" u="none" strike="noStrike">
                          <a:effectLst/>
                        </a:rPr>
                        <a:t>I had trouble staying asleep ®</a:t>
                      </a:r>
                      <a:endParaRPr lang="en-US" sz="1100" b="0" i="0" u="none" strike="noStrike">
                        <a:solidFill>
                          <a:srgbClr val="FF0000"/>
                        </a:solidFill>
                        <a:effectLst/>
                        <a:latin typeface="Calibri Light" panose="020F0302020204030204" pitchFamily="34" charset="0"/>
                      </a:endParaRPr>
                    </a:p>
                  </a:txBody>
                  <a:tcPr marL="7778" marR="7778" marT="7778" marB="0" anchor="b"/>
                </a:tc>
                <a:extLst>
                  <a:ext uri="{0D108BD9-81ED-4DB2-BD59-A6C34878D82A}">
                    <a16:rowId xmlns:a16="http://schemas.microsoft.com/office/drawing/2014/main" val="114675487"/>
                  </a:ext>
                </a:extLst>
              </a:tr>
              <a:tr h="308181">
                <a:tc>
                  <a:txBody>
                    <a:bodyPr/>
                    <a:lstStyle/>
                    <a:p>
                      <a:pPr algn="ctr" fontAlgn="b"/>
                      <a:endParaRPr lang="en-US" sz="1200" b="0" i="0" u="none" strike="noStrike">
                        <a:solidFill>
                          <a:srgbClr val="000000"/>
                        </a:solidFill>
                        <a:effectLst/>
                        <a:latin typeface="Calibri Light" panose="020F0302020204030204" pitchFamily="34" charset="0"/>
                      </a:endParaRPr>
                    </a:p>
                  </a:txBody>
                  <a:tcPr marL="7778" marR="7778" marT="7778" marB="0" anchor="b"/>
                </a:tc>
                <a:tc>
                  <a:txBody>
                    <a:bodyPr/>
                    <a:lstStyle/>
                    <a:p>
                      <a:pPr algn="ctr" fontAlgn="b"/>
                      <a:endParaRPr lang="en-US" sz="1200" b="0" i="0" u="none" strike="noStrike">
                        <a:solidFill>
                          <a:srgbClr val="000000"/>
                        </a:solidFill>
                        <a:effectLst/>
                        <a:latin typeface="Calibri Light" panose="020F0302020204030204" pitchFamily="34" charset="0"/>
                      </a:endParaRPr>
                    </a:p>
                  </a:txBody>
                  <a:tcPr marL="7778" marR="7778" marT="7778" marB="0" anchor="b"/>
                </a:tc>
                <a:tc vMerge="1">
                  <a:txBody>
                    <a:bodyPr/>
                    <a:lstStyle/>
                    <a:p>
                      <a:endParaRPr lang="en-US"/>
                    </a:p>
                  </a:txBody>
                  <a:tcPr/>
                </a:tc>
                <a:tc>
                  <a:txBody>
                    <a:bodyPr/>
                    <a:lstStyle/>
                    <a:p>
                      <a:pPr algn="l" fontAlgn="b"/>
                      <a:r>
                        <a:rPr lang="en-US" sz="1100" u="none" strike="noStrike" dirty="0">
                          <a:effectLst/>
                        </a:rPr>
                        <a:t>I woke up several times last night ®</a:t>
                      </a:r>
                      <a:endParaRPr lang="en-US" sz="1100" b="0" i="0" u="none" strike="noStrike" dirty="0">
                        <a:solidFill>
                          <a:srgbClr val="FF0000"/>
                        </a:solidFill>
                        <a:effectLst/>
                        <a:latin typeface="Calibri Light" panose="020F0302020204030204" pitchFamily="34" charset="0"/>
                      </a:endParaRPr>
                    </a:p>
                  </a:txBody>
                  <a:tcPr marL="7778" marR="7778" marT="7778" marB="0" anchor="b"/>
                </a:tc>
                <a:extLst>
                  <a:ext uri="{0D108BD9-81ED-4DB2-BD59-A6C34878D82A}">
                    <a16:rowId xmlns:a16="http://schemas.microsoft.com/office/drawing/2014/main" val="394991636"/>
                  </a:ext>
                </a:extLst>
              </a:tr>
              <a:tr h="308181">
                <a:tc>
                  <a:txBody>
                    <a:bodyPr/>
                    <a:lstStyle/>
                    <a:p>
                      <a:pPr algn="ctr" fontAlgn="b"/>
                      <a:endParaRPr lang="en-US" sz="1200" b="0" i="0" u="none" strike="noStrike" dirty="0">
                        <a:solidFill>
                          <a:srgbClr val="000000"/>
                        </a:solidFill>
                        <a:effectLst/>
                        <a:latin typeface="Calibri Light" panose="020F0302020204030204" pitchFamily="34" charset="0"/>
                      </a:endParaRPr>
                    </a:p>
                  </a:txBody>
                  <a:tcPr marL="7778" marR="7778" marT="7778" marB="0" anchor="b">
                    <a:lnB w="3175" cap="flat" cmpd="sng" algn="ctr">
                      <a:solidFill>
                        <a:srgbClr val="008542"/>
                      </a:solidFill>
                      <a:prstDash val="solid"/>
                      <a:round/>
                      <a:headEnd type="none" w="med" len="med"/>
                      <a:tailEnd type="none" w="med" len="med"/>
                    </a:lnB>
                  </a:tcPr>
                </a:tc>
                <a:tc>
                  <a:txBody>
                    <a:bodyPr/>
                    <a:lstStyle/>
                    <a:p>
                      <a:pPr algn="ctr" fontAlgn="b"/>
                      <a:endParaRPr lang="en-US" sz="1200" b="0" i="0" u="none" strike="noStrike">
                        <a:solidFill>
                          <a:srgbClr val="000000"/>
                        </a:solidFill>
                        <a:effectLst/>
                        <a:latin typeface="Calibri Light" panose="020F0302020204030204" pitchFamily="34" charset="0"/>
                      </a:endParaRPr>
                    </a:p>
                  </a:txBody>
                  <a:tcPr marL="7778" marR="7778" marT="7778" marB="0" anchor="b">
                    <a:lnB w="3175" cap="flat" cmpd="sng" algn="ctr">
                      <a:solidFill>
                        <a:srgbClr val="008542"/>
                      </a:solidFill>
                      <a:prstDash val="solid"/>
                      <a:round/>
                      <a:headEnd type="none" w="med" len="med"/>
                      <a:tailEnd type="none" w="med" len="med"/>
                    </a:lnB>
                  </a:tcPr>
                </a:tc>
                <a:tc vMerge="1">
                  <a:txBody>
                    <a:bodyPr/>
                    <a:lstStyle/>
                    <a:p>
                      <a:endParaRPr lang="en-US"/>
                    </a:p>
                  </a:txBody>
                  <a:tcPr/>
                </a:tc>
                <a:tc>
                  <a:txBody>
                    <a:bodyPr/>
                    <a:lstStyle/>
                    <a:p>
                      <a:pPr algn="l" fontAlgn="b"/>
                      <a:r>
                        <a:rPr lang="en-US" sz="1100" u="none" strike="noStrike">
                          <a:effectLst/>
                        </a:rPr>
                        <a:t>I woke up after my usual amount of sleep feeling tired and worn out ®</a:t>
                      </a:r>
                      <a:endParaRPr lang="en-US" sz="1100" b="0" i="0" u="none" strike="noStrike">
                        <a:solidFill>
                          <a:srgbClr val="FF0000"/>
                        </a:solidFill>
                        <a:effectLst/>
                        <a:latin typeface="Calibri Light" panose="020F0302020204030204" pitchFamily="34" charset="0"/>
                      </a:endParaRPr>
                    </a:p>
                  </a:txBody>
                  <a:tcPr marL="7778" marR="7778" marT="7778" marB="0" anchor="b">
                    <a:lnB w="3175" cap="flat" cmpd="sng" algn="ctr">
                      <a:solidFill>
                        <a:srgbClr val="008542"/>
                      </a:solidFill>
                      <a:prstDash val="solid"/>
                      <a:round/>
                      <a:headEnd type="none" w="med" len="med"/>
                      <a:tailEnd type="none" w="med" len="med"/>
                    </a:lnB>
                  </a:tcPr>
                </a:tc>
                <a:extLst>
                  <a:ext uri="{0D108BD9-81ED-4DB2-BD59-A6C34878D82A}">
                    <a16:rowId xmlns:a16="http://schemas.microsoft.com/office/drawing/2014/main" val="2833054999"/>
                  </a:ext>
                </a:extLst>
              </a:tr>
              <a:tr h="308181">
                <a:tc>
                  <a:txBody>
                    <a:bodyPr/>
                    <a:lstStyle/>
                    <a:p>
                      <a:pPr algn="ctr" fontAlgn="b"/>
                      <a:r>
                        <a:rPr lang="en-US" sz="1100" u="none" strike="noStrike">
                          <a:effectLst/>
                        </a:rPr>
                        <a:t>State recovery</a:t>
                      </a:r>
                      <a:endParaRPr lang="en-US" sz="1100" b="0" i="0" u="none" strike="noStrike">
                        <a:solidFill>
                          <a:srgbClr val="000000"/>
                        </a:solidFill>
                        <a:effectLst/>
                        <a:latin typeface="Calibri Light" panose="020F0302020204030204" pitchFamily="34" charset="0"/>
                      </a:endParaRPr>
                    </a:p>
                  </a:txBody>
                  <a:tcPr marL="7778" marR="7778" marT="7778" marB="0" anchor="b">
                    <a:lnT w="3175" cap="flat" cmpd="sng" algn="ctr">
                      <a:solidFill>
                        <a:srgbClr val="008542"/>
                      </a:solidFill>
                      <a:prstDash val="solid"/>
                      <a:round/>
                      <a:headEnd type="none" w="med" len="med"/>
                      <a:tailEnd type="none" w="med" len="med"/>
                    </a:lnT>
                  </a:tcPr>
                </a:tc>
                <a:tc>
                  <a:txBody>
                    <a:bodyPr/>
                    <a:lstStyle/>
                    <a:p>
                      <a:pPr algn="ctr" fontAlgn="b"/>
                      <a:r>
                        <a:rPr lang="en-US" sz="1100" u="none" strike="noStrike" dirty="0" err="1">
                          <a:effectLst/>
                        </a:rPr>
                        <a:t>Sonnentag</a:t>
                      </a:r>
                      <a:r>
                        <a:rPr lang="en-US" sz="1100" u="none" strike="noStrike" dirty="0">
                          <a:effectLst/>
                        </a:rPr>
                        <a:t> (2003 JAP)</a:t>
                      </a:r>
                      <a:endParaRPr lang="en-US" sz="1100" b="0" i="0" u="none" strike="noStrike" dirty="0">
                        <a:solidFill>
                          <a:srgbClr val="000000"/>
                        </a:solidFill>
                        <a:effectLst/>
                        <a:latin typeface="Calibri Light" panose="020F0302020204030204" pitchFamily="34" charset="0"/>
                      </a:endParaRPr>
                    </a:p>
                  </a:txBody>
                  <a:tcPr marL="7778" marR="7778" marT="7778" marB="0" anchor="b">
                    <a:lnT w="3175" cap="flat" cmpd="sng" algn="ctr">
                      <a:solidFill>
                        <a:srgbClr val="008542"/>
                      </a:solidFill>
                      <a:prstDash val="solid"/>
                      <a:round/>
                      <a:headEnd type="none" w="med" len="med"/>
                      <a:tailEnd type="none" w="med" len="med"/>
                    </a:lnT>
                  </a:tcPr>
                </a:tc>
                <a:tc rowSpan="3">
                  <a:txBody>
                    <a:bodyPr/>
                    <a:lstStyle/>
                    <a:p>
                      <a:pPr algn="ctr" fontAlgn="ctr"/>
                      <a:r>
                        <a:rPr lang="en-US" sz="1100" u="none" strike="noStrike">
                          <a:effectLst/>
                        </a:rPr>
                        <a:t>To what extent do you agree with the following statements?</a:t>
                      </a:r>
                      <a:endParaRPr lang="en-US" sz="1100" b="0" i="0" u="none" strike="noStrike">
                        <a:solidFill>
                          <a:srgbClr val="000000"/>
                        </a:solidFill>
                        <a:effectLst/>
                        <a:latin typeface="Calibri Light" panose="020F0302020204030204" pitchFamily="34" charset="0"/>
                      </a:endParaRPr>
                    </a:p>
                  </a:txBody>
                  <a:tcPr marL="7778" marR="7778" marT="7778" marB="0" anchor="ctr">
                    <a:lnT w="3175" cap="flat" cmpd="sng" algn="ctr">
                      <a:solidFill>
                        <a:srgbClr val="008542"/>
                      </a:solidFill>
                      <a:prstDash val="solid"/>
                      <a:round/>
                      <a:headEnd type="none" w="med" len="med"/>
                      <a:tailEnd type="none" w="med" len="med"/>
                    </a:lnT>
                    <a:lnB w="3175" cap="flat" cmpd="sng" algn="ctr">
                      <a:solidFill>
                        <a:srgbClr val="008542"/>
                      </a:solidFill>
                      <a:prstDash val="solid"/>
                      <a:round/>
                      <a:headEnd type="none" w="med" len="med"/>
                      <a:tailEnd type="none" w="med" len="med"/>
                    </a:lnB>
                  </a:tcPr>
                </a:tc>
                <a:tc>
                  <a:txBody>
                    <a:bodyPr/>
                    <a:lstStyle/>
                    <a:p>
                      <a:pPr algn="l" fontAlgn="b"/>
                      <a:r>
                        <a:rPr lang="en-US" sz="1100" u="none" strike="noStrike">
                          <a:effectLst/>
                        </a:rPr>
                        <a:t>Today, I feel relaxed</a:t>
                      </a:r>
                      <a:endParaRPr lang="en-US" sz="1100" b="0" i="0" u="none" strike="noStrike">
                        <a:solidFill>
                          <a:srgbClr val="000000"/>
                        </a:solidFill>
                        <a:effectLst/>
                        <a:latin typeface="Calibri Light" panose="020F0302020204030204" pitchFamily="34" charset="0"/>
                      </a:endParaRPr>
                    </a:p>
                  </a:txBody>
                  <a:tcPr marL="7778" marR="7778" marT="7778" marB="0" anchor="b">
                    <a:lnT w="3175" cap="flat" cmpd="sng" algn="ctr">
                      <a:solidFill>
                        <a:srgbClr val="008542"/>
                      </a:solidFill>
                      <a:prstDash val="solid"/>
                      <a:round/>
                      <a:headEnd type="none" w="med" len="med"/>
                      <a:tailEnd type="none" w="med" len="med"/>
                    </a:lnT>
                  </a:tcPr>
                </a:tc>
                <a:extLst>
                  <a:ext uri="{0D108BD9-81ED-4DB2-BD59-A6C34878D82A}">
                    <a16:rowId xmlns:a16="http://schemas.microsoft.com/office/drawing/2014/main" val="4031939579"/>
                  </a:ext>
                </a:extLst>
              </a:tr>
              <a:tr h="308181">
                <a:tc>
                  <a:txBody>
                    <a:bodyPr/>
                    <a:lstStyle/>
                    <a:p>
                      <a:pPr algn="ctr" fontAlgn="b"/>
                      <a:endParaRPr lang="en-US" sz="1200" b="0" i="0" u="none" strike="noStrike">
                        <a:solidFill>
                          <a:srgbClr val="000000"/>
                        </a:solidFill>
                        <a:effectLst/>
                        <a:latin typeface="Calibri Light" panose="020F0302020204030204" pitchFamily="34" charset="0"/>
                      </a:endParaRPr>
                    </a:p>
                  </a:txBody>
                  <a:tcPr marL="7778" marR="7778" marT="7778" marB="0" anchor="b"/>
                </a:tc>
                <a:tc>
                  <a:txBody>
                    <a:bodyPr/>
                    <a:lstStyle/>
                    <a:p>
                      <a:pPr algn="ctr" fontAlgn="b"/>
                      <a:endParaRPr lang="en-US" sz="1200" b="0" i="0" u="none" strike="noStrike">
                        <a:solidFill>
                          <a:srgbClr val="000000"/>
                        </a:solidFill>
                        <a:effectLst/>
                        <a:latin typeface="Calibri Light" panose="020F0302020204030204" pitchFamily="34" charset="0"/>
                      </a:endParaRPr>
                    </a:p>
                  </a:txBody>
                  <a:tcPr marL="7778" marR="7778" marT="7778" marB="0" anchor="b"/>
                </a:tc>
                <a:tc vMerge="1">
                  <a:txBody>
                    <a:bodyPr/>
                    <a:lstStyle/>
                    <a:p>
                      <a:endParaRPr lang="en-US"/>
                    </a:p>
                  </a:txBody>
                  <a:tcPr/>
                </a:tc>
                <a:tc>
                  <a:txBody>
                    <a:bodyPr/>
                    <a:lstStyle/>
                    <a:p>
                      <a:pPr algn="l" fontAlgn="b"/>
                      <a:r>
                        <a:rPr lang="en-US" sz="1100" u="none" strike="noStrike" dirty="0">
                          <a:effectLst/>
                        </a:rPr>
                        <a:t>Today, I feel recovered</a:t>
                      </a:r>
                      <a:endParaRPr lang="en-US" sz="1100" b="0" i="0" u="none" strike="noStrike" dirty="0">
                        <a:solidFill>
                          <a:srgbClr val="000000"/>
                        </a:solidFill>
                        <a:effectLst/>
                        <a:latin typeface="Calibri Light" panose="020F0302020204030204" pitchFamily="34" charset="0"/>
                      </a:endParaRPr>
                    </a:p>
                  </a:txBody>
                  <a:tcPr marL="7778" marR="7778" marT="7778" marB="0" anchor="b"/>
                </a:tc>
                <a:extLst>
                  <a:ext uri="{0D108BD9-81ED-4DB2-BD59-A6C34878D82A}">
                    <a16:rowId xmlns:a16="http://schemas.microsoft.com/office/drawing/2014/main" val="2620595347"/>
                  </a:ext>
                </a:extLst>
              </a:tr>
              <a:tr h="308181">
                <a:tc>
                  <a:txBody>
                    <a:bodyPr/>
                    <a:lstStyle/>
                    <a:p>
                      <a:pPr algn="ctr" fontAlgn="b"/>
                      <a:endParaRPr lang="en-US" sz="1200" b="0" i="0" u="none" strike="noStrike" dirty="0">
                        <a:solidFill>
                          <a:srgbClr val="000000"/>
                        </a:solidFill>
                        <a:effectLst/>
                        <a:latin typeface="Calibri Light" panose="020F0302020204030204" pitchFamily="34" charset="0"/>
                      </a:endParaRPr>
                    </a:p>
                  </a:txBody>
                  <a:tcPr marL="7778" marR="7778" marT="7778" marB="0" anchor="b">
                    <a:lnB w="3175" cap="flat" cmpd="sng" algn="ctr">
                      <a:solidFill>
                        <a:srgbClr val="008542"/>
                      </a:solidFill>
                      <a:prstDash val="solid"/>
                      <a:round/>
                      <a:headEnd type="none" w="med" len="med"/>
                      <a:tailEnd type="none" w="med" len="med"/>
                    </a:lnB>
                  </a:tcPr>
                </a:tc>
                <a:tc>
                  <a:txBody>
                    <a:bodyPr/>
                    <a:lstStyle/>
                    <a:p>
                      <a:pPr algn="ctr" fontAlgn="b"/>
                      <a:endParaRPr lang="en-US" sz="1200" b="0" i="0" u="none" strike="noStrike">
                        <a:solidFill>
                          <a:srgbClr val="000000"/>
                        </a:solidFill>
                        <a:effectLst/>
                        <a:latin typeface="Calibri Light" panose="020F0302020204030204" pitchFamily="34" charset="0"/>
                      </a:endParaRPr>
                    </a:p>
                  </a:txBody>
                  <a:tcPr marL="7778" marR="7778" marT="7778" marB="0" anchor="b">
                    <a:lnB w="3175" cap="flat" cmpd="sng" algn="ctr">
                      <a:solidFill>
                        <a:srgbClr val="008542"/>
                      </a:solidFill>
                      <a:prstDash val="solid"/>
                      <a:round/>
                      <a:headEnd type="none" w="med" len="med"/>
                      <a:tailEnd type="none" w="med" len="med"/>
                    </a:lnB>
                  </a:tcPr>
                </a:tc>
                <a:tc vMerge="1">
                  <a:txBody>
                    <a:bodyPr/>
                    <a:lstStyle/>
                    <a:p>
                      <a:endParaRPr lang="en-US"/>
                    </a:p>
                  </a:txBody>
                  <a:tcPr/>
                </a:tc>
                <a:tc>
                  <a:txBody>
                    <a:bodyPr/>
                    <a:lstStyle/>
                    <a:p>
                      <a:pPr algn="l" fontAlgn="b"/>
                      <a:r>
                        <a:rPr lang="en-US" sz="1100" u="none" strike="noStrike">
                          <a:effectLst/>
                        </a:rPr>
                        <a:t>Today, I am in a good mood</a:t>
                      </a:r>
                      <a:endParaRPr lang="en-US" sz="1100" b="0" i="0" u="none" strike="noStrike">
                        <a:solidFill>
                          <a:srgbClr val="000000"/>
                        </a:solidFill>
                        <a:effectLst/>
                        <a:latin typeface="Calibri Light" panose="020F0302020204030204" pitchFamily="34" charset="0"/>
                      </a:endParaRPr>
                    </a:p>
                  </a:txBody>
                  <a:tcPr marL="7778" marR="7778" marT="7778" marB="0" anchor="b">
                    <a:lnB w="3175" cap="flat" cmpd="sng" algn="ctr">
                      <a:solidFill>
                        <a:srgbClr val="008542"/>
                      </a:solidFill>
                      <a:prstDash val="solid"/>
                      <a:round/>
                      <a:headEnd type="none" w="med" len="med"/>
                      <a:tailEnd type="none" w="med" len="med"/>
                    </a:lnB>
                  </a:tcPr>
                </a:tc>
                <a:extLst>
                  <a:ext uri="{0D108BD9-81ED-4DB2-BD59-A6C34878D82A}">
                    <a16:rowId xmlns:a16="http://schemas.microsoft.com/office/drawing/2014/main" val="2656451467"/>
                  </a:ext>
                </a:extLst>
              </a:tr>
              <a:tr h="308181">
                <a:tc>
                  <a:txBody>
                    <a:bodyPr/>
                    <a:lstStyle/>
                    <a:p>
                      <a:pPr algn="ctr" fontAlgn="b"/>
                      <a:r>
                        <a:rPr lang="en-US" sz="1100" u="none" strike="noStrike">
                          <a:effectLst/>
                        </a:rPr>
                        <a:t>Surface acting</a:t>
                      </a:r>
                      <a:endParaRPr lang="en-US" sz="1100" b="0" i="0" u="none" strike="noStrike">
                        <a:solidFill>
                          <a:srgbClr val="000000"/>
                        </a:solidFill>
                        <a:effectLst/>
                        <a:latin typeface="Calibri Light" panose="020F0302020204030204" pitchFamily="34" charset="0"/>
                      </a:endParaRPr>
                    </a:p>
                  </a:txBody>
                  <a:tcPr marL="7778" marR="7778" marT="7778" marB="0" anchor="b">
                    <a:lnT w="3175" cap="flat" cmpd="sng" algn="ctr">
                      <a:solidFill>
                        <a:srgbClr val="008542"/>
                      </a:solidFill>
                      <a:prstDash val="solid"/>
                      <a:round/>
                      <a:headEnd type="none" w="med" len="med"/>
                      <a:tailEnd type="none" w="med" len="med"/>
                    </a:lnT>
                  </a:tcPr>
                </a:tc>
                <a:tc>
                  <a:txBody>
                    <a:bodyPr/>
                    <a:lstStyle/>
                    <a:p>
                      <a:pPr algn="ctr" fontAlgn="b"/>
                      <a:r>
                        <a:rPr lang="en-US" sz="1100" u="none" strike="noStrike">
                          <a:effectLst/>
                        </a:rPr>
                        <a:t>Brotheridge &amp; Lee (2003 JOOP)</a:t>
                      </a:r>
                      <a:endParaRPr lang="en-US" sz="1100" b="0" i="0" u="none" strike="noStrike">
                        <a:solidFill>
                          <a:srgbClr val="000000"/>
                        </a:solidFill>
                        <a:effectLst/>
                        <a:latin typeface="Calibri Light" panose="020F0302020204030204" pitchFamily="34" charset="0"/>
                      </a:endParaRPr>
                    </a:p>
                  </a:txBody>
                  <a:tcPr marL="7778" marR="7778" marT="7778" marB="0" anchor="b">
                    <a:lnT w="3175" cap="flat" cmpd="sng" algn="ctr">
                      <a:solidFill>
                        <a:srgbClr val="008542"/>
                      </a:solidFill>
                      <a:prstDash val="solid"/>
                      <a:round/>
                      <a:headEnd type="none" w="med" len="med"/>
                      <a:tailEnd type="none" w="med" len="med"/>
                    </a:lnT>
                  </a:tcPr>
                </a:tc>
                <a:tc rowSpan="3">
                  <a:txBody>
                    <a:bodyPr/>
                    <a:lstStyle/>
                    <a:p>
                      <a:pPr algn="ctr" fontAlgn="ctr"/>
                      <a:r>
                        <a:rPr lang="en-US" sz="1100" u="none" strike="noStrike">
                          <a:effectLst/>
                        </a:rPr>
                        <a:t>Today, to what extent do you perform these behaviors to be effective at your job?</a:t>
                      </a:r>
                      <a:endParaRPr lang="en-US" sz="1100" b="0" i="0" u="none" strike="noStrike">
                        <a:solidFill>
                          <a:srgbClr val="000000"/>
                        </a:solidFill>
                        <a:effectLst/>
                        <a:latin typeface="Calibri Light" panose="020F0302020204030204" pitchFamily="34" charset="0"/>
                      </a:endParaRPr>
                    </a:p>
                  </a:txBody>
                  <a:tcPr marL="7778" marR="7778" marT="7778" marB="0" anchor="ctr">
                    <a:lnT w="3175" cap="flat" cmpd="sng" algn="ctr">
                      <a:solidFill>
                        <a:srgbClr val="008542"/>
                      </a:solidFill>
                      <a:prstDash val="solid"/>
                      <a:round/>
                      <a:headEnd type="none" w="med" len="med"/>
                      <a:tailEnd type="none" w="med" len="med"/>
                    </a:lnT>
                    <a:lnB w="3175" cap="flat" cmpd="sng" algn="ctr">
                      <a:solidFill>
                        <a:srgbClr val="008542"/>
                      </a:solidFill>
                      <a:prstDash val="solid"/>
                      <a:round/>
                      <a:headEnd type="none" w="med" len="med"/>
                      <a:tailEnd type="none" w="med" len="med"/>
                    </a:lnB>
                  </a:tcPr>
                </a:tc>
                <a:tc>
                  <a:txBody>
                    <a:bodyPr/>
                    <a:lstStyle/>
                    <a:p>
                      <a:pPr algn="l" fontAlgn="b"/>
                      <a:r>
                        <a:rPr lang="en-US" sz="1100" u="none" strike="noStrike">
                          <a:effectLst/>
                        </a:rPr>
                        <a:t>Today, I resisted expressing my true feelings</a:t>
                      </a:r>
                      <a:endParaRPr lang="en-US" sz="1100" b="0" i="0" u="none" strike="noStrike">
                        <a:solidFill>
                          <a:srgbClr val="000000"/>
                        </a:solidFill>
                        <a:effectLst/>
                        <a:latin typeface="Calibri Light" panose="020F0302020204030204" pitchFamily="34" charset="0"/>
                      </a:endParaRPr>
                    </a:p>
                  </a:txBody>
                  <a:tcPr marL="7778" marR="7778" marT="7778" marB="0" anchor="b">
                    <a:lnT w="3175" cap="flat" cmpd="sng" algn="ctr">
                      <a:solidFill>
                        <a:srgbClr val="008542"/>
                      </a:solidFill>
                      <a:prstDash val="solid"/>
                      <a:round/>
                      <a:headEnd type="none" w="med" len="med"/>
                      <a:tailEnd type="none" w="med" len="med"/>
                    </a:lnT>
                  </a:tcPr>
                </a:tc>
                <a:extLst>
                  <a:ext uri="{0D108BD9-81ED-4DB2-BD59-A6C34878D82A}">
                    <a16:rowId xmlns:a16="http://schemas.microsoft.com/office/drawing/2014/main" val="4176563348"/>
                  </a:ext>
                </a:extLst>
              </a:tr>
              <a:tr h="308181">
                <a:tc>
                  <a:txBody>
                    <a:bodyPr/>
                    <a:lstStyle/>
                    <a:p>
                      <a:pPr algn="ctr" fontAlgn="b"/>
                      <a:endParaRPr lang="en-US" sz="1100" b="0" i="0" u="none" strike="noStrike">
                        <a:solidFill>
                          <a:srgbClr val="000000"/>
                        </a:solidFill>
                        <a:effectLst/>
                        <a:latin typeface="Calibri Light" panose="020F0302020204030204" pitchFamily="34" charset="0"/>
                      </a:endParaRPr>
                    </a:p>
                  </a:txBody>
                  <a:tcPr marL="7778" marR="7778" marT="7778" marB="0" anchor="b"/>
                </a:tc>
                <a:tc>
                  <a:txBody>
                    <a:bodyPr/>
                    <a:lstStyle/>
                    <a:p>
                      <a:pPr algn="ctr" fontAlgn="b"/>
                      <a:endParaRPr lang="en-US" sz="1200" b="0" i="0" u="none" strike="noStrike">
                        <a:solidFill>
                          <a:srgbClr val="000000"/>
                        </a:solidFill>
                        <a:effectLst/>
                        <a:latin typeface="Calibri Light" panose="020F0302020204030204" pitchFamily="34" charset="0"/>
                      </a:endParaRPr>
                    </a:p>
                  </a:txBody>
                  <a:tcPr marL="7778" marR="7778" marT="7778" marB="0" anchor="b"/>
                </a:tc>
                <a:tc vMerge="1">
                  <a:txBody>
                    <a:bodyPr/>
                    <a:lstStyle/>
                    <a:p>
                      <a:endParaRPr lang="en-US"/>
                    </a:p>
                  </a:txBody>
                  <a:tcPr/>
                </a:tc>
                <a:tc>
                  <a:txBody>
                    <a:bodyPr/>
                    <a:lstStyle/>
                    <a:p>
                      <a:pPr algn="l" fontAlgn="b"/>
                      <a:r>
                        <a:rPr lang="en-US" sz="1100" u="none" strike="noStrike">
                          <a:effectLst/>
                        </a:rPr>
                        <a:t>Today, I pretended to have emotions that I didn't really have</a:t>
                      </a:r>
                      <a:endParaRPr lang="en-US" sz="1100" b="0" i="0" u="none" strike="noStrike">
                        <a:solidFill>
                          <a:srgbClr val="000000"/>
                        </a:solidFill>
                        <a:effectLst/>
                        <a:latin typeface="Calibri Light" panose="020F0302020204030204" pitchFamily="34" charset="0"/>
                      </a:endParaRPr>
                    </a:p>
                  </a:txBody>
                  <a:tcPr marL="7778" marR="7778" marT="7778" marB="0" anchor="b"/>
                </a:tc>
                <a:extLst>
                  <a:ext uri="{0D108BD9-81ED-4DB2-BD59-A6C34878D82A}">
                    <a16:rowId xmlns:a16="http://schemas.microsoft.com/office/drawing/2014/main" val="2523036912"/>
                  </a:ext>
                </a:extLst>
              </a:tr>
              <a:tr h="308181">
                <a:tc>
                  <a:txBody>
                    <a:bodyPr/>
                    <a:lstStyle/>
                    <a:p>
                      <a:pPr algn="ctr" fontAlgn="b"/>
                      <a:endParaRPr lang="en-US" sz="1100" b="0" i="0" u="none" strike="noStrike" dirty="0">
                        <a:solidFill>
                          <a:srgbClr val="000000"/>
                        </a:solidFill>
                        <a:effectLst/>
                        <a:latin typeface="Calibri Light" panose="020F0302020204030204" pitchFamily="34" charset="0"/>
                      </a:endParaRPr>
                    </a:p>
                  </a:txBody>
                  <a:tcPr marL="7778" marR="7778" marT="7778" marB="0" anchor="b">
                    <a:lnB w="3175" cap="flat" cmpd="sng" algn="ctr">
                      <a:solidFill>
                        <a:srgbClr val="008542"/>
                      </a:solidFill>
                      <a:prstDash val="solid"/>
                      <a:round/>
                      <a:headEnd type="none" w="med" len="med"/>
                      <a:tailEnd type="none" w="med" len="med"/>
                    </a:lnB>
                  </a:tcPr>
                </a:tc>
                <a:tc>
                  <a:txBody>
                    <a:bodyPr/>
                    <a:lstStyle/>
                    <a:p>
                      <a:pPr algn="ctr" fontAlgn="b"/>
                      <a:endParaRPr lang="en-US" sz="1200" b="0" i="0" u="none" strike="noStrike">
                        <a:solidFill>
                          <a:srgbClr val="000000"/>
                        </a:solidFill>
                        <a:effectLst/>
                        <a:latin typeface="Calibri Light" panose="020F0302020204030204" pitchFamily="34" charset="0"/>
                      </a:endParaRPr>
                    </a:p>
                  </a:txBody>
                  <a:tcPr marL="7778" marR="7778" marT="7778" marB="0" anchor="b">
                    <a:lnB w="3175" cap="flat" cmpd="sng" algn="ctr">
                      <a:solidFill>
                        <a:srgbClr val="008542"/>
                      </a:solidFill>
                      <a:prstDash val="solid"/>
                      <a:round/>
                      <a:headEnd type="none" w="med" len="med"/>
                      <a:tailEnd type="none" w="med" len="med"/>
                    </a:lnB>
                  </a:tcPr>
                </a:tc>
                <a:tc vMerge="1">
                  <a:txBody>
                    <a:bodyPr/>
                    <a:lstStyle/>
                    <a:p>
                      <a:endParaRPr lang="en-US"/>
                    </a:p>
                  </a:txBody>
                  <a:tcPr/>
                </a:tc>
                <a:tc>
                  <a:txBody>
                    <a:bodyPr/>
                    <a:lstStyle/>
                    <a:p>
                      <a:pPr algn="l" fontAlgn="b"/>
                      <a:r>
                        <a:rPr lang="en-US" sz="1100" u="none" strike="noStrike" dirty="0">
                          <a:effectLst/>
                        </a:rPr>
                        <a:t>Today, I hid my true feelings about a situation</a:t>
                      </a:r>
                      <a:endParaRPr lang="en-US" sz="1100" b="0" i="0" u="none" strike="noStrike" dirty="0">
                        <a:solidFill>
                          <a:srgbClr val="000000"/>
                        </a:solidFill>
                        <a:effectLst/>
                        <a:latin typeface="Calibri Light" panose="020F0302020204030204" pitchFamily="34" charset="0"/>
                      </a:endParaRPr>
                    </a:p>
                  </a:txBody>
                  <a:tcPr marL="7778" marR="7778" marT="7778" marB="0" anchor="b">
                    <a:lnB w="3175" cap="flat" cmpd="sng" algn="ctr">
                      <a:solidFill>
                        <a:srgbClr val="008542"/>
                      </a:solidFill>
                      <a:prstDash val="solid"/>
                      <a:round/>
                      <a:headEnd type="none" w="med" len="med"/>
                      <a:tailEnd type="none" w="med" len="med"/>
                    </a:lnB>
                  </a:tcPr>
                </a:tc>
                <a:extLst>
                  <a:ext uri="{0D108BD9-81ED-4DB2-BD59-A6C34878D82A}">
                    <a16:rowId xmlns:a16="http://schemas.microsoft.com/office/drawing/2014/main" val="1590319796"/>
                  </a:ext>
                </a:extLst>
              </a:tr>
              <a:tr h="308181">
                <a:tc>
                  <a:txBody>
                    <a:bodyPr/>
                    <a:lstStyle/>
                    <a:p>
                      <a:pPr algn="ctr" fontAlgn="b"/>
                      <a:r>
                        <a:rPr lang="en-US" sz="1100" u="none" strike="noStrike">
                          <a:effectLst/>
                        </a:rPr>
                        <a:t>Deep acting</a:t>
                      </a:r>
                      <a:endParaRPr lang="en-US" sz="1100" b="0" i="0" u="none" strike="noStrike">
                        <a:solidFill>
                          <a:srgbClr val="000000"/>
                        </a:solidFill>
                        <a:effectLst/>
                        <a:latin typeface="Calibri Light" panose="020F0302020204030204" pitchFamily="34" charset="0"/>
                      </a:endParaRPr>
                    </a:p>
                  </a:txBody>
                  <a:tcPr marL="7778" marR="7778" marT="7778" marB="0" anchor="b">
                    <a:lnT w="3175" cap="flat" cmpd="sng" algn="ctr">
                      <a:solidFill>
                        <a:srgbClr val="008542"/>
                      </a:solidFill>
                      <a:prstDash val="solid"/>
                      <a:round/>
                      <a:headEnd type="none" w="med" len="med"/>
                      <a:tailEnd type="none" w="med" len="med"/>
                    </a:lnT>
                  </a:tcPr>
                </a:tc>
                <a:tc>
                  <a:txBody>
                    <a:bodyPr/>
                    <a:lstStyle/>
                    <a:p>
                      <a:pPr algn="ctr" fontAlgn="b"/>
                      <a:r>
                        <a:rPr lang="en-US" sz="1100" u="none" strike="noStrike">
                          <a:effectLst/>
                        </a:rPr>
                        <a:t>Brotheridge &amp; Lee (2003 JOOP)</a:t>
                      </a:r>
                      <a:endParaRPr lang="en-US" sz="1100" b="0" i="0" u="none" strike="noStrike">
                        <a:solidFill>
                          <a:srgbClr val="000000"/>
                        </a:solidFill>
                        <a:effectLst/>
                        <a:latin typeface="Calibri Light" panose="020F0302020204030204" pitchFamily="34" charset="0"/>
                      </a:endParaRPr>
                    </a:p>
                  </a:txBody>
                  <a:tcPr marL="7778" marR="7778" marT="7778" marB="0" anchor="b">
                    <a:lnT w="3175" cap="flat" cmpd="sng" algn="ctr">
                      <a:solidFill>
                        <a:srgbClr val="008542"/>
                      </a:solidFill>
                      <a:prstDash val="solid"/>
                      <a:round/>
                      <a:headEnd type="none" w="med" len="med"/>
                      <a:tailEnd type="none" w="med" len="med"/>
                    </a:lnT>
                  </a:tcPr>
                </a:tc>
                <a:tc rowSpan="3">
                  <a:txBody>
                    <a:bodyPr/>
                    <a:lstStyle/>
                    <a:p>
                      <a:pPr algn="ctr" fontAlgn="ctr"/>
                      <a:r>
                        <a:rPr lang="en-US" sz="1100" u="none" strike="noStrike">
                          <a:effectLst/>
                        </a:rPr>
                        <a:t>Today, to what extent do you perform these behaviors to be effective at your job?</a:t>
                      </a:r>
                      <a:endParaRPr lang="en-US" sz="1100" b="0" i="0" u="none" strike="noStrike">
                        <a:solidFill>
                          <a:srgbClr val="000000"/>
                        </a:solidFill>
                        <a:effectLst/>
                        <a:latin typeface="Calibri Light" panose="020F0302020204030204" pitchFamily="34" charset="0"/>
                      </a:endParaRPr>
                    </a:p>
                  </a:txBody>
                  <a:tcPr marL="7778" marR="7778" marT="7778" marB="0" anchor="ctr">
                    <a:lnT w="3175" cap="flat" cmpd="sng" algn="ctr">
                      <a:solidFill>
                        <a:srgbClr val="008542"/>
                      </a:solidFill>
                      <a:prstDash val="solid"/>
                      <a:round/>
                      <a:headEnd type="none" w="med" len="med"/>
                      <a:tailEnd type="none" w="med" len="med"/>
                    </a:lnT>
                    <a:lnB w="3175" cap="flat" cmpd="sng" algn="ctr">
                      <a:solidFill>
                        <a:srgbClr val="008542"/>
                      </a:solidFill>
                      <a:prstDash val="solid"/>
                      <a:round/>
                      <a:headEnd type="none" w="med" len="med"/>
                      <a:tailEnd type="none" w="med" len="med"/>
                    </a:lnB>
                  </a:tcPr>
                </a:tc>
                <a:tc>
                  <a:txBody>
                    <a:bodyPr/>
                    <a:lstStyle/>
                    <a:p>
                      <a:pPr algn="l" fontAlgn="ctr"/>
                      <a:r>
                        <a:rPr lang="en-US" sz="1100" u="none" strike="noStrike" dirty="0">
                          <a:effectLst/>
                        </a:rPr>
                        <a:t>Today, I made an effort to actually feel the emotions that I need to display to others</a:t>
                      </a:r>
                      <a:endParaRPr lang="en-US" sz="1100" b="0" i="0" u="none" strike="noStrike" dirty="0">
                        <a:solidFill>
                          <a:srgbClr val="000000"/>
                        </a:solidFill>
                        <a:effectLst/>
                        <a:latin typeface="Calibri Light" panose="020F0302020204030204" pitchFamily="34" charset="0"/>
                      </a:endParaRPr>
                    </a:p>
                  </a:txBody>
                  <a:tcPr marL="7778" marR="7778" marT="7778" marB="0" anchor="ctr">
                    <a:lnT w="3175" cap="flat" cmpd="sng" algn="ctr">
                      <a:solidFill>
                        <a:srgbClr val="008542"/>
                      </a:solidFill>
                      <a:prstDash val="solid"/>
                      <a:round/>
                      <a:headEnd type="none" w="med" len="med"/>
                      <a:tailEnd type="none" w="med" len="med"/>
                    </a:lnT>
                  </a:tcPr>
                </a:tc>
                <a:extLst>
                  <a:ext uri="{0D108BD9-81ED-4DB2-BD59-A6C34878D82A}">
                    <a16:rowId xmlns:a16="http://schemas.microsoft.com/office/drawing/2014/main" val="1604994498"/>
                  </a:ext>
                </a:extLst>
              </a:tr>
              <a:tr h="308181">
                <a:tc>
                  <a:txBody>
                    <a:bodyPr/>
                    <a:lstStyle/>
                    <a:p>
                      <a:pPr algn="ctr" fontAlgn="b"/>
                      <a:endParaRPr lang="en-US" sz="1100" b="0" i="0" u="none" strike="noStrike">
                        <a:solidFill>
                          <a:srgbClr val="000000"/>
                        </a:solidFill>
                        <a:effectLst/>
                        <a:latin typeface="Calibri Light" panose="020F0302020204030204" pitchFamily="34" charset="0"/>
                      </a:endParaRPr>
                    </a:p>
                  </a:txBody>
                  <a:tcPr marL="7778" marR="7778" marT="7778" marB="0" anchor="b"/>
                </a:tc>
                <a:tc>
                  <a:txBody>
                    <a:bodyPr/>
                    <a:lstStyle/>
                    <a:p>
                      <a:pPr algn="ctr" fontAlgn="b"/>
                      <a:endParaRPr lang="en-US" sz="1200" b="0" i="0" u="none" strike="noStrike">
                        <a:solidFill>
                          <a:srgbClr val="000000"/>
                        </a:solidFill>
                        <a:effectLst/>
                        <a:latin typeface="Calibri Light" panose="020F0302020204030204" pitchFamily="34" charset="0"/>
                      </a:endParaRPr>
                    </a:p>
                  </a:txBody>
                  <a:tcPr marL="7778" marR="7778" marT="7778" marB="0" anchor="b"/>
                </a:tc>
                <a:tc vMerge="1">
                  <a:txBody>
                    <a:bodyPr/>
                    <a:lstStyle/>
                    <a:p>
                      <a:endParaRPr lang="en-US"/>
                    </a:p>
                  </a:txBody>
                  <a:tcPr/>
                </a:tc>
                <a:tc>
                  <a:txBody>
                    <a:bodyPr/>
                    <a:lstStyle/>
                    <a:p>
                      <a:pPr algn="l" fontAlgn="ctr"/>
                      <a:r>
                        <a:rPr lang="en-US" sz="1100" u="none" strike="noStrike" dirty="0">
                          <a:effectLst/>
                        </a:rPr>
                        <a:t>Today, I really tried to feel the emotions I have to show as part of my job</a:t>
                      </a:r>
                      <a:endParaRPr lang="en-US" sz="1100" b="0" i="0" u="none" strike="noStrike" dirty="0">
                        <a:solidFill>
                          <a:srgbClr val="000000"/>
                        </a:solidFill>
                        <a:effectLst/>
                        <a:latin typeface="Calibri Light" panose="020F0302020204030204" pitchFamily="34" charset="0"/>
                      </a:endParaRPr>
                    </a:p>
                  </a:txBody>
                  <a:tcPr marL="7778" marR="7778" marT="7778" marB="0" anchor="ctr"/>
                </a:tc>
                <a:extLst>
                  <a:ext uri="{0D108BD9-81ED-4DB2-BD59-A6C34878D82A}">
                    <a16:rowId xmlns:a16="http://schemas.microsoft.com/office/drawing/2014/main" val="293333043"/>
                  </a:ext>
                </a:extLst>
              </a:tr>
              <a:tr h="308181">
                <a:tc>
                  <a:txBody>
                    <a:bodyPr/>
                    <a:lstStyle/>
                    <a:p>
                      <a:pPr algn="ctr" fontAlgn="b"/>
                      <a:endParaRPr lang="en-US" sz="1100" b="0" i="0" u="none" strike="noStrike" dirty="0">
                        <a:solidFill>
                          <a:srgbClr val="000000"/>
                        </a:solidFill>
                        <a:effectLst/>
                        <a:latin typeface="Calibri Light" panose="020F0302020204030204" pitchFamily="34" charset="0"/>
                      </a:endParaRPr>
                    </a:p>
                  </a:txBody>
                  <a:tcPr marL="7778" marR="7778" marT="7778" marB="0" anchor="b">
                    <a:lnB w="3175" cap="flat" cmpd="sng" algn="ctr">
                      <a:solidFill>
                        <a:srgbClr val="008542"/>
                      </a:solidFill>
                      <a:prstDash val="solid"/>
                      <a:round/>
                      <a:headEnd type="none" w="med" len="med"/>
                      <a:tailEnd type="none" w="med" len="med"/>
                    </a:lnB>
                  </a:tcPr>
                </a:tc>
                <a:tc>
                  <a:txBody>
                    <a:bodyPr/>
                    <a:lstStyle/>
                    <a:p>
                      <a:pPr algn="ctr" fontAlgn="b"/>
                      <a:endParaRPr lang="en-US" sz="1200" b="0" i="0" u="none" strike="noStrike">
                        <a:solidFill>
                          <a:srgbClr val="000000"/>
                        </a:solidFill>
                        <a:effectLst/>
                        <a:latin typeface="Calibri Light" panose="020F0302020204030204" pitchFamily="34" charset="0"/>
                      </a:endParaRPr>
                    </a:p>
                  </a:txBody>
                  <a:tcPr marL="7778" marR="7778" marT="7778" marB="0" anchor="b">
                    <a:lnB w="3175" cap="flat" cmpd="sng" algn="ctr">
                      <a:solidFill>
                        <a:srgbClr val="008542"/>
                      </a:solidFill>
                      <a:prstDash val="solid"/>
                      <a:round/>
                      <a:headEnd type="none" w="med" len="med"/>
                      <a:tailEnd type="none" w="med" len="med"/>
                    </a:lnB>
                  </a:tcPr>
                </a:tc>
                <a:tc vMerge="1">
                  <a:txBody>
                    <a:bodyPr/>
                    <a:lstStyle/>
                    <a:p>
                      <a:endParaRPr lang="en-US"/>
                    </a:p>
                  </a:txBody>
                  <a:tcPr/>
                </a:tc>
                <a:tc>
                  <a:txBody>
                    <a:bodyPr/>
                    <a:lstStyle/>
                    <a:p>
                      <a:pPr algn="l" fontAlgn="ctr"/>
                      <a:r>
                        <a:rPr lang="en-US" sz="1100" u="none" strike="noStrike" dirty="0">
                          <a:effectLst/>
                        </a:rPr>
                        <a:t>Today, I tried to actually experience emotions that I must show</a:t>
                      </a:r>
                      <a:endParaRPr lang="en-US" sz="1100" b="0" i="0" u="none" strike="noStrike" dirty="0">
                        <a:solidFill>
                          <a:srgbClr val="000000"/>
                        </a:solidFill>
                        <a:effectLst/>
                        <a:latin typeface="Calibri Light" panose="020F0302020204030204" pitchFamily="34" charset="0"/>
                      </a:endParaRPr>
                    </a:p>
                  </a:txBody>
                  <a:tcPr marL="7778" marR="7778" marT="7778" marB="0" anchor="ctr">
                    <a:lnB w="3175" cap="flat" cmpd="sng" algn="ctr">
                      <a:solidFill>
                        <a:srgbClr val="008542"/>
                      </a:solidFill>
                      <a:prstDash val="solid"/>
                      <a:round/>
                      <a:headEnd type="none" w="med" len="med"/>
                      <a:tailEnd type="none" w="med" len="med"/>
                    </a:lnB>
                  </a:tcPr>
                </a:tc>
                <a:extLst>
                  <a:ext uri="{0D108BD9-81ED-4DB2-BD59-A6C34878D82A}">
                    <a16:rowId xmlns:a16="http://schemas.microsoft.com/office/drawing/2014/main" val="550457544"/>
                  </a:ext>
                </a:extLst>
              </a:tr>
              <a:tr h="308181">
                <a:tc>
                  <a:txBody>
                    <a:bodyPr/>
                    <a:lstStyle/>
                    <a:p>
                      <a:pPr algn="ctr" fontAlgn="b"/>
                      <a:r>
                        <a:rPr lang="en-US" sz="1100" u="none" strike="noStrike">
                          <a:effectLst/>
                        </a:rPr>
                        <a:t>Job burnout</a:t>
                      </a:r>
                      <a:endParaRPr lang="en-US" sz="1100" b="0" i="0" u="none" strike="noStrike">
                        <a:solidFill>
                          <a:srgbClr val="000000"/>
                        </a:solidFill>
                        <a:effectLst/>
                        <a:latin typeface="Calibri Light" panose="020F0302020204030204" pitchFamily="34" charset="0"/>
                      </a:endParaRPr>
                    </a:p>
                  </a:txBody>
                  <a:tcPr marL="7778" marR="7778" marT="7778" marB="0" anchor="b">
                    <a:lnT w="3175" cap="flat" cmpd="sng" algn="ctr">
                      <a:solidFill>
                        <a:srgbClr val="008542"/>
                      </a:solidFill>
                      <a:prstDash val="solid"/>
                      <a:round/>
                      <a:headEnd type="none" w="med" len="med"/>
                      <a:tailEnd type="none" w="med" len="med"/>
                    </a:lnT>
                  </a:tcPr>
                </a:tc>
                <a:tc>
                  <a:txBody>
                    <a:bodyPr/>
                    <a:lstStyle/>
                    <a:p>
                      <a:pPr algn="ctr" fontAlgn="b"/>
                      <a:r>
                        <a:rPr lang="en-US" sz="1100" u="none" strike="noStrike">
                          <a:effectLst/>
                        </a:rPr>
                        <a:t>Shirom Melamed Burnout Inventory (Shirom &amp; Melamed, 2006)</a:t>
                      </a:r>
                      <a:endParaRPr lang="en-US" sz="1100" b="0" i="0" u="none" strike="noStrike">
                        <a:solidFill>
                          <a:srgbClr val="000000"/>
                        </a:solidFill>
                        <a:effectLst/>
                        <a:latin typeface="Calibri Light" panose="020F0302020204030204" pitchFamily="34" charset="0"/>
                      </a:endParaRPr>
                    </a:p>
                  </a:txBody>
                  <a:tcPr marL="7778" marR="7778" marT="7778" marB="0" anchor="b">
                    <a:lnT w="3175" cap="flat" cmpd="sng" algn="ctr">
                      <a:solidFill>
                        <a:srgbClr val="008542"/>
                      </a:solidFill>
                      <a:prstDash val="solid"/>
                      <a:round/>
                      <a:headEnd type="none" w="med" len="med"/>
                      <a:tailEnd type="none" w="med" len="med"/>
                    </a:lnT>
                  </a:tcPr>
                </a:tc>
                <a:tc rowSpan="3">
                  <a:txBody>
                    <a:bodyPr/>
                    <a:lstStyle/>
                    <a:p>
                      <a:pPr algn="ctr" fontAlgn="ctr"/>
                      <a:r>
                        <a:rPr lang="en-US" sz="1100" u="none" strike="noStrike">
                          <a:effectLst/>
                        </a:rPr>
                        <a:t>To what extent do you agree with the following statements?</a:t>
                      </a:r>
                      <a:endParaRPr lang="en-US" sz="1100" b="0" i="0" u="none" strike="noStrike">
                        <a:solidFill>
                          <a:srgbClr val="000000"/>
                        </a:solidFill>
                        <a:effectLst/>
                        <a:latin typeface="Calibri Light" panose="020F0302020204030204" pitchFamily="34" charset="0"/>
                      </a:endParaRPr>
                    </a:p>
                  </a:txBody>
                  <a:tcPr marL="7778" marR="7778" marT="7778" marB="0" anchor="ctr">
                    <a:lnT w="3175" cap="flat" cmpd="sng" algn="ctr">
                      <a:solidFill>
                        <a:srgbClr val="008542"/>
                      </a:solidFill>
                      <a:prstDash val="solid"/>
                      <a:round/>
                      <a:headEnd type="none" w="med" len="med"/>
                      <a:tailEnd type="none" w="med" len="med"/>
                    </a:lnT>
                  </a:tcPr>
                </a:tc>
                <a:tc>
                  <a:txBody>
                    <a:bodyPr/>
                    <a:lstStyle/>
                    <a:p>
                      <a:pPr algn="l" fontAlgn="b"/>
                      <a:r>
                        <a:rPr lang="en-US" sz="1100" u="none" strike="noStrike" dirty="0">
                          <a:effectLst/>
                        </a:rPr>
                        <a:t>Today, I have no energy for going to work the next day.</a:t>
                      </a:r>
                      <a:endParaRPr lang="en-US" sz="1100" b="0" i="0" u="none" strike="noStrike" dirty="0">
                        <a:solidFill>
                          <a:srgbClr val="000000"/>
                        </a:solidFill>
                        <a:effectLst/>
                        <a:latin typeface="Calibri Light" panose="020F0302020204030204" pitchFamily="34" charset="0"/>
                      </a:endParaRPr>
                    </a:p>
                  </a:txBody>
                  <a:tcPr marL="7778" marR="7778" marT="7778" marB="0" anchor="b">
                    <a:lnT w="3175" cap="flat" cmpd="sng" algn="ctr">
                      <a:solidFill>
                        <a:srgbClr val="008542"/>
                      </a:solidFill>
                      <a:prstDash val="solid"/>
                      <a:round/>
                      <a:headEnd type="none" w="med" len="med"/>
                      <a:tailEnd type="none" w="med" len="med"/>
                    </a:lnT>
                  </a:tcPr>
                </a:tc>
                <a:extLst>
                  <a:ext uri="{0D108BD9-81ED-4DB2-BD59-A6C34878D82A}">
                    <a16:rowId xmlns:a16="http://schemas.microsoft.com/office/drawing/2014/main" val="1917736597"/>
                  </a:ext>
                </a:extLst>
              </a:tr>
              <a:tr h="308181">
                <a:tc>
                  <a:txBody>
                    <a:bodyPr/>
                    <a:lstStyle/>
                    <a:p>
                      <a:pPr algn="ctr" fontAlgn="b"/>
                      <a:endParaRPr lang="en-US" sz="1200" b="0" i="0" u="none" strike="noStrike">
                        <a:solidFill>
                          <a:srgbClr val="000000"/>
                        </a:solidFill>
                        <a:effectLst/>
                        <a:latin typeface="Calibri Light" panose="020F0302020204030204" pitchFamily="34" charset="0"/>
                      </a:endParaRPr>
                    </a:p>
                  </a:txBody>
                  <a:tcPr marL="7778" marR="7778" marT="7778" marB="0" anchor="b"/>
                </a:tc>
                <a:tc>
                  <a:txBody>
                    <a:bodyPr/>
                    <a:lstStyle/>
                    <a:p>
                      <a:pPr algn="ctr" fontAlgn="b"/>
                      <a:endParaRPr lang="en-US" sz="1200" b="0" i="0" u="none" strike="noStrike">
                        <a:solidFill>
                          <a:srgbClr val="000000"/>
                        </a:solidFill>
                        <a:effectLst/>
                        <a:latin typeface="Calibri Light" panose="020F0302020204030204" pitchFamily="34" charset="0"/>
                      </a:endParaRPr>
                    </a:p>
                  </a:txBody>
                  <a:tcPr marL="7778" marR="7778" marT="7778" marB="0" anchor="b"/>
                </a:tc>
                <a:tc vMerge="1">
                  <a:txBody>
                    <a:bodyPr/>
                    <a:lstStyle/>
                    <a:p>
                      <a:endParaRPr lang="en-US"/>
                    </a:p>
                  </a:txBody>
                  <a:tcPr/>
                </a:tc>
                <a:tc>
                  <a:txBody>
                    <a:bodyPr/>
                    <a:lstStyle/>
                    <a:p>
                      <a:pPr algn="l" fontAlgn="b"/>
                      <a:r>
                        <a:rPr lang="en-US" sz="1100" u="none" strike="noStrike" dirty="0">
                          <a:effectLst/>
                        </a:rPr>
                        <a:t>Today, I feel I am not thinking clearly.</a:t>
                      </a:r>
                      <a:endParaRPr lang="en-US" sz="1100" b="0" i="0" u="none" strike="noStrike" dirty="0">
                        <a:solidFill>
                          <a:srgbClr val="000000"/>
                        </a:solidFill>
                        <a:effectLst/>
                        <a:latin typeface="Calibri Light" panose="020F0302020204030204" pitchFamily="34" charset="0"/>
                      </a:endParaRPr>
                    </a:p>
                  </a:txBody>
                  <a:tcPr marL="7778" marR="7778" marT="7778" marB="0" anchor="b"/>
                </a:tc>
                <a:extLst>
                  <a:ext uri="{0D108BD9-81ED-4DB2-BD59-A6C34878D82A}">
                    <a16:rowId xmlns:a16="http://schemas.microsoft.com/office/drawing/2014/main" val="451515204"/>
                  </a:ext>
                </a:extLst>
              </a:tr>
              <a:tr h="308181">
                <a:tc>
                  <a:txBody>
                    <a:bodyPr/>
                    <a:lstStyle/>
                    <a:p>
                      <a:pPr algn="ctr" fontAlgn="b"/>
                      <a:endParaRPr lang="en-US" sz="1200" b="0" i="0" u="none" strike="noStrike">
                        <a:solidFill>
                          <a:srgbClr val="000000"/>
                        </a:solidFill>
                        <a:effectLst/>
                        <a:latin typeface="Calibri Light" panose="020F0302020204030204" pitchFamily="34" charset="0"/>
                      </a:endParaRPr>
                    </a:p>
                  </a:txBody>
                  <a:tcPr marL="7778" marR="7778" marT="7778" marB="0" anchor="b"/>
                </a:tc>
                <a:tc>
                  <a:txBody>
                    <a:bodyPr/>
                    <a:lstStyle/>
                    <a:p>
                      <a:pPr algn="ctr" fontAlgn="b"/>
                      <a:endParaRPr lang="en-US" sz="1200" b="0" i="0" u="none" strike="noStrike" dirty="0">
                        <a:solidFill>
                          <a:srgbClr val="000000"/>
                        </a:solidFill>
                        <a:effectLst/>
                        <a:latin typeface="Calibri Light" panose="020F0302020204030204" pitchFamily="34" charset="0"/>
                      </a:endParaRPr>
                    </a:p>
                  </a:txBody>
                  <a:tcPr marL="7778" marR="7778" marT="7778" marB="0" anchor="b"/>
                </a:tc>
                <a:tc vMerge="1">
                  <a:txBody>
                    <a:bodyPr/>
                    <a:lstStyle/>
                    <a:p>
                      <a:endParaRPr lang="en-US"/>
                    </a:p>
                  </a:txBody>
                  <a:tcPr/>
                </a:tc>
                <a:tc>
                  <a:txBody>
                    <a:bodyPr/>
                    <a:lstStyle/>
                    <a:p>
                      <a:pPr algn="l" fontAlgn="b"/>
                      <a:r>
                        <a:rPr lang="en-US" sz="1100" u="none" strike="noStrike" dirty="0">
                          <a:effectLst/>
                        </a:rPr>
                        <a:t>Today, I feel I am not capable of investing emotionally in coworkers and customers.</a:t>
                      </a:r>
                      <a:endParaRPr lang="en-US" sz="1100" b="0" i="0" u="none" strike="noStrike" dirty="0">
                        <a:solidFill>
                          <a:srgbClr val="000000"/>
                        </a:solidFill>
                        <a:effectLst/>
                        <a:latin typeface="Calibri Light" panose="020F0302020204030204" pitchFamily="34" charset="0"/>
                      </a:endParaRPr>
                    </a:p>
                  </a:txBody>
                  <a:tcPr marL="7778" marR="7778" marT="7778" marB="0" anchor="b"/>
                </a:tc>
                <a:extLst>
                  <a:ext uri="{0D108BD9-81ED-4DB2-BD59-A6C34878D82A}">
                    <a16:rowId xmlns:a16="http://schemas.microsoft.com/office/drawing/2014/main" val="639193480"/>
                  </a:ext>
                </a:extLst>
              </a:tr>
            </a:tbl>
          </a:graphicData>
        </a:graphic>
      </p:graphicFrame>
    </p:spTree>
    <p:extLst>
      <p:ext uri="{BB962C8B-B14F-4D97-AF65-F5344CB8AC3E}">
        <p14:creationId xmlns:p14="http://schemas.microsoft.com/office/powerpoint/2010/main" val="38267350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A04326C-8794-3948-B605-13E3BA7796DF}"/>
              </a:ext>
            </a:extLst>
          </p:cNvPr>
          <p:cNvSpPr>
            <a:spLocks noGrp="1"/>
          </p:cNvSpPr>
          <p:nvPr>
            <p:ph type="sldNum" sz="quarter" idx="12"/>
          </p:nvPr>
        </p:nvSpPr>
        <p:spPr/>
        <p:txBody>
          <a:bodyPr/>
          <a:lstStyle/>
          <a:p>
            <a:r>
              <a:rPr lang="en-US" sz="2000" dirty="0">
                <a:solidFill>
                  <a:schemeClr val="bg1"/>
                </a:solidFill>
              </a:rPr>
              <a:t>Appendix X</a:t>
            </a:r>
            <a:endParaRPr lang="en-US" sz="2000" dirty="0"/>
          </a:p>
        </p:txBody>
      </p:sp>
      <p:pic>
        <p:nvPicPr>
          <p:cNvPr id="6" name="Picture 5">
            <a:extLst>
              <a:ext uri="{FF2B5EF4-FFF2-40B4-BE49-F238E27FC236}">
                <a16:creationId xmlns:a16="http://schemas.microsoft.com/office/drawing/2014/main" id="{0A417C67-6095-0742-B2B1-84898949F5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8058" y="136523"/>
            <a:ext cx="8295884" cy="5879156"/>
          </a:xfrm>
          <a:prstGeom prst="rect">
            <a:avLst/>
          </a:prstGeom>
        </p:spPr>
      </p:pic>
    </p:spTree>
    <p:extLst>
      <p:ext uri="{BB962C8B-B14F-4D97-AF65-F5344CB8AC3E}">
        <p14:creationId xmlns:p14="http://schemas.microsoft.com/office/powerpoint/2010/main" val="12355529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7BEB6A2-55D7-8947-B4A0-975EDB4A4EFA}"/>
              </a:ext>
            </a:extLst>
          </p:cNvPr>
          <p:cNvSpPr>
            <a:spLocks noGrp="1"/>
          </p:cNvSpPr>
          <p:nvPr>
            <p:ph type="sldNum" sz="quarter" idx="12"/>
          </p:nvPr>
        </p:nvSpPr>
        <p:spPr>
          <a:xfrm>
            <a:off x="8610600" y="6356350"/>
            <a:ext cx="2743200" cy="365125"/>
          </a:xfrm>
        </p:spPr>
        <p:txBody>
          <a:bodyPr vert="horz" lIns="91440" tIns="45720" rIns="91440" bIns="45720" rtlCol="0" anchor="ctr">
            <a:noAutofit/>
          </a:bodyPr>
          <a:lstStyle/>
          <a:p>
            <a:pPr>
              <a:spcAft>
                <a:spcPts val="600"/>
              </a:spcAft>
            </a:pPr>
            <a:r>
              <a:rPr lang="en-US" sz="2000" dirty="0">
                <a:solidFill>
                  <a:schemeClr val="bg1"/>
                </a:solidFill>
              </a:rPr>
              <a:t>Appendix XI</a:t>
            </a:r>
          </a:p>
        </p:txBody>
      </p:sp>
      <p:graphicFrame>
        <p:nvGraphicFramePr>
          <p:cNvPr id="5" name="Table 4">
            <a:extLst>
              <a:ext uri="{FF2B5EF4-FFF2-40B4-BE49-F238E27FC236}">
                <a16:creationId xmlns:a16="http://schemas.microsoft.com/office/drawing/2014/main" id="{DBD59621-F8B0-6340-B354-89E71E06A2F1}"/>
              </a:ext>
            </a:extLst>
          </p:cNvPr>
          <p:cNvGraphicFramePr>
            <a:graphicFrameLocks noGrp="1"/>
          </p:cNvGraphicFramePr>
          <p:nvPr>
            <p:extLst>
              <p:ext uri="{D42A27DB-BD31-4B8C-83A1-F6EECF244321}">
                <p14:modId xmlns:p14="http://schemas.microsoft.com/office/powerpoint/2010/main" val="1582243134"/>
              </p:ext>
            </p:extLst>
          </p:nvPr>
        </p:nvGraphicFramePr>
        <p:xfrm>
          <a:off x="643467" y="779507"/>
          <a:ext cx="10905072" cy="4966523"/>
        </p:xfrm>
        <a:graphic>
          <a:graphicData uri="http://schemas.openxmlformats.org/drawingml/2006/table">
            <a:tbl>
              <a:tblPr>
                <a:tableStyleId>{8EC20E35-A176-4012-BC5E-935CFFF8708E}</a:tableStyleId>
              </a:tblPr>
              <a:tblGrid>
                <a:gridCol w="2996990">
                  <a:extLst>
                    <a:ext uri="{9D8B030D-6E8A-4147-A177-3AD203B41FA5}">
                      <a16:colId xmlns:a16="http://schemas.microsoft.com/office/drawing/2014/main" val="2854181699"/>
                    </a:ext>
                  </a:extLst>
                </a:gridCol>
                <a:gridCol w="727060">
                  <a:extLst>
                    <a:ext uri="{9D8B030D-6E8A-4147-A177-3AD203B41FA5}">
                      <a16:colId xmlns:a16="http://schemas.microsoft.com/office/drawing/2014/main" val="2329401610"/>
                    </a:ext>
                  </a:extLst>
                </a:gridCol>
                <a:gridCol w="608862">
                  <a:extLst>
                    <a:ext uri="{9D8B030D-6E8A-4147-A177-3AD203B41FA5}">
                      <a16:colId xmlns:a16="http://schemas.microsoft.com/office/drawing/2014/main" val="4105764387"/>
                    </a:ext>
                  </a:extLst>
                </a:gridCol>
                <a:gridCol w="657216">
                  <a:extLst>
                    <a:ext uri="{9D8B030D-6E8A-4147-A177-3AD203B41FA5}">
                      <a16:colId xmlns:a16="http://schemas.microsoft.com/office/drawing/2014/main" val="3993882517"/>
                    </a:ext>
                  </a:extLst>
                </a:gridCol>
                <a:gridCol w="657216">
                  <a:extLst>
                    <a:ext uri="{9D8B030D-6E8A-4147-A177-3AD203B41FA5}">
                      <a16:colId xmlns:a16="http://schemas.microsoft.com/office/drawing/2014/main" val="821260677"/>
                    </a:ext>
                  </a:extLst>
                </a:gridCol>
                <a:gridCol w="657216">
                  <a:extLst>
                    <a:ext uri="{9D8B030D-6E8A-4147-A177-3AD203B41FA5}">
                      <a16:colId xmlns:a16="http://schemas.microsoft.com/office/drawing/2014/main" val="1138389481"/>
                    </a:ext>
                  </a:extLst>
                </a:gridCol>
                <a:gridCol w="657216">
                  <a:extLst>
                    <a:ext uri="{9D8B030D-6E8A-4147-A177-3AD203B41FA5}">
                      <a16:colId xmlns:a16="http://schemas.microsoft.com/office/drawing/2014/main" val="1018044294"/>
                    </a:ext>
                  </a:extLst>
                </a:gridCol>
                <a:gridCol w="657216">
                  <a:extLst>
                    <a:ext uri="{9D8B030D-6E8A-4147-A177-3AD203B41FA5}">
                      <a16:colId xmlns:a16="http://schemas.microsoft.com/office/drawing/2014/main" val="3762991950"/>
                    </a:ext>
                  </a:extLst>
                </a:gridCol>
                <a:gridCol w="657216">
                  <a:extLst>
                    <a:ext uri="{9D8B030D-6E8A-4147-A177-3AD203B41FA5}">
                      <a16:colId xmlns:a16="http://schemas.microsoft.com/office/drawing/2014/main" val="93620285"/>
                    </a:ext>
                  </a:extLst>
                </a:gridCol>
                <a:gridCol w="657216">
                  <a:extLst>
                    <a:ext uri="{9D8B030D-6E8A-4147-A177-3AD203B41FA5}">
                      <a16:colId xmlns:a16="http://schemas.microsoft.com/office/drawing/2014/main" val="945625463"/>
                    </a:ext>
                  </a:extLst>
                </a:gridCol>
                <a:gridCol w="657216">
                  <a:extLst>
                    <a:ext uri="{9D8B030D-6E8A-4147-A177-3AD203B41FA5}">
                      <a16:colId xmlns:a16="http://schemas.microsoft.com/office/drawing/2014/main" val="3858710391"/>
                    </a:ext>
                  </a:extLst>
                </a:gridCol>
                <a:gridCol w="657216">
                  <a:extLst>
                    <a:ext uri="{9D8B030D-6E8A-4147-A177-3AD203B41FA5}">
                      <a16:colId xmlns:a16="http://schemas.microsoft.com/office/drawing/2014/main" val="3914740813"/>
                    </a:ext>
                  </a:extLst>
                </a:gridCol>
                <a:gridCol w="657216">
                  <a:extLst>
                    <a:ext uri="{9D8B030D-6E8A-4147-A177-3AD203B41FA5}">
                      <a16:colId xmlns:a16="http://schemas.microsoft.com/office/drawing/2014/main" val="4238470455"/>
                    </a:ext>
                  </a:extLst>
                </a:gridCol>
              </a:tblGrid>
              <a:tr h="322161">
                <a:tc>
                  <a:txBody>
                    <a:bodyPr/>
                    <a:lstStyle/>
                    <a:p>
                      <a:pPr algn="l" fontAlgn="b"/>
                      <a:endParaRPr lang="en-US" sz="1700" b="0" i="0" u="none" strike="noStrike">
                        <a:solidFill>
                          <a:srgbClr val="000000"/>
                        </a:solidFill>
                        <a:effectLst/>
                        <a:latin typeface="Calibri" panose="020F0502020204030204" pitchFamily="34" charset="0"/>
                      </a:endParaRPr>
                    </a:p>
                  </a:txBody>
                  <a:tcPr marL="12698" marR="12698" marT="12698" marB="0" anchor="b"/>
                </a:tc>
                <a:tc>
                  <a:txBody>
                    <a:bodyPr/>
                    <a:lstStyle/>
                    <a:p>
                      <a:pPr algn="l" fontAlgn="b"/>
                      <a:endParaRPr lang="en-US" sz="1700" b="0" i="0" u="none" strike="noStrike">
                        <a:solidFill>
                          <a:srgbClr val="000000"/>
                        </a:solidFill>
                        <a:effectLst/>
                        <a:latin typeface="Calibri" panose="020F0502020204030204" pitchFamily="34" charset="0"/>
                      </a:endParaRPr>
                    </a:p>
                  </a:txBody>
                  <a:tcPr marL="12698" marR="12698" marT="12698" marB="0" anchor="b"/>
                </a:tc>
                <a:tc>
                  <a:txBody>
                    <a:bodyPr/>
                    <a:lstStyle/>
                    <a:p>
                      <a:pPr algn="l" fontAlgn="b"/>
                      <a:endParaRPr lang="en-US" sz="1700" b="0" i="0" u="none" strike="noStrike">
                        <a:solidFill>
                          <a:srgbClr val="000000"/>
                        </a:solidFill>
                        <a:effectLst/>
                        <a:latin typeface="Calibri" panose="020F0502020204030204" pitchFamily="34" charset="0"/>
                      </a:endParaRPr>
                    </a:p>
                  </a:txBody>
                  <a:tcPr marL="12698" marR="12698" marT="12698" marB="0" anchor="b"/>
                </a:tc>
                <a:tc>
                  <a:txBody>
                    <a:bodyPr/>
                    <a:lstStyle/>
                    <a:p>
                      <a:pPr algn="l" fontAlgn="b"/>
                      <a:endParaRPr lang="en-US" sz="1700" b="0" i="0" u="none" strike="noStrike">
                        <a:solidFill>
                          <a:srgbClr val="000000"/>
                        </a:solidFill>
                        <a:effectLst/>
                        <a:latin typeface="Calibri" panose="020F0502020204030204" pitchFamily="34" charset="0"/>
                      </a:endParaRPr>
                    </a:p>
                  </a:txBody>
                  <a:tcPr marL="12698" marR="12698" marT="12698" marB="0" anchor="b"/>
                </a:tc>
                <a:tc>
                  <a:txBody>
                    <a:bodyPr/>
                    <a:lstStyle/>
                    <a:p>
                      <a:pPr algn="l" fontAlgn="b"/>
                      <a:endParaRPr lang="en-US" sz="1700" b="0" i="0" u="none" strike="noStrike">
                        <a:solidFill>
                          <a:srgbClr val="000000"/>
                        </a:solidFill>
                        <a:effectLst/>
                        <a:latin typeface="Calibri" panose="020F0502020204030204" pitchFamily="34" charset="0"/>
                      </a:endParaRPr>
                    </a:p>
                  </a:txBody>
                  <a:tcPr marL="12698" marR="12698" marT="12698" marB="0" anchor="b"/>
                </a:tc>
                <a:tc>
                  <a:txBody>
                    <a:bodyPr/>
                    <a:lstStyle/>
                    <a:p>
                      <a:pPr algn="l" fontAlgn="b"/>
                      <a:endParaRPr lang="en-US" sz="1700" b="0" i="0" u="none" strike="noStrike">
                        <a:solidFill>
                          <a:srgbClr val="000000"/>
                        </a:solidFill>
                        <a:effectLst/>
                        <a:latin typeface="Calibri" panose="020F0502020204030204" pitchFamily="34" charset="0"/>
                      </a:endParaRPr>
                    </a:p>
                  </a:txBody>
                  <a:tcPr marL="12698" marR="12698" marT="12698" marB="0" anchor="b"/>
                </a:tc>
                <a:tc>
                  <a:txBody>
                    <a:bodyPr/>
                    <a:lstStyle/>
                    <a:p>
                      <a:pPr algn="l" fontAlgn="b"/>
                      <a:endParaRPr lang="en-US" sz="1700" b="0" i="0" u="none" strike="noStrike">
                        <a:solidFill>
                          <a:srgbClr val="000000"/>
                        </a:solidFill>
                        <a:effectLst/>
                        <a:latin typeface="Calibri" panose="020F0502020204030204" pitchFamily="34" charset="0"/>
                      </a:endParaRPr>
                    </a:p>
                  </a:txBody>
                  <a:tcPr marL="12698" marR="12698" marT="12698" marB="0" anchor="b"/>
                </a:tc>
                <a:tc>
                  <a:txBody>
                    <a:bodyPr/>
                    <a:lstStyle/>
                    <a:p>
                      <a:pPr algn="l" fontAlgn="b"/>
                      <a:endParaRPr lang="en-US" sz="1700" b="0" i="0" u="none" strike="noStrike">
                        <a:solidFill>
                          <a:srgbClr val="000000"/>
                        </a:solidFill>
                        <a:effectLst/>
                        <a:latin typeface="Calibri" panose="020F0502020204030204" pitchFamily="34" charset="0"/>
                      </a:endParaRPr>
                    </a:p>
                  </a:txBody>
                  <a:tcPr marL="12698" marR="12698" marT="12698" marB="0" anchor="b"/>
                </a:tc>
                <a:tc>
                  <a:txBody>
                    <a:bodyPr/>
                    <a:lstStyle/>
                    <a:p>
                      <a:pPr algn="l" fontAlgn="b"/>
                      <a:endParaRPr lang="en-US" sz="1700" b="0" i="0" u="none" strike="noStrike">
                        <a:solidFill>
                          <a:srgbClr val="000000"/>
                        </a:solidFill>
                        <a:effectLst/>
                        <a:latin typeface="Calibri" panose="020F0502020204030204" pitchFamily="34" charset="0"/>
                      </a:endParaRPr>
                    </a:p>
                  </a:txBody>
                  <a:tcPr marL="12698" marR="12698" marT="12698" marB="0" anchor="b"/>
                </a:tc>
                <a:tc>
                  <a:txBody>
                    <a:bodyPr/>
                    <a:lstStyle/>
                    <a:p>
                      <a:pPr algn="l" fontAlgn="b"/>
                      <a:endParaRPr lang="en-US" sz="1700" b="0" i="0" u="none" strike="noStrike">
                        <a:solidFill>
                          <a:srgbClr val="000000"/>
                        </a:solidFill>
                        <a:effectLst/>
                        <a:latin typeface="Calibri" panose="020F0502020204030204" pitchFamily="34" charset="0"/>
                      </a:endParaRPr>
                    </a:p>
                  </a:txBody>
                  <a:tcPr marL="12698" marR="12698" marT="12698" marB="0" anchor="b"/>
                </a:tc>
                <a:tc>
                  <a:txBody>
                    <a:bodyPr/>
                    <a:lstStyle/>
                    <a:p>
                      <a:pPr algn="l" fontAlgn="b"/>
                      <a:endParaRPr lang="en-US" sz="1700" b="0" i="0" u="none" strike="noStrike">
                        <a:solidFill>
                          <a:srgbClr val="000000"/>
                        </a:solidFill>
                        <a:effectLst/>
                        <a:latin typeface="Calibri" panose="020F0502020204030204" pitchFamily="34" charset="0"/>
                      </a:endParaRPr>
                    </a:p>
                  </a:txBody>
                  <a:tcPr marL="12698" marR="12698" marT="12698" marB="0" anchor="b"/>
                </a:tc>
                <a:tc>
                  <a:txBody>
                    <a:bodyPr/>
                    <a:lstStyle/>
                    <a:p>
                      <a:pPr algn="l" fontAlgn="b"/>
                      <a:endParaRPr lang="en-US" sz="1700" b="0" i="0" u="none" strike="noStrike">
                        <a:solidFill>
                          <a:srgbClr val="000000"/>
                        </a:solidFill>
                        <a:effectLst/>
                        <a:latin typeface="Calibri" panose="020F0502020204030204" pitchFamily="34" charset="0"/>
                      </a:endParaRPr>
                    </a:p>
                  </a:txBody>
                  <a:tcPr marL="12698" marR="12698" marT="12698" marB="0" anchor="b"/>
                </a:tc>
                <a:tc>
                  <a:txBody>
                    <a:bodyPr/>
                    <a:lstStyle/>
                    <a:p>
                      <a:pPr algn="l" fontAlgn="b"/>
                      <a:endParaRPr lang="en-US" sz="1700" b="0" i="0" u="none" strike="noStrike">
                        <a:solidFill>
                          <a:srgbClr val="000000"/>
                        </a:solidFill>
                        <a:effectLst/>
                        <a:latin typeface="Calibri" panose="020F0502020204030204" pitchFamily="34" charset="0"/>
                      </a:endParaRPr>
                    </a:p>
                  </a:txBody>
                  <a:tcPr marL="12698" marR="12698" marT="12698" marB="0" anchor="b"/>
                </a:tc>
                <a:extLst>
                  <a:ext uri="{0D108BD9-81ED-4DB2-BD59-A6C34878D82A}">
                    <a16:rowId xmlns:a16="http://schemas.microsoft.com/office/drawing/2014/main" val="728326159"/>
                  </a:ext>
                </a:extLst>
              </a:tr>
              <a:tr h="332477">
                <a:tc>
                  <a:txBody>
                    <a:bodyPr/>
                    <a:lstStyle/>
                    <a:p>
                      <a:pPr algn="l" fontAlgn="ctr"/>
                      <a:r>
                        <a:rPr lang="en-US" sz="1700" u="none" strike="noStrike">
                          <a:effectLst/>
                        </a:rPr>
                        <a:t>Variable</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ctr" fontAlgn="ctr"/>
                      <a:r>
                        <a:rPr lang="en-US" sz="1700" u="none" strike="noStrike">
                          <a:effectLst/>
                        </a:rPr>
                        <a:t>M</a:t>
                      </a:r>
                      <a:endParaRPr lang="en-US" sz="1700" b="0" i="1" u="none" strike="noStrike">
                        <a:solidFill>
                          <a:srgbClr val="000000"/>
                        </a:solidFill>
                        <a:effectLst/>
                        <a:latin typeface="Times New Roman" panose="02020603050405020304" pitchFamily="18" charset="0"/>
                      </a:endParaRPr>
                    </a:p>
                  </a:txBody>
                  <a:tcPr marL="12698" marR="12698" marT="12698" marB="0" anchor="ctr"/>
                </a:tc>
                <a:tc>
                  <a:txBody>
                    <a:bodyPr/>
                    <a:lstStyle/>
                    <a:p>
                      <a:pPr algn="ctr" fontAlgn="ctr"/>
                      <a:r>
                        <a:rPr lang="en-US" sz="1700" u="none" strike="noStrike">
                          <a:effectLst/>
                        </a:rPr>
                        <a:t>SD</a:t>
                      </a:r>
                      <a:endParaRPr lang="en-US" sz="1700" b="0" i="1" u="none" strike="noStrike">
                        <a:solidFill>
                          <a:srgbClr val="000000"/>
                        </a:solidFill>
                        <a:effectLst/>
                        <a:latin typeface="Times New Roman" panose="02020603050405020304" pitchFamily="18" charset="0"/>
                      </a:endParaRPr>
                    </a:p>
                  </a:txBody>
                  <a:tcPr marL="12698" marR="12698" marT="12698" marB="0" anchor="ctr"/>
                </a:tc>
                <a:tc>
                  <a:txBody>
                    <a:bodyPr/>
                    <a:lstStyle/>
                    <a:p>
                      <a:pPr algn="ctr" fontAlgn="ctr"/>
                      <a:r>
                        <a:rPr lang="en-US" sz="1700" u="none" strike="noStrike">
                          <a:effectLst/>
                        </a:rPr>
                        <a:t>1</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ctr" fontAlgn="ctr"/>
                      <a:r>
                        <a:rPr lang="en-US" sz="1700" u="none" strike="noStrike">
                          <a:effectLst/>
                        </a:rPr>
                        <a:t>2</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ctr" fontAlgn="ctr"/>
                      <a:r>
                        <a:rPr lang="en-US" sz="1700" u="none" strike="noStrike">
                          <a:effectLst/>
                        </a:rPr>
                        <a:t>3</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ctr" fontAlgn="ctr"/>
                      <a:r>
                        <a:rPr lang="en-US" sz="1700" u="none" strike="noStrike">
                          <a:effectLst/>
                        </a:rPr>
                        <a:t>4</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ctr" fontAlgn="ctr"/>
                      <a:r>
                        <a:rPr lang="en-US" sz="1700" u="none" strike="noStrike">
                          <a:effectLst/>
                        </a:rPr>
                        <a:t>5</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ctr" fontAlgn="ctr"/>
                      <a:r>
                        <a:rPr lang="en-US" sz="1700" u="none" strike="noStrike">
                          <a:effectLst/>
                        </a:rPr>
                        <a:t>6</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ctr" fontAlgn="ctr"/>
                      <a:r>
                        <a:rPr lang="en-US" sz="1700" u="none" strike="noStrike">
                          <a:effectLst/>
                        </a:rPr>
                        <a:t>7</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ctr" fontAlgn="ctr"/>
                      <a:r>
                        <a:rPr lang="en-US" sz="1700" u="none" strike="noStrike">
                          <a:effectLst/>
                        </a:rPr>
                        <a:t>8</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ctr" fontAlgn="ctr"/>
                      <a:r>
                        <a:rPr lang="en-US" sz="1700" u="none" strike="noStrike">
                          <a:effectLst/>
                        </a:rPr>
                        <a:t>9</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ctr" fontAlgn="ctr"/>
                      <a:r>
                        <a:rPr lang="en-US" sz="1700" u="none" strike="noStrike">
                          <a:effectLst/>
                        </a:rPr>
                        <a:t>10</a:t>
                      </a:r>
                      <a:endParaRPr lang="en-US" sz="1700" b="0" i="0" u="none" strike="noStrike">
                        <a:solidFill>
                          <a:srgbClr val="000000"/>
                        </a:solidFill>
                        <a:effectLst/>
                        <a:latin typeface="Times New Roman" panose="02020603050405020304" pitchFamily="18" charset="0"/>
                      </a:endParaRPr>
                    </a:p>
                  </a:txBody>
                  <a:tcPr marL="12698" marR="12698" marT="12698" marB="0" anchor="ctr"/>
                </a:tc>
                <a:extLst>
                  <a:ext uri="{0D108BD9-81ED-4DB2-BD59-A6C34878D82A}">
                    <a16:rowId xmlns:a16="http://schemas.microsoft.com/office/drawing/2014/main" val="605530351"/>
                  </a:ext>
                </a:extLst>
              </a:tr>
              <a:tr h="332477">
                <a:tc>
                  <a:txBody>
                    <a:bodyPr/>
                    <a:lstStyle/>
                    <a:p>
                      <a:pPr algn="l" fontAlgn="ctr"/>
                      <a:r>
                        <a:rPr lang="en-US" sz="1700" u="none" strike="noStrike" dirty="0">
                          <a:effectLst/>
                        </a:rPr>
                        <a:t> </a:t>
                      </a:r>
                      <a:endParaRPr lang="en-US" sz="1700" b="0" i="0" u="none" strike="noStrike" dirty="0">
                        <a:solidFill>
                          <a:srgbClr val="000000"/>
                        </a:solidFill>
                        <a:effectLst/>
                        <a:latin typeface="Times New Roman" panose="02020603050405020304" pitchFamily="18" charset="0"/>
                      </a:endParaRPr>
                    </a:p>
                  </a:txBody>
                  <a:tcPr marL="12698" marR="12698" marT="12698" marB="0" anchor="ctr"/>
                </a:tc>
                <a:tc>
                  <a:txBody>
                    <a:bodyPr/>
                    <a:lstStyle/>
                    <a:p>
                      <a:pPr algn="l" fontAlgn="ctr"/>
                      <a:r>
                        <a:rPr lang="en-US" sz="1700" u="none" strike="noStrike">
                          <a:effectLst/>
                        </a:rPr>
                        <a:t> </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l" fontAlgn="ctr"/>
                      <a:r>
                        <a:rPr lang="en-US" sz="1700" u="none" strike="noStrike">
                          <a:effectLst/>
                        </a:rPr>
                        <a:t> </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l" fontAlgn="ctr"/>
                      <a:r>
                        <a:rPr lang="en-US" sz="1700" u="none" strike="noStrike">
                          <a:effectLst/>
                        </a:rPr>
                        <a:t> </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l" fontAlgn="ctr"/>
                      <a:r>
                        <a:rPr lang="en-US" sz="1700" u="none" strike="noStrike">
                          <a:effectLst/>
                        </a:rPr>
                        <a:t> </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l" fontAlgn="ctr"/>
                      <a:r>
                        <a:rPr lang="en-US" sz="1700" u="none" strike="noStrike">
                          <a:effectLst/>
                        </a:rPr>
                        <a:t> </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l" fontAlgn="ctr"/>
                      <a:r>
                        <a:rPr lang="en-US" sz="1700" u="none" strike="noStrike">
                          <a:effectLst/>
                        </a:rPr>
                        <a:t> </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l" fontAlgn="ctr"/>
                      <a:r>
                        <a:rPr lang="en-US" sz="1700" u="none" strike="noStrike">
                          <a:effectLst/>
                        </a:rPr>
                        <a:t> </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l" fontAlgn="ctr"/>
                      <a:r>
                        <a:rPr lang="en-US" sz="1700" u="none" strike="noStrike">
                          <a:effectLst/>
                        </a:rPr>
                        <a:t> </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l" fontAlgn="ctr"/>
                      <a:r>
                        <a:rPr lang="en-US" sz="1700" u="none" strike="noStrike">
                          <a:effectLst/>
                        </a:rPr>
                        <a:t> </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l" fontAlgn="ctr"/>
                      <a:r>
                        <a:rPr lang="en-US" sz="1700" u="none" strike="noStrike">
                          <a:effectLst/>
                        </a:rPr>
                        <a:t> </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l" fontAlgn="ctr"/>
                      <a:r>
                        <a:rPr lang="en-US" sz="1700" u="none" strike="noStrike">
                          <a:effectLst/>
                        </a:rPr>
                        <a:t> </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l" fontAlgn="ctr"/>
                      <a:r>
                        <a:rPr lang="en-US" sz="1700" u="none" strike="noStrike">
                          <a:effectLst/>
                        </a:rPr>
                        <a:t> </a:t>
                      </a:r>
                      <a:endParaRPr lang="en-US" sz="1700" b="0" i="0" u="none" strike="noStrike">
                        <a:solidFill>
                          <a:srgbClr val="000000"/>
                        </a:solidFill>
                        <a:effectLst/>
                        <a:latin typeface="Times New Roman" panose="02020603050405020304" pitchFamily="18" charset="0"/>
                      </a:endParaRPr>
                    </a:p>
                  </a:txBody>
                  <a:tcPr marL="12698" marR="12698" marT="12698" marB="0" anchor="ctr"/>
                </a:tc>
                <a:extLst>
                  <a:ext uri="{0D108BD9-81ED-4DB2-BD59-A6C34878D82A}">
                    <a16:rowId xmlns:a16="http://schemas.microsoft.com/office/drawing/2014/main" val="2484950612"/>
                  </a:ext>
                </a:extLst>
              </a:tr>
              <a:tr h="332477">
                <a:tc>
                  <a:txBody>
                    <a:bodyPr/>
                    <a:lstStyle/>
                    <a:p>
                      <a:pPr algn="l" fontAlgn="ctr"/>
                      <a:r>
                        <a:rPr lang="en-US" sz="1700" u="none" strike="noStrike">
                          <a:effectLst/>
                        </a:rPr>
                        <a:t>1. Subj. sleep quantity</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ctr" fontAlgn="ctr"/>
                      <a:r>
                        <a:rPr lang="en-US" sz="1700" u="none" strike="noStrike">
                          <a:effectLst/>
                        </a:rPr>
                        <a:t>6.29</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ctr" fontAlgn="ctr"/>
                      <a:r>
                        <a:rPr lang="en-US" sz="1700" u="none" strike="noStrike">
                          <a:effectLst/>
                        </a:rPr>
                        <a:t>1.46</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l" fontAlgn="ctr"/>
                      <a:r>
                        <a:rPr lang="en-US" sz="1700" u="none" strike="noStrike">
                          <a:effectLst/>
                        </a:rPr>
                        <a:t> </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l" fontAlgn="ctr"/>
                      <a:r>
                        <a:rPr lang="en-US" sz="1700" u="none" strike="noStrike">
                          <a:effectLst/>
                        </a:rPr>
                        <a:t> </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l" fontAlgn="ctr"/>
                      <a:r>
                        <a:rPr lang="en-US" sz="1700" u="none" strike="noStrike">
                          <a:effectLst/>
                        </a:rPr>
                        <a:t> </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l" fontAlgn="ctr"/>
                      <a:r>
                        <a:rPr lang="en-US" sz="1700" u="none" strike="noStrike">
                          <a:effectLst/>
                        </a:rPr>
                        <a:t> </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l" fontAlgn="ctr"/>
                      <a:r>
                        <a:rPr lang="en-US" sz="1700" u="none" strike="noStrike">
                          <a:effectLst/>
                        </a:rPr>
                        <a:t> </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l" fontAlgn="ctr"/>
                      <a:r>
                        <a:rPr lang="en-US" sz="1700" u="none" strike="noStrike">
                          <a:effectLst/>
                        </a:rPr>
                        <a:t> </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l" fontAlgn="ctr"/>
                      <a:r>
                        <a:rPr lang="en-US" sz="1700" u="none" strike="noStrike">
                          <a:effectLst/>
                        </a:rPr>
                        <a:t> </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l" fontAlgn="ctr"/>
                      <a:r>
                        <a:rPr lang="en-US" sz="1700" u="none" strike="noStrike">
                          <a:effectLst/>
                        </a:rPr>
                        <a:t> </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l" fontAlgn="ctr"/>
                      <a:r>
                        <a:rPr lang="en-US" sz="1700" u="none" strike="noStrike">
                          <a:effectLst/>
                        </a:rPr>
                        <a:t> </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l" fontAlgn="ctr"/>
                      <a:r>
                        <a:rPr lang="en-US" sz="1700" u="none" strike="noStrike">
                          <a:effectLst/>
                        </a:rPr>
                        <a:t> </a:t>
                      </a:r>
                      <a:endParaRPr lang="en-US" sz="1700" b="0" i="0" u="none" strike="noStrike">
                        <a:solidFill>
                          <a:srgbClr val="000000"/>
                        </a:solidFill>
                        <a:effectLst/>
                        <a:latin typeface="Times New Roman" panose="02020603050405020304" pitchFamily="18" charset="0"/>
                      </a:endParaRPr>
                    </a:p>
                  </a:txBody>
                  <a:tcPr marL="12698" marR="12698" marT="12698" marB="0" anchor="ctr"/>
                </a:tc>
                <a:extLst>
                  <a:ext uri="{0D108BD9-81ED-4DB2-BD59-A6C34878D82A}">
                    <a16:rowId xmlns:a16="http://schemas.microsoft.com/office/drawing/2014/main" val="1906458770"/>
                  </a:ext>
                </a:extLst>
              </a:tr>
              <a:tr h="332477">
                <a:tc>
                  <a:txBody>
                    <a:bodyPr/>
                    <a:lstStyle/>
                    <a:p>
                      <a:pPr algn="l" fontAlgn="ctr"/>
                      <a:r>
                        <a:rPr lang="en-US" sz="1700" u="none" strike="noStrike">
                          <a:effectLst/>
                        </a:rPr>
                        <a:t>2. Sub. sleep quality</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ctr" fontAlgn="ctr"/>
                      <a:r>
                        <a:rPr lang="en-US" sz="1700" u="none" strike="noStrike">
                          <a:effectLst/>
                        </a:rPr>
                        <a:t>3.48</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ctr" fontAlgn="ctr"/>
                      <a:r>
                        <a:rPr lang="en-US" sz="1700" u="none" strike="noStrike">
                          <a:effectLst/>
                        </a:rPr>
                        <a:t>0.88</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ctr" fontAlgn="ctr"/>
                      <a:r>
                        <a:rPr lang="en-US" sz="1700" u="none" strike="noStrike">
                          <a:effectLst/>
                        </a:rPr>
                        <a:t>.26**</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ctr" fontAlgn="ctr"/>
                      <a:r>
                        <a:rPr lang="en-US" sz="1700" u="none" strike="noStrike">
                          <a:effectLst/>
                        </a:rPr>
                        <a:t> </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ctr" fontAlgn="ctr"/>
                      <a:r>
                        <a:rPr lang="en-US" sz="1700" u="none" strike="noStrike">
                          <a:effectLst/>
                        </a:rPr>
                        <a:t> </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ctr" fontAlgn="ctr"/>
                      <a:r>
                        <a:rPr lang="en-US" sz="1700" u="none" strike="noStrike">
                          <a:effectLst/>
                        </a:rPr>
                        <a:t> </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ctr" fontAlgn="ctr"/>
                      <a:r>
                        <a:rPr lang="en-US" sz="1700" u="none" strike="noStrike">
                          <a:effectLst/>
                        </a:rPr>
                        <a:t> </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ctr" fontAlgn="ctr"/>
                      <a:r>
                        <a:rPr lang="en-US" sz="1700" u="none" strike="noStrike">
                          <a:effectLst/>
                        </a:rPr>
                        <a:t> </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ctr" fontAlgn="ctr"/>
                      <a:r>
                        <a:rPr lang="en-US" sz="1700" u="none" strike="noStrike">
                          <a:effectLst/>
                        </a:rPr>
                        <a:t> </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ctr" fontAlgn="ctr"/>
                      <a:r>
                        <a:rPr lang="en-US" sz="1700" u="none" strike="noStrike">
                          <a:effectLst/>
                        </a:rPr>
                        <a:t> </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ctr" fontAlgn="ctr"/>
                      <a:r>
                        <a:rPr lang="en-US" sz="1700" u="none" strike="noStrike">
                          <a:effectLst/>
                        </a:rPr>
                        <a:t> </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ctr" fontAlgn="ctr"/>
                      <a:r>
                        <a:rPr lang="en-US" sz="1700" u="none" strike="noStrike">
                          <a:effectLst/>
                        </a:rPr>
                        <a:t> </a:t>
                      </a:r>
                      <a:endParaRPr lang="en-US" sz="1700" b="0" i="0" u="none" strike="noStrike">
                        <a:solidFill>
                          <a:srgbClr val="000000"/>
                        </a:solidFill>
                        <a:effectLst/>
                        <a:latin typeface="Times New Roman" panose="02020603050405020304" pitchFamily="18" charset="0"/>
                      </a:endParaRPr>
                    </a:p>
                  </a:txBody>
                  <a:tcPr marL="12698" marR="12698" marT="12698" marB="0" anchor="ctr"/>
                </a:tc>
                <a:extLst>
                  <a:ext uri="{0D108BD9-81ED-4DB2-BD59-A6C34878D82A}">
                    <a16:rowId xmlns:a16="http://schemas.microsoft.com/office/drawing/2014/main" val="1600202571"/>
                  </a:ext>
                </a:extLst>
              </a:tr>
              <a:tr h="332477">
                <a:tc>
                  <a:txBody>
                    <a:bodyPr/>
                    <a:lstStyle/>
                    <a:p>
                      <a:pPr algn="l" fontAlgn="ctr"/>
                      <a:r>
                        <a:rPr lang="en-US" sz="1700" u="none" strike="noStrike">
                          <a:effectLst/>
                        </a:rPr>
                        <a:t>3. Obj. sleep quantity</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ctr" fontAlgn="ctr"/>
                      <a:r>
                        <a:rPr lang="en-US" sz="1700" u="none" strike="noStrike">
                          <a:effectLst/>
                        </a:rPr>
                        <a:t>6.02</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ctr" fontAlgn="ctr"/>
                      <a:r>
                        <a:rPr lang="en-US" sz="1700" u="none" strike="noStrike">
                          <a:effectLst/>
                        </a:rPr>
                        <a:t>1.73</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ctr" fontAlgn="ctr"/>
                      <a:r>
                        <a:rPr lang="en-US" sz="1700" u="none" strike="noStrike" dirty="0">
                          <a:effectLst/>
                        </a:rPr>
                        <a:t>.68**</a:t>
                      </a:r>
                      <a:endParaRPr lang="en-US" sz="1700" b="0" i="0" u="none" strike="noStrike" dirty="0">
                        <a:solidFill>
                          <a:srgbClr val="000000"/>
                        </a:solidFill>
                        <a:effectLst/>
                        <a:latin typeface="Times New Roman" panose="02020603050405020304" pitchFamily="18" charset="0"/>
                      </a:endParaRPr>
                    </a:p>
                  </a:txBody>
                  <a:tcPr marL="12698" marR="12698" marT="12698" marB="0" anchor="ctr"/>
                </a:tc>
                <a:tc>
                  <a:txBody>
                    <a:bodyPr/>
                    <a:lstStyle/>
                    <a:p>
                      <a:pPr algn="ctr" fontAlgn="ctr"/>
                      <a:r>
                        <a:rPr lang="en-US" sz="1700" u="none" strike="noStrike" dirty="0">
                          <a:effectLst/>
                        </a:rPr>
                        <a:t>.16**</a:t>
                      </a:r>
                      <a:endParaRPr lang="en-US" sz="1700" b="0" i="0" u="none" strike="noStrike" dirty="0">
                        <a:solidFill>
                          <a:srgbClr val="000000"/>
                        </a:solidFill>
                        <a:effectLst/>
                        <a:latin typeface="Times New Roman" panose="02020603050405020304" pitchFamily="18" charset="0"/>
                      </a:endParaRPr>
                    </a:p>
                  </a:txBody>
                  <a:tcPr marL="12698" marR="12698" marT="12698" marB="0" anchor="ctr"/>
                </a:tc>
                <a:tc>
                  <a:txBody>
                    <a:bodyPr/>
                    <a:lstStyle/>
                    <a:p>
                      <a:pPr algn="ctr" fontAlgn="ctr"/>
                      <a:r>
                        <a:rPr lang="en-US" sz="1700" u="none" strike="noStrike">
                          <a:effectLst/>
                        </a:rPr>
                        <a:t> </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ctr" fontAlgn="ctr"/>
                      <a:r>
                        <a:rPr lang="en-US" sz="1700" u="none" strike="noStrike">
                          <a:effectLst/>
                        </a:rPr>
                        <a:t> </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ctr" fontAlgn="ctr"/>
                      <a:r>
                        <a:rPr lang="en-US" sz="1700" u="none" strike="noStrike">
                          <a:effectLst/>
                        </a:rPr>
                        <a:t> </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ctr" fontAlgn="ctr"/>
                      <a:r>
                        <a:rPr lang="en-US" sz="1700" u="none" strike="noStrike">
                          <a:effectLst/>
                        </a:rPr>
                        <a:t> </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ctr" fontAlgn="ctr"/>
                      <a:r>
                        <a:rPr lang="en-US" sz="1700" u="none" strike="noStrike">
                          <a:effectLst/>
                        </a:rPr>
                        <a:t> </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ctr" fontAlgn="ctr"/>
                      <a:r>
                        <a:rPr lang="en-US" sz="1700" u="none" strike="noStrike">
                          <a:effectLst/>
                        </a:rPr>
                        <a:t> </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ctr" fontAlgn="ctr"/>
                      <a:r>
                        <a:rPr lang="en-US" sz="1700" u="none" strike="noStrike">
                          <a:effectLst/>
                        </a:rPr>
                        <a:t> </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ctr" fontAlgn="ctr"/>
                      <a:r>
                        <a:rPr lang="en-US" sz="1700" u="none" strike="noStrike">
                          <a:effectLst/>
                        </a:rPr>
                        <a:t> </a:t>
                      </a:r>
                      <a:endParaRPr lang="en-US" sz="1700" b="0" i="0" u="none" strike="noStrike">
                        <a:solidFill>
                          <a:srgbClr val="000000"/>
                        </a:solidFill>
                        <a:effectLst/>
                        <a:latin typeface="Times New Roman" panose="02020603050405020304" pitchFamily="18" charset="0"/>
                      </a:endParaRPr>
                    </a:p>
                  </a:txBody>
                  <a:tcPr marL="12698" marR="12698" marT="12698" marB="0" anchor="ctr"/>
                </a:tc>
                <a:extLst>
                  <a:ext uri="{0D108BD9-81ED-4DB2-BD59-A6C34878D82A}">
                    <a16:rowId xmlns:a16="http://schemas.microsoft.com/office/drawing/2014/main" val="444698068"/>
                  </a:ext>
                </a:extLst>
              </a:tr>
              <a:tr h="332477">
                <a:tc>
                  <a:txBody>
                    <a:bodyPr/>
                    <a:lstStyle/>
                    <a:p>
                      <a:pPr algn="l" fontAlgn="ctr"/>
                      <a:r>
                        <a:rPr lang="en-US" sz="1700" u="none" strike="noStrike">
                          <a:effectLst/>
                        </a:rPr>
                        <a:t>4. Microwakes duration</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ctr" fontAlgn="ctr"/>
                      <a:r>
                        <a:rPr lang="en-US" sz="1700" u="none" strike="noStrike">
                          <a:effectLst/>
                        </a:rPr>
                        <a:t>0.93</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ctr" fontAlgn="ctr"/>
                      <a:r>
                        <a:rPr lang="en-US" sz="1700" u="none" strike="noStrike">
                          <a:effectLst/>
                        </a:rPr>
                        <a:t>0.32</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ctr" fontAlgn="ctr"/>
                      <a:r>
                        <a:rPr lang="en-US" sz="1700" u="none" strike="noStrike">
                          <a:effectLst/>
                        </a:rPr>
                        <a:t>.45**</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ctr" fontAlgn="ctr"/>
                      <a:r>
                        <a:rPr lang="en-US" sz="1700" u="none" strike="noStrike" dirty="0">
                          <a:effectLst/>
                        </a:rPr>
                        <a:t>0.02</a:t>
                      </a:r>
                      <a:endParaRPr lang="en-US" sz="1700" b="0" i="0" u="none" strike="noStrike" dirty="0">
                        <a:solidFill>
                          <a:srgbClr val="000000"/>
                        </a:solidFill>
                        <a:effectLst/>
                        <a:latin typeface="Times New Roman" panose="02020603050405020304" pitchFamily="18" charset="0"/>
                      </a:endParaRPr>
                    </a:p>
                  </a:txBody>
                  <a:tcPr marL="12698" marR="12698" marT="12698" marB="0" anchor="ctr"/>
                </a:tc>
                <a:tc>
                  <a:txBody>
                    <a:bodyPr/>
                    <a:lstStyle/>
                    <a:p>
                      <a:pPr algn="ctr" fontAlgn="ctr"/>
                      <a:r>
                        <a:rPr lang="en-US" sz="1700" u="none" strike="noStrike">
                          <a:effectLst/>
                        </a:rPr>
                        <a:t>.62**</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ctr" fontAlgn="ctr"/>
                      <a:r>
                        <a:rPr lang="en-US" sz="1700" u="none" strike="noStrike">
                          <a:effectLst/>
                        </a:rPr>
                        <a:t> </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ctr" fontAlgn="ctr"/>
                      <a:r>
                        <a:rPr lang="en-US" sz="1700" u="none" strike="noStrike">
                          <a:effectLst/>
                        </a:rPr>
                        <a:t> </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ctr" fontAlgn="ctr"/>
                      <a:r>
                        <a:rPr lang="en-US" sz="1700" u="none" strike="noStrike">
                          <a:effectLst/>
                        </a:rPr>
                        <a:t> </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ctr" fontAlgn="ctr"/>
                      <a:r>
                        <a:rPr lang="en-US" sz="1700" u="none" strike="noStrike">
                          <a:effectLst/>
                        </a:rPr>
                        <a:t> </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ctr" fontAlgn="ctr"/>
                      <a:r>
                        <a:rPr lang="en-US" sz="1700" u="none" strike="noStrike">
                          <a:effectLst/>
                        </a:rPr>
                        <a:t> </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ctr" fontAlgn="ctr"/>
                      <a:r>
                        <a:rPr lang="en-US" sz="1700" u="none" strike="noStrike">
                          <a:effectLst/>
                        </a:rPr>
                        <a:t> </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ctr" fontAlgn="ctr"/>
                      <a:r>
                        <a:rPr lang="en-US" sz="1700" u="none" strike="noStrike">
                          <a:effectLst/>
                        </a:rPr>
                        <a:t> </a:t>
                      </a:r>
                      <a:endParaRPr lang="en-US" sz="1700" b="0" i="0" u="none" strike="noStrike">
                        <a:solidFill>
                          <a:srgbClr val="000000"/>
                        </a:solidFill>
                        <a:effectLst/>
                        <a:latin typeface="Times New Roman" panose="02020603050405020304" pitchFamily="18" charset="0"/>
                      </a:endParaRPr>
                    </a:p>
                  </a:txBody>
                  <a:tcPr marL="12698" marR="12698" marT="12698" marB="0" anchor="ctr"/>
                </a:tc>
                <a:extLst>
                  <a:ext uri="{0D108BD9-81ED-4DB2-BD59-A6C34878D82A}">
                    <a16:rowId xmlns:a16="http://schemas.microsoft.com/office/drawing/2014/main" val="494169752"/>
                  </a:ext>
                </a:extLst>
              </a:tr>
              <a:tr h="332477">
                <a:tc>
                  <a:txBody>
                    <a:bodyPr/>
                    <a:lstStyle/>
                    <a:p>
                      <a:pPr algn="l" fontAlgn="ctr"/>
                      <a:r>
                        <a:rPr lang="en-US" sz="1700" u="none" strike="noStrike">
                          <a:effectLst/>
                        </a:rPr>
                        <a:t>5. Microwakes count</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ctr" fontAlgn="ctr"/>
                      <a:r>
                        <a:rPr lang="en-US" sz="1700" u="none" strike="noStrike">
                          <a:effectLst/>
                        </a:rPr>
                        <a:t>26.00</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ctr" fontAlgn="ctr"/>
                      <a:r>
                        <a:rPr lang="en-US" sz="1700" u="none" strike="noStrike">
                          <a:effectLst/>
                        </a:rPr>
                        <a:t>8.13</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ctr" fontAlgn="ctr"/>
                      <a:r>
                        <a:rPr lang="en-US" sz="1700" u="none" strike="noStrike">
                          <a:effectLst/>
                        </a:rPr>
                        <a:t>.57**</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ctr" fontAlgn="ctr"/>
                      <a:r>
                        <a:rPr lang="en-US" sz="1700" u="none" strike="noStrike" dirty="0">
                          <a:effectLst/>
                        </a:rPr>
                        <a:t>.13**</a:t>
                      </a:r>
                      <a:endParaRPr lang="en-US" sz="1700" b="0" i="0" u="none" strike="noStrike" dirty="0">
                        <a:solidFill>
                          <a:srgbClr val="000000"/>
                        </a:solidFill>
                        <a:effectLst/>
                        <a:latin typeface="Times New Roman" panose="02020603050405020304" pitchFamily="18" charset="0"/>
                      </a:endParaRPr>
                    </a:p>
                  </a:txBody>
                  <a:tcPr marL="12698" marR="12698" marT="12698" marB="0" anchor="ctr"/>
                </a:tc>
                <a:tc>
                  <a:txBody>
                    <a:bodyPr/>
                    <a:lstStyle/>
                    <a:p>
                      <a:pPr algn="ctr" fontAlgn="ctr"/>
                      <a:r>
                        <a:rPr lang="en-US" sz="1700" u="none" strike="noStrike">
                          <a:effectLst/>
                        </a:rPr>
                        <a:t>.73**</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ctr" fontAlgn="ctr"/>
                      <a:r>
                        <a:rPr lang="en-US" sz="1700" u="none" strike="noStrike">
                          <a:effectLst/>
                        </a:rPr>
                        <a:t>.54**</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ctr" fontAlgn="ctr"/>
                      <a:r>
                        <a:rPr lang="en-US" sz="1700" u="none" strike="noStrike">
                          <a:effectLst/>
                        </a:rPr>
                        <a:t> </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ctr" fontAlgn="ctr"/>
                      <a:r>
                        <a:rPr lang="en-US" sz="1700" u="none" strike="noStrike">
                          <a:effectLst/>
                        </a:rPr>
                        <a:t> </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ctr" fontAlgn="ctr"/>
                      <a:r>
                        <a:rPr lang="en-US" sz="1700" u="none" strike="noStrike">
                          <a:effectLst/>
                        </a:rPr>
                        <a:t> </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ctr" fontAlgn="ctr"/>
                      <a:r>
                        <a:rPr lang="en-US" sz="1700" u="none" strike="noStrike">
                          <a:effectLst/>
                        </a:rPr>
                        <a:t> </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ctr" fontAlgn="ctr"/>
                      <a:r>
                        <a:rPr lang="en-US" sz="1700" u="none" strike="noStrike">
                          <a:effectLst/>
                        </a:rPr>
                        <a:t> </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ctr" fontAlgn="ctr"/>
                      <a:r>
                        <a:rPr lang="en-US" sz="1700" u="none" strike="noStrike">
                          <a:effectLst/>
                        </a:rPr>
                        <a:t> </a:t>
                      </a:r>
                      <a:endParaRPr lang="en-US" sz="1700" b="0" i="0" u="none" strike="noStrike">
                        <a:solidFill>
                          <a:srgbClr val="000000"/>
                        </a:solidFill>
                        <a:effectLst/>
                        <a:latin typeface="Times New Roman" panose="02020603050405020304" pitchFamily="18" charset="0"/>
                      </a:endParaRPr>
                    </a:p>
                  </a:txBody>
                  <a:tcPr marL="12698" marR="12698" marT="12698" marB="0" anchor="ctr"/>
                </a:tc>
                <a:extLst>
                  <a:ext uri="{0D108BD9-81ED-4DB2-BD59-A6C34878D82A}">
                    <a16:rowId xmlns:a16="http://schemas.microsoft.com/office/drawing/2014/main" val="689339917"/>
                  </a:ext>
                </a:extLst>
              </a:tr>
              <a:tr h="332477">
                <a:tc>
                  <a:txBody>
                    <a:bodyPr/>
                    <a:lstStyle/>
                    <a:p>
                      <a:pPr algn="l" fontAlgn="ctr"/>
                      <a:r>
                        <a:rPr lang="en-US" sz="1700" u="none" strike="noStrike">
                          <a:effectLst/>
                        </a:rPr>
                        <a:t>6. NREM light sleep duration</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ctr" fontAlgn="ctr"/>
                      <a:r>
                        <a:rPr lang="en-US" sz="1700" u="none" strike="noStrike">
                          <a:effectLst/>
                        </a:rPr>
                        <a:t>3.63</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ctr" fontAlgn="ctr"/>
                      <a:r>
                        <a:rPr lang="en-US" sz="1700" u="none" strike="noStrike">
                          <a:effectLst/>
                        </a:rPr>
                        <a:t>0.95</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ctr" fontAlgn="ctr"/>
                      <a:r>
                        <a:rPr lang="en-US" sz="1700" u="none" strike="noStrike">
                          <a:effectLst/>
                        </a:rPr>
                        <a:t>.61**</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ctr" fontAlgn="ctr"/>
                      <a:r>
                        <a:rPr lang="en-US" sz="1700" u="none" strike="noStrike">
                          <a:effectLst/>
                        </a:rPr>
                        <a:t>0.07</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ctr" fontAlgn="ctr"/>
                      <a:r>
                        <a:rPr lang="en-US" sz="1700" u="none" strike="noStrike">
                          <a:effectLst/>
                        </a:rPr>
                        <a:t>.84**</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ctr" fontAlgn="ctr"/>
                      <a:r>
                        <a:rPr lang="en-US" sz="1700" u="none" strike="noStrike">
                          <a:effectLst/>
                        </a:rPr>
                        <a:t>.66**</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ctr" fontAlgn="ctr"/>
                      <a:r>
                        <a:rPr lang="en-US" sz="1700" u="none" strike="noStrike">
                          <a:effectLst/>
                        </a:rPr>
                        <a:t>.63**</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ctr" fontAlgn="ctr"/>
                      <a:r>
                        <a:rPr lang="en-US" sz="1700" u="none" strike="noStrike">
                          <a:effectLst/>
                        </a:rPr>
                        <a:t> </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ctr" fontAlgn="ctr"/>
                      <a:r>
                        <a:rPr lang="en-US" sz="1700" u="none" strike="noStrike">
                          <a:effectLst/>
                        </a:rPr>
                        <a:t> </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ctr" fontAlgn="ctr"/>
                      <a:r>
                        <a:rPr lang="en-US" sz="1700" u="none" strike="noStrike">
                          <a:effectLst/>
                        </a:rPr>
                        <a:t> </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ctr" fontAlgn="ctr"/>
                      <a:r>
                        <a:rPr lang="en-US" sz="1700" u="none" strike="noStrike">
                          <a:effectLst/>
                        </a:rPr>
                        <a:t> </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ctr" fontAlgn="ctr"/>
                      <a:r>
                        <a:rPr lang="en-US" sz="1700" u="none" strike="noStrike">
                          <a:effectLst/>
                        </a:rPr>
                        <a:t> </a:t>
                      </a:r>
                      <a:endParaRPr lang="en-US" sz="1700" b="0" i="0" u="none" strike="noStrike">
                        <a:solidFill>
                          <a:srgbClr val="000000"/>
                        </a:solidFill>
                        <a:effectLst/>
                        <a:latin typeface="Times New Roman" panose="02020603050405020304" pitchFamily="18" charset="0"/>
                      </a:endParaRPr>
                    </a:p>
                  </a:txBody>
                  <a:tcPr marL="12698" marR="12698" marT="12698" marB="0" anchor="ctr"/>
                </a:tc>
                <a:extLst>
                  <a:ext uri="{0D108BD9-81ED-4DB2-BD59-A6C34878D82A}">
                    <a16:rowId xmlns:a16="http://schemas.microsoft.com/office/drawing/2014/main" val="2839665899"/>
                  </a:ext>
                </a:extLst>
              </a:tr>
              <a:tr h="332477">
                <a:tc>
                  <a:txBody>
                    <a:bodyPr/>
                    <a:lstStyle/>
                    <a:p>
                      <a:pPr algn="l" fontAlgn="ctr"/>
                      <a:r>
                        <a:rPr lang="en-US" sz="1700" u="none" strike="noStrike">
                          <a:effectLst/>
                        </a:rPr>
                        <a:t>7. NREM light sleep count</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ctr" fontAlgn="ctr"/>
                      <a:r>
                        <a:rPr lang="en-US" sz="1700" u="none" strike="noStrike">
                          <a:effectLst/>
                        </a:rPr>
                        <a:t>25.24</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ctr" fontAlgn="ctr"/>
                      <a:r>
                        <a:rPr lang="en-US" sz="1700" u="none" strike="noStrike">
                          <a:effectLst/>
                        </a:rPr>
                        <a:t>7.56</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ctr" fontAlgn="ctr"/>
                      <a:r>
                        <a:rPr lang="en-US" sz="1700" u="none" strike="noStrike">
                          <a:effectLst/>
                        </a:rPr>
                        <a:t>.54**</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ctr" fontAlgn="ctr"/>
                      <a:r>
                        <a:rPr lang="en-US" sz="1700" u="none" strike="noStrike" dirty="0">
                          <a:effectLst/>
                        </a:rPr>
                        <a:t>.12*</a:t>
                      </a:r>
                      <a:endParaRPr lang="en-US" sz="1700" b="0" i="0" u="none" strike="noStrike" dirty="0">
                        <a:solidFill>
                          <a:srgbClr val="000000"/>
                        </a:solidFill>
                        <a:effectLst/>
                        <a:latin typeface="Times New Roman" panose="02020603050405020304" pitchFamily="18" charset="0"/>
                      </a:endParaRPr>
                    </a:p>
                  </a:txBody>
                  <a:tcPr marL="12698" marR="12698" marT="12698" marB="0" anchor="ctr"/>
                </a:tc>
                <a:tc>
                  <a:txBody>
                    <a:bodyPr/>
                    <a:lstStyle/>
                    <a:p>
                      <a:pPr algn="ctr" fontAlgn="ctr"/>
                      <a:r>
                        <a:rPr lang="en-US" sz="1700" u="none" strike="noStrike">
                          <a:effectLst/>
                        </a:rPr>
                        <a:t>.71**</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ctr" fontAlgn="ctr"/>
                      <a:r>
                        <a:rPr lang="en-US" sz="1700" u="none" strike="noStrike">
                          <a:effectLst/>
                        </a:rPr>
                        <a:t>.60**</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ctr" fontAlgn="ctr"/>
                      <a:r>
                        <a:rPr lang="en-US" sz="1700" u="none" strike="noStrike">
                          <a:effectLst/>
                        </a:rPr>
                        <a:t>.89**</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ctr" fontAlgn="ctr"/>
                      <a:r>
                        <a:rPr lang="en-US" sz="1700" u="none" strike="noStrike">
                          <a:effectLst/>
                        </a:rPr>
                        <a:t>.72**</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ctr" fontAlgn="ctr"/>
                      <a:r>
                        <a:rPr lang="en-US" sz="1700" u="none" strike="noStrike">
                          <a:effectLst/>
                        </a:rPr>
                        <a:t> </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ctr" fontAlgn="ctr"/>
                      <a:r>
                        <a:rPr lang="en-US" sz="1700" u="none" strike="noStrike">
                          <a:effectLst/>
                        </a:rPr>
                        <a:t> </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ctr" fontAlgn="ctr"/>
                      <a:r>
                        <a:rPr lang="en-US" sz="1700" u="none" strike="noStrike">
                          <a:effectLst/>
                        </a:rPr>
                        <a:t> </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ctr" fontAlgn="ctr"/>
                      <a:r>
                        <a:rPr lang="en-US" sz="1700" u="none" strike="noStrike">
                          <a:effectLst/>
                        </a:rPr>
                        <a:t> </a:t>
                      </a:r>
                      <a:endParaRPr lang="en-US" sz="1700" b="0" i="0" u="none" strike="noStrike">
                        <a:solidFill>
                          <a:srgbClr val="000000"/>
                        </a:solidFill>
                        <a:effectLst/>
                        <a:latin typeface="Times New Roman" panose="02020603050405020304" pitchFamily="18" charset="0"/>
                      </a:endParaRPr>
                    </a:p>
                  </a:txBody>
                  <a:tcPr marL="12698" marR="12698" marT="12698" marB="0" anchor="ctr"/>
                </a:tc>
                <a:extLst>
                  <a:ext uri="{0D108BD9-81ED-4DB2-BD59-A6C34878D82A}">
                    <a16:rowId xmlns:a16="http://schemas.microsoft.com/office/drawing/2014/main" val="701589559"/>
                  </a:ext>
                </a:extLst>
              </a:tr>
              <a:tr h="332477">
                <a:tc>
                  <a:txBody>
                    <a:bodyPr/>
                    <a:lstStyle/>
                    <a:p>
                      <a:pPr algn="l" fontAlgn="ctr"/>
                      <a:r>
                        <a:rPr lang="en-US" sz="1700" u="none" strike="noStrike">
                          <a:effectLst/>
                        </a:rPr>
                        <a:t>8. NREM deep sleep duration</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ctr" fontAlgn="ctr"/>
                      <a:r>
                        <a:rPr lang="en-US" sz="1700" u="none" strike="noStrike">
                          <a:effectLst/>
                        </a:rPr>
                        <a:t>1.22</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ctr" fontAlgn="ctr"/>
                      <a:r>
                        <a:rPr lang="en-US" sz="1700" u="none" strike="noStrike">
                          <a:effectLst/>
                        </a:rPr>
                        <a:t>0.40</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ctr" fontAlgn="ctr"/>
                      <a:r>
                        <a:rPr lang="en-US" sz="1700" u="none" strike="noStrike">
                          <a:effectLst/>
                        </a:rPr>
                        <a:t>.43**</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ctr" fontAlgn="ctr"/>
                      <a:r>
                        <a:rPr lang="en-US" sz="1700" u="none" strike="noStrike" dirty="0">
                          <a:effectLst/>
                        </a:rPr>
                        <a:t>.11*</a:t>
                      </a:r>
                      <a:endParaRPr lang="en-US" sz="1700" b="0" i="0" u="none" strike="noStrike" dirty="0">
                        <a:solidFill>
                          <a:srgbClr val="000000"/>
                        </a:solidFill>
                        <a:effectLst/>
                        <a:latin typeface="Times New Roman" panose="02020603050405020304" pitchFamily="18" charset="0"/>
                      </a:endParaRPr>
                    </a:p>
                  </a:txBody>
                  <a:tcPr marL="12698" marR="12698" marT="12698" marB="0" anchor="ctr"/>
                </a:tc>
                <a:tc>
                  <a:txBody>
                    <a:bodyPr/>
                    <a:lstStyle/>
                    <a:p>
                      <a:pPr algn="ctr" fontAlgn="ctr"/>
                      <a:r>
                        <a:rPr lang="en-US" sz="1700" u="none" strike="noStrike">
                          <a:effectLst/>
                        </a:rPr>
                        <a:t>.61**</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ctr" fontAlgn="ctr"/>
                      <a:r>
                        <a:rPr lang="en-US" sz="1700" u="none" strike="noStrike">
                          <a:effectLst/>
                        </a:rPr>
                        <a:t>.34**</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ctr" fontAlgn="ctr"/>
                      <a:r>
                        <a:rPr lang="en-US" sz="1700" u="none" strike="noStrike">
                          <a:effectLst/>
                        </a:rPr>
                        <a:t>.45**</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ctr" fontAlgn="ctr"/>
                      <a:r>
                        <a:rPr lang="en-US" sz="1700" u="none" strike="noStrike">
                          <a:effectLst/>
                        </a:rPr>
                        <a:t>.22**</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ctr" fontAlgn="ctr"/>
                      <a:r>
                        <a:rPr lang="en-US" sz="1700" u="none" strike="noStrike">
                          <a:effectLst/>
                        </a:rPr>
                        <a:t>.35**</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ctr" fontAlgn="ctr"/>
                      <a:r>
                        <a:rPr lang="en-US" sz="1700" u="none" strike="noStrike">
                          <a:effectLst/>
                        </a:rPr>
                        <a:t> </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ctr" fontAlgn="ctr"/>
                      <a:r>
                        <a:rPr lang="en-US" sz="1700" u="none" strike="noStrike">
                          <a:effectLst/>
                        </a:rPr>
                        <a:t> </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ctr" fontAlgn="ctr"/>
                      <a:r>
                        <a:rPr lang="en-US" sz="1700" u="none" strike="noStrike">
                          <a:effectLst/>
                        </a:rPr>
                        <a:t> </a:t>
                      </a:r>
                      <a:endParaRPr lang="en-US" sz="1700" b="0" i="0" u="none" strike="noStrike">
                        <a:solidFill>
                          <a:srgbClr val="000000"/>
                        </a:solidFill>
                        <a:effectLst/>
                        <a:latin typeface="Times New Roman" panose="02020603050405020304" pitchFamily="18" charset="0"/>
                      </a:endParaRPr>
                    </a:p>
                  </a:txBody>
                  <a:tcPr marL="12698" marR="12698" marT="12698" marB="0" anchor="ctr"/>
                </a:tc>
                <a:extLst>
                  <a:ext uri="{0D108BD9-81ED-4DB2-BD59-A6C34878D82A}">
                    <a16:rowId xmlns:a16="http://schemas.microsoft.com/office/drawing/2014/main" val="2397128505"/>
                  </a:ext>
                </a:extLst>
              </a:tr>
              <a:tr h="332477">
                <a:tc>
                  <a:txBody>
                    <a:bodyPr/>
                    <a:lstStyle/>
                    <a:p>
                      <a:pPr algn="l" fontAlgn="ctr"/>
                      <a:r>
                        <a:rPr lang="en-US" sz="1700" u="none" strike="noStrike">
                          <a:effectLst/>
                        </a:rPr>
                        <a:t>9. NREM deep sleep count</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ctr" fontAlgn="ctr"/>
                      <a:r>
                        <a:rPr lang="en-US" sz="1700" u="none" strike="noStrike">
                          <a:effectLst/>
                        </a:rPr>
                        <a:t>3.63</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ctr" fontAlgn="ctr"/>
                      <a:r>
                        <a:rPr lang="en-US" sz="1700" u="none" strike="noStrike">
                          <a:effectLst/>
                        </a:rPr>
                        <a:t>1.39</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ctr" fontAlgn="ctr"/>
                      <a:r>
                        <a:rPr lang="en-US" sz="1700" u="none" strike="noStrike">
                          <a:effectLst/>
                        </a:rPr>
                        <a:t>.37**</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ctr" fontAlgn="ctr"/>
                      <a:r>
                        <a:rPr lang="en-US" sz="1700" u="none" strike="noStrike" dirty="0">
                          <a:effectLst/>
                        </a:rPr>
                        <a:t>0</a:t>
                      </a:r>
                      <a:endParaRPr lang="en-US" sz="1700" b="0" i="0" u="none" strike="noStrike" dirty="0">
                        <a:solidFill>
                          <a:srgbClr val="000000"/>
                        </a:solidFill>
                        <a:effectLst/>
                        <a:latin typeface="Times New Roman" panose="02020603050405020304" pitchFamily="18" charset="0"/>
                      </a:endParaRPr>
                    </a:p>
                  </a:txBody>
                  <a:tcPr marL="12698" marR="12698" marT="12698" marB="0" anchor="ctr"/>
                </a:tc>
                <a:tc>
                  <a:txBody>
                    <a:bodyPr/>
                    <a:lstStyle/>
                    <a:p>
                      <a:pPr algn="ctr" fontAlgn="ctr"/>
                      <a:r>
                        <a:rPr lang="en-US" sz="1700" u="none" strike="noStrike">
                          <a:effectLst/>
                        </a:rPr>
                        <a:t>.52**</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ctr" fontAlgn="ctr"/>
                      <a:r>
                        <a:rPr lang="en-US" sz="1700" u="none" strike="noStrike">
                          <a:effectLst/>
                        </a:rPr>
                        <a:t>.35**</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ctr" fontAlgn="ctr"/>
                      <a:r>
                        <a:rPr lang="en-US" sz="1700" u="none" strike="noStrike">
                          <a:effectLst/>
                        </a:rPr>
                        <a:t>.45**</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ctr" fontAlgn="ctr"/>
                      <a:r>
                        <a:rPr lang="en-US" sz="1700" u="none" strike="noStrike">
                          <a:effectLst/>
                        </a:rPr>
                        <a:t>.36**</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ctr" fontAlgn="ctr"/>
                      <a:r>
                        <a:rPr lang="en-US" sz="1700" u="none" strike="noStrike">
                          <a:effectLst/>
                        </a:rPr>
                        <a:t>.52**</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ctr" fontAlgn="ctr"/>
                      <a:r>
                        <a:rPr lang="en-US" sz="1700" u="none" strike="noStrike">
                          <a:effectLst/>
                        </a:rPr>
                        <a:t>.50**</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ctr" fontAlgn="ctr"/>
                      <a:r>
                        <a:rPr lang="en-US" sz="1700" u="none" strike="noStrike">
                          <a:effectLst/>
                        </a:rPr>
                        <a:t> </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ctr" fontAlgn="ctr"/>
                      <a:r>
                        <a:rPr lang="en-US" sz="1700" u="none" strike="noStrike">
                          <a:effectLst/>
                        </a:rPr>
                        <a:t> </a:t>
                      </a:r>
                      <a:endParaRPr lang="en-US" sz="1700" b="0" i="0" u="none" strike="noStrike">
                        <a:solidFill>
                          <a:srgbClr val="000000"/>
                        </a:solidFill>
                        <a:effectLst/>
                        <a:latin typeface="Times New Roman" panose="02020603050405020304" pitchFamily="18" charset="0"/>
                      </a:endParaRPr>
                    </a:p>
                  </a:txBody>
                  <a:tcPr marL="12698" marR="12698" marT="12698" marB="0" anchor="ctr"/>
                </a:tc>
                <a:extLst>
                  <a:ext uri="{0D108BD9-81ED-4DB2-BD59-A6C34878D82A}">
                    <a16:rowId xmlns:a16="http://schemas.microsoft.com/office/drawing/2014/main" val="1290689242"/>
                  </a:ext>
                </a:extLst>
              </a:tr>
              <a:tr h="332477">
                <a:tc>
                  <a:txBody>
                    <a:bodyPr/>
                    <a:lstStyle/>
                    <a:p>
                      <a:pPr algn="l" fontAlgn="ctr"/>
                      <a:r>
                        <a:rPr lang="en-US" sz="1700" u="none" strike="noStrike">
                          <a:effectLst/>
                        </a:rPr>
                        <a:t>10. REM sleep duration</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ctr" fontAlgn="ctr"/>
                      <a:r>
                        <a:rPr lang="en-US" sz="1700" u="none" strike="noStrike">
                          <a:effectLst/>
                        </a:rPr>
                        <a:t>1.35</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ctr" fontAlgn="ctr"/>
                      <a:r>
                        <a:rPr lang="en-US" sz="1700" u="none" strike="noStrike">
                          <a:effectLst/>
                        </a:rPr>
                        <a:t>0.53</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ctr" fontAlgn="ctr"/>
                      <a:r>
                        <a:rPr lang="en-US" sz="1700" u="none" strike="noStrike" dirty="0">
                          <a:effectLst/>
                        </a:rPr>
                        <a:t>.47**</a:t>
                      </a:r>
                      <a:endParaRPr lang="en-US" sz="1700" b="0" i="0" u="none" strike="noStrike" dirty="0">
                        <a:solidFill>
                          <a:srgbClr val="000000"/>
                        </a:solidFill>
                        <a:effectLst/>
                        <a:latin typeface="Times New Roman" panose="02020603050405020304" pitchFamily="18" charset="0"/>
                      </a:endParaRPr>
                    </a:p>
                  </a:txBody>
                  <a:tcPr marL="12698" marR="12698" marT="12698" marB="0" anchor="ctr"/>
                </a:tc>
                <a:tc>
                  <a:txBody>
                    <a:bodyPr/>
                    <a:lstStyle/>
                    <a:p>
                      <a:pPr algn="ctr" fontAlgn="ctr"/>
                      <a:r>
                        <a:rPr lang="en-US" sz="1700" u="none" strike="noStrike" dirty="0">
                          <a:effectLst/>
                        </a:rPr>
                        <a:t>0.03</a:t>
                      </a:r>
                      <a:endParaRPr lang="en-US" sz="1700" b="0" i="0" u="none" strike="noStrike" dirty="0">
                        <a:solidFill>
                          <a:srgbClr val="000000"/>
                        </a:solidFill>
                        <a:effectLst/>
                        <a:latin typeface="Times New Roman" panose="02020603050405020304" pitchFamily="18" charset="0"/>
                      </a:endParaRPr>
                    </a:p>
                  </a:txBody>
                  <a:tcPr marL="12698" marR="12698" marT="12698" marB="0" anchor="ctr"/>
                </a:tc>
                <a:tc>
                  <a:txBody>
                    <a:bodyPr/>
                    <a:lstStyle/>
                    <a:p>
                      <a:pPr algn="ctr" fontAlgn="ctr"/>
                      <a:r>
                        <a:rPr lang="en-US" sz="1700" u="none" strike="noStrike">
                          <a:effectLst/>
                        </a:rPr>
                        <a:t>.68**</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ctr" fontAlgn="ctr"/>
                      <a:r>
                        <a:rPr lang="en-US" sz="1700" u="none" strike="noStrike">
                          <a:effectLst/>
                        </a:rPr>
                        <a:t>.20**</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ctr" fontAlgn="ctr"/>
                      <a:r>
                        <a:rPr lang="en-US" sz="1700" u="none" strike="noStrike">
                          <a:effectLst/>
                        </a:rPr>
                        <a:t>.45**</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ctr" fontAlgn="ctr"/>
                      <a:r>
                        <a:rPr lang="en-US" sz="1700" u="none" strike="noStrike">
                          <a:effectLst/>
                        </a:rPr>
                        <a:t>.25**</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ctr" fontAlgn="ctr"/>
                      <a:r>
                        <a:rPr lang="en-US" sz="1700" u="none" strike="noStrike">
                          <a:effectLst/>
                        </a:rPr>
                        <a:t>.31**</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ctr" fontAlgn="ctr"/>
                      <a:r>
                        <a:rPr lang="en-US" sz="1700" u="none" strike="noStrike">
                          <a:effectLst/>
                        </a:rPr>
                        <a:t>.46**</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ctr" fontAlgn="ctr"/>
                      <a:r>
                        <a:rPr lang="en-US" sz="1700" u="none" strike="noStrike">
                          <a:effectLst/>
                        </a:rPr>
                        <a:t>.34**</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ctr" fontAlgn="ctr"/>
                      <a:r>
                        <a:rPr lang="en-US" sz="1700" u="none" strike="noStrike">
                          <a:effectLst/>
                        </a:rPr>
                        <a:t> </a:t>
                      </a:r>
                      <a:endParaRPr lang="en-US" sz="1700" b="0" i="0" u="none" strike="noStrike">
                        <a:solidFill>
                          <a:srgbClr val="000000"/>
                        </a:solidFill>
                        <a:effectLst/>
                        <a:latin typeface="Times New Roman" panose="02020603050405020304" pitchFamily="18" charset="0"/>
                      </a:endParaRPr>
                    </a:p>
                  </a:txBody>
                  <a:tcPr marL="12698" marR="12698" marT="12698" marB="0" anchor="ctr"/>
                </a:tc>
                <a:extLst>
                  <a:ext uri="{0D108BD9-81ED-4DB2-BD59-A6C34878D82A}">
                    <a16:rowId xmlns:a16="http://schemas.microsoft.com/office/drawing/2014/main" val="224522976"/>
                  </a:ext>
                </a:extLst>
              </a:tr>
              <a:tr h="332477">
                <a:tc>
                  <a:txBody>
                    <a:bodyPr/>
                    <a:lstStyle/>
                    <a:p>
                      <a:pPr algn="l" fontAlgn="ctr"/>
                      <a:r>
                        <a:rPr lang="en-US" sz="1700" u="none" strike="noStrike">
                          <a:effectLst/>
                        </a:rPr>
                        <a:t>11. REM sleep count</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ctr" fontAlgn="ctr"/>
                      <a:r>
                        <a:rPr lang="en-US" sz="1700" u="none" strike="noStrike">
                          <a:effectLst/>
                        </a:rPr>
                        <a:t>8.01</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ctr" fontAlgn="ctr"/>
                      <a:r>
                        <a:rPr lang="en-US" sz="1700" u="none" strike="noStrike">
                          <a:effectLst/>
                        </a:rPr>
                        <a:t>3.90</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ctr" fontAlgn="ctr"/>
                      <a:r>
                        <a:rPr lang="en-US" sz="1700" u="none" strike="noStrike">
                          <a:effectLst/>
                        </a:rPr>
                        <a:t>.46**</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ctr" fontAlgn="ctr"/>
                      <a:r>
                        <a:rPr lang="en-US" sz="1700" u="none" strike="noStrike" dirty="0">
                          <a:effectLst/>
                        </a:rPr>
                        <a:t>0.09</a:t>
                      </a:r>
                      <a:endParaRPr lang="en-US" sz="1700" b="0" i="0" u="none" strike="noStrike" dirty="0">
                        <a:solidFill>
                          <a:srgbClr val="000000"/>
                        </a:solidFill>
                        <a:effectLst/>
                        <a:latin typeface="Times New Roman" panose="02020603050405020304" pitchFamily="18" charset="0"/>
                      </a:endParaRPr>
                    </a:p>
                  </a:txBody>
                  <a:tcPr marL="12698" marR="12698" marT="12698" marB="0" anchor="ctr"/>
                </a:tc>
                <a:tc>
                  <a:txBody>
                    <a:bodyPr/>
                    <a:lstStyle/>
                    <a:p>
                      <a:pPr algn="ctr" fontAlgn="ctr"/>
                      <a:r>
                        <a:rPr lang="en-US" sz="1700" u="none" strike="noStrike">
                          <a:effectLst/>
                        </a:rPr>
                        <a:t>.60**</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ctr" fontAlgn="ctr"/>
                      <a:r>
                        <a:rPr lang="en-US" sz="1700" u="none" strike="noStrike">
                          <a:effectLst/>
                        </a:rPr>
                        <a:t>.26**</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ctr" fontAlgn="ctr"/>
                      <a:r>
                        <a:rPr lang="en-US" sz="1700" u="none" strike="noStrike">
                          <a:effectLst/>
                        </a:rPr>
                        <a:t>.65**</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ctr" fontAlgn="ctr"/>
                      <a:r>
                        <a:rPr lang="en-US" sz="1700" u="none" strike="noStrike">
                          <a:effectLst/>
                        </a:rPr>
                        <a:t>.27**</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ctr" fontAlgn="ctr"/>
                      <a:r>
                        <a:rPr lang="en-US" sz="1700" u="none" strike="noStrike">
                          <a:effectLst/>
                        </a:rPr>
                        <a:t>.39**</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ctr" fontAlgn="ctr"/>
                      <a:r>
                        <a:rPr lang="en-US" sz="1700" u="none" strike="noStrike">
                          <a:effectLst/>
                        </a:rPr>
                        <a:t>.47**</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ctr" fontAlgn="ctr"/>
                      <a:r>
                        <a:rPr lang="en-US" sz="1700" u="none" strike="noStrike">
                          <a:effectLst/>
                        </a:rPr>
                        <a:t>.33**</a:t>
                      </a:r>
                      <a:endParaRPr lang="en-US" sz="1700" b="0" i="0" u="none" strike="noStrike">
                        <a:solidFill>
                          <a:srgbClr val="000000"/>
                        </a:solidFill>
                        <a:effectLst/>
                        <a:latin typeface="Times New Roman" panose="02020603050405020304" pitchFamily="18" charset="0"/>
                      </a:endParaRPr>
                    </a:p>
                  </a:txBody>
                  <a:tcPr marL="12698" marR="12698" marT="12698" marB="0" anchor="ctr"/>
                </a:tc>
                <a:tc>
                  <a:txBody>
                    <a:bodyPr/>
                    <a:lstStyle/>
                    <a:p>
                      <a:pPr algn="ctr" fontAlgn="ctr"/>
                      <a:r>
                        <a:rPr lang="en-US" sz="1700" u="none" strike="noStrike">
                          <a:effectLst/>
                        </a:rPr>
                        <a:t>.74**</a:t>
                      </a:r>
                      <a:endParaRPr lang="en-US" sz="1700" b="0" i="0" u="none" strike="noStrike">
                        <a:solidFill>
                          <a:srgbClr val="000000"/>
                        </a:solidFill>
                        <a:effectLst/>
                        <a:latin typeface="Times New Roman" panose="02020603050405020304" pitchFamily="18" charset="0"/>
                      </a:endParaRPr>
                    </a:p>
                  </a:txBody>
                  <a:tcPr marL="12698" marR="12698" marT="12698" marB="0" anchor="ctr"/>
                </a:tc>
                <a:extLst>
                  <a:ext uri="{0D108BD9-81ED-4DB2-BD59-A6C34878D82A}">
                    <a16:rowId xmlns:a16="http://schemas.microsoft.com/office/drawing/2014/main" val="2856067827"/>
                  </a:ext>
                </a:extLst>
              </a:tr>
              <a:tr h="322161">
                <a:tc>
                  <a:txBody>
                    <a:bodyPr/>
                    <a:lstStyle/>
                    <a:p>
                      <a:pPr algn="l" fontAlgn="b"/>
                      <a:endParaRPr lang="en-US" sz="1700" b="0" i="0" u="none" strike="noStrike" dirty="0">
                        <a:solidFill>
                          <a:srgbClr val="000000"/>
                        </a:solidFill>
                        <a:effectLst/>
                        <a:latin typeface="Calibri" panose="020F0502020204030204" pitchFamily="34" charset="0"/>
                      </a:endParaRPr>
                    </a:p>
                  </a:txBody>
                  <a:tcPr marL="12698" marR="12698" marT="12698" marB="0" anchor="b"/>
                </a:tc>
                <a:tc>
                  <a:txBody>
                    <a:bodyPr/>
                    <a:lstStyle/>
                    <a:p>
                      <a:pPr algn="l" fontAlgn="b"/>
                      <a:endParaRPr lang="en-US" sz="1700" b="0" i="0" u="none" strike="noStrike">
                        <a:solidFill>
                          <a:srgbClr val="000000"/>
                        </a:solidFill>
                        <a:effectLst/>
                        <a:latin typeface="Calibri" panose="020F0502020204030204" pitchFamily="34" charset="0"/>
                      </a:endParaRPr>
                    </a:p>
                  </a:txBody>
                  <a:tcPr marL="12698" marR="12698" marT="12698" marB="0" anchor="b"/>
                </a:tc>
                <a:tc>
                  <a:txBody>
                    <a:bodyPr/>
                    <a:lstStyle/>
                    <a:p>
                      <a:pPr algn="l" fontAlgn="b"/>
                      <a:endParaRPr lang="en-US" sz="1700" b="0" i="0" u="none" strike="noStrike">
                        <a:solidFill>
                          <a:srgbClr val="000000"/>
                        </a:solidFill>
                        <a:effectLst/>
                        <a:latin typeface="Calibri" panose="020F0502020204030204" pitchFamily="34" charset="0"/>
                      </a:endParaRPr>
                    </a:p>
                  </a:txBody>
                  <a:tcPr marL="12698" marR="12698" marT="12698" marB="0" anchor="b"/>
                </a:tc>
                <a:tc>
                  <a:txBody>
                    <a:bodyPr/>
                    <a:lstStyle/>
                    <a:p>
                      <a:pPr algn="l" fontAlgn="b"/>
                      <a:endParaRPr lang="en-US" sz="1700" b="0" i="0" u="none" strike="noStrike">
                        <a:solidFill>
                          <a:srgbClr val="000000"/>
                        </a:solidFill>
                        <a:effectLst/>
                        <a:latin typeface="Calibri" panose="020F0502020204030204" pitchFamily="34" charset="0"/>
                      </a:endParaRPr>
                    </a:p>
                  </a:txBody>
                  <a:tcPr marL="12698" marR="12698" marT="12698" marB="0" anchor="b"/>
                </a:tc>
                <a:tc>
                  <a:txBody>
                    <a:bodyPr/>
                    <a:lstStyle/>
                    <a:p>
                      <a:pPr algn="l" fontAlgn="b"/>
                      <a:endParaRPr lang="en-US" sz="1700" b="0" i="0" u="none" strike="noStrike">
                        <a:solidFill>
                          <a:srgbClr val="000000"/>
                        </a:solidFill>
                        <a:effectLst/>
                        <a:latin typeface="Calibri" panose="020F0502020204030204" pitchFamily="34" charset="0"/>
                      </a:endParaRPr>
                    </a:p>
                  </a:txBody>
                  <a:tcPr marL="12698" marR="12698" marT="12698" marB="0" anchor="b"/>
                </a:tc>
                <a:tc>
                  <a:txBody>
                    <a:bodyPr/>
                    <a:lstStyle/>
                    <a:p>
                      <a:pPr algn="l" fontAlgn="b"/>
                      <a:endParaRPr lang="en-US" sz="1700" b="0" i="0" u="none" strike="noStrike">
                        <a:solidFill>
                          <a:srgbClr val="000000"/>
                        </a:solidFill>
                        <a:effectLst/>
                        <a:latin typeface="Calibri" panose="020F0502020204030204" pitchFamily="34" charset="0"/>
                      </a:endParaRPr>
                    </a:p>
                  </a:txBody>
                  <a:tcPr marL="12698" marR="12698" marT="12698" marB="0" anchor="b"/>
                </a:tc>
                <a:tc>
                  <a:txBody>
                    <a:bodyPr/>
                    <a:lstStyle/>
                    <a:p>
                      <a:pPr algn="l" fontAlgn="b"/>
                      <a:endParaRPr lang="en-US" sz="1700" b="0" i="0" u="none" strike="noStrike">
                        <a:solidFill>
                          <a:srgbClr val="000000"/>
                        </a:solidFill>
                        <a:effectLst/>
                        <a:latin typeface="Calibri" panose="020F0502020204030204" pitchFamily="34" charset="0"/>
                      </a:endParaRPr>
                    </a:p>
                  </a:txBody>
                  <a:tcPr marL="12698" marR="12698" marT="12698" marB="0" anchor="b"/>
                </a:tc>
                <a:tc>
                  <a:txBody>
                    <a:bodyPr/>
                    <a:lstStyle/>
                    <a:p>
                      <a:pPr algn="l" fontAlgn="b"/>
                      <a:endParaRPr lang="en-US" sz="1700" b="0" i="0" u="none" strike="noStrike">
                        <a:solidFill>
                          <a:srgbClr val="000000"/>
                        </a:solidFill>
                        <a:effectLst/>
                        <a:latin typeface="Calibri" panose="020F0502020204030204" pitchFamily="34" charset="0"/>
                      </a:endParaRPr>
                    </a:p>
                  </a:txBody>
                  <a:tcPr marL="12698" marR="12698" marT="12698" marB="0" anchor="b"/>
                </a:tc>
                <a:tc>
                  <a:txBody>
                    <a:bodyPr/>
                    <a:lstStyle/>
                    <a:p>
                      <a:pPr algn="l" fontAlgn="b"/>
                      <a:endParaRPr lang="en-US" sz="1700" b="0" i="0" u="none" strike="noStrike">
                        <a:solidFill>
                          <a:srgbClr val="000000"/>
                        </a:solidFill>
                        <a:effectLst/>
                        <a:latin typeface="Calibri" panose="020F0502020204030204" pitchFamily="34" charset="0"/>
                      </a:endParaRPr>
                    </a:p>
                  </a:txBody>
                  <a:tcPr marL="12698" marR="12698" marT="12698" marB="0" anchor="b"/>
                </a:tc>
                <a:tc>
                  <a:txBody>
                    <a:bodyPr/>
                    <a:lstStyle/>
                    <a:p>
                      <a:pPr algn="l" fontAlgn="b"/>
                      <a:endParaRPr lang="en-US" sz="1700" b="0" i="0" u="none" strike="noStrike">
                        <a:solidFill>
                          <a:srgbClr val="000000"/>
                        </a:solidFill>
                        <a:effectLst/>
                        <a:latin typeface="Calibri" panose="020F0502020204030204" pitchFamily="34" charset="0"/>
                      </a:endParaRPr>
                    </a:p>
                  </a:txBody>
                  <a:tcPr marL="12698" marR="12698" marT="12698" marB="0" anchor="b"/>
                </a:tc>
                <a:tc>
                  <a:txBody>
                    <a:bodyPr/>
                    <a:lstStyle/>
                    <a:p>
                      <a:pPr algn="l" fontAlgn="b"/>
                      <a:endParaRPr lang="en-US" sz="1700" b="0" i="0" u="none" strike="noStrike">
                        <a:solidFill>
                          <a:srgbClr val="000000"/>
                        </a:solidFill>
                        <a:effectLst/>
                        <a:latin typeface="Calibri" panose="020F0502020204030204" pitchFamily="34" charset="0"/>
                      </a:endParaRPr>
                    </a:p>
                  </a:txBody>
                  <a:tcPr marL="12698" marR="12698" marT="12698" marB="0" anchor="b"/>
                </a:tc>
                <a:tc>
                  <a:txBody>
                    <a:bodyPr/>
                    <a:lstStyle/>
                    <a:p>
                      <a:pPr algn="l" fontAlgn="b"/>
                      <a:endParaRPr lang="en-US" sz="1700" b="0" i="0" u="none" strike="noStrike">
                        <a:solidFill>
                          <a:srgbClr val="000000"/>
                        </a:solidFill>
                        <a:effectLst/>
                        <a:latin typeface="Calibri" panose="020F0502020204030204" pitchFamily="34" charset="0"/>
                      </a:endParaRPr>
                    </a:p>
                  </a:txBody>
                  <a:tcPr marL="12698" marR="12698" marT="12698" marB="0" anchor="b"/>
                </a:tc>
                <a:tc>
                  <a:txBody>
                    <a:bodyPr/>
                    <a:lstStyle/>
                    <a:p>
                      <a:pPr algn="l" fontAlgn="b"/>
                      <a:endParaRPr lang="en-US" sz="1700" b="0" i="0" u="none" strike="noStrike" dirty="0">
                        <a:solidFill>
                          <a:srgbClr val="000000"/>
                        </a:solidFill>
                        <a:effectLst/>
                        <a:latin typeface="Calibri" panose="020F0502020204030204" pitchFamily="34" charset="0"/>
                      </a:endParaRPr>
                    </a:p>
                  </a:txBody>
                  <a:tcPr marL="12698" marR="12698" marT="12698" marB="0" anchor="b"/>
                </a:tc>
                <a:extLst>
                  <a:ext uri="{0D108BD9-81ED-4DB2-BD59-A6C34878D82A}">
                    <a16:rowId xmlns:a16="http://schemas.microsoft.com/office/drawing/2014/main" val="1413393186"/>
                  </a:ext>
                </a:extLst>
              </a:tr>
            </a:tbl>
          </a:graphicData>
        </a:graphic>
      </p:graphicFrame>
    </p:spTree>
    <p:extLst>
      <p:ext uri="{BB962C8B-B14F-4D97-AF65-F5344CB8AC3E}">
        <p14:creationId xmlns:p14="http://schemas.microsoft.com/office/powerpoint/2010/main" val="37605579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FCDAD86-3ACB-9843-8C2D-BAC8A643260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53839" y="3429000"/>
            <a:ext cx="3532757" cy="2642502"/>
          </a:xfrm>
          <a:prstGeom prst="rect">
            <a:avLst/>
          </a:prstGeom>
        </p:spPr>
      </p:pic>
      <p:sp>
        <p:nvSpPr>
          <p:cNvPr id="2" name="Title 1"/>
          <p:cNvSpPr>
            <a:spLocks noGrp="1"/>
          </p:cNvSpPr>
          <p:nvPr>
            <p:ph type="title"/>
          </p:nvPr>
        </p:nvSpPr>
        <p:spPr/>
        <p:txBody>
          <a:bodyPr/>
          <a:lstStyle/>
          <a:p>
            <a:r>
              <a:rPr lang="en-US" dirty="0"/>
              <a:t>Sleep &amp; organizations</a:t>
            </a:r>
          </a:p>
        </p:txBody>
      </p:sp>
      <p:sp>
        <p:nvSpPr>
          <p:cNvPr id="3" name="Content Placeholder 2"/>
          <p:cNvSpPr>
            <a:spLocks noGrp="1"/>
          </p:cNvSpPr>
          <p:nvPr>
            <p:ph idx="1"/>
          </p:nvPr>
        </p:nvSpPr>
        <p:spPr>
          <a:xfrm>
            <a:off x="707572" y="1392836"/>
            <a:ext cx="10515600" cy="4351338"/>
          </a:xfrm>
        </p:spPr>
        <p:txBody>
          <a:bodyPr>
            <a:normAutofit/>
          </a:bodyPr>
          <a:lstStyle/>
          <a:p>
            <a:r>
              <a:rPr lang="en-US" sz="2400" dirty="0"/>
              <a:t>Sleep deprivation is ubiquitous in industrialized countries </a:t>
            </a:r>
            <a:r>
              <a:rPr lang="en-US" sz="1600" dirty="0">
                <a:solidFill>
                  <a:schemeClr val="bg1">
                    <a:lumMod val="65000"/>
                  </a:schemeClr>
                </a:solidFill>
              </a:rPr>
              <a:t>(RAND corp.)</a:t>
            </a:r>
          </a:p>
          <a:p>
            <a:pPr lvl="1"/>
            <a:r>
              <a:rPr lang="en-US" sz="2200" dirty="0"/>
              <a:t>CDC declaring insufficient sleep a public health problem  </a:t>
            </a:r>
          </a:p>
          <a:p>
            <a:pPr lvl="1"/>
            <a:r>
              <a:rPr lang="en-US" sz="2200" dirty="0"/>
              <a:t>Economic impact of $43 to $56 billion</a:t>
            </a:r>
          </a:p>
          <a:p>
            <a:pPr lvl="1"/>
            <a:endParaRPr lang="en-US" sz="2400" dirty="0"/>
          </a:p>
          <a:p>
            <a:r>
              <a:rPr lang="en-US" sz="2400" dirty="0"/>
              <a:t>Understanding sleep and job burnout is important</a:t>
            </a:r>
          </a:p>
          <a:p>
            <a:pPr lvl="1"/>
            <a:r>
              <a:rPr lang="en-US" sz="2200" dirty="0"/>
              <a:t>Employees are expected to sustain their organizations </a:t>
            </a:r>
          </a:p>
          <a:p>
            <a:pPr lvl="1"/>
            <a:r>
              <a:rPr lang="en-US" sz="2200" dirty="0"/>
              <a:t>Furthering our understanding of what sustains organizational </a:t>
            </a:r>
            <a:br>
              <a:rPr lang="en-US" sz="2200" dirty="0"/>
            </a:br>
            <a:r>
              <a:rPr lang="en-US" sz="2200" dirty="0"/>
              <a:t>members is paramount</a:t>
            </a:r>
          </a:p>
          <a:p>
            <a:endParaRPr lang="en-US" sz="2800" dirty="0"/>
          </a:p>
          <a:p>
            <a:pPr marL="0" indent="0">
              <a:buNone/>
            </a:pPr>
            <a:endParaRPr lang="en-US" sz="2800" dirty="0"/>
          </a:p>
        </p:txBody>
      </p:sp>
      <p:sp>
        <p:nvSpPr>
          <p:cNvPr id="7" name="Slide Number Placeholder 6">
            <a:extLst>
              <a:ext uri="{FF2B5EF4-FFF2-40B4-BE49-F238E27FC236}">
                <a16:creationId xmlns:a16="http://schemas.microsoft.com/office/drawing/2014/main" id="{91DF5576-68CE-E645-8531-071C23D5B81D}"/>
              </a:ext>
            </a:extLst>
          </p:cNvPr>
          <p:cNvSpPr>
            <a:spLocks noGrp="1"/>
          </p:cNvSpPr>
          <p:nvPr>
            <p:ph type="sldNum" sz="quarter" idx="12"/>
          </p:nvPr>
        </p:nvSpPr>
        <p:spPr/>
        <p:txBody>
          <a:bodyPr/>
          <a:lstStyle/>
          <a:p>
            <a:fld id="{C68DACDF-E1A9-A04C-A5FF-FC2443684BF5}" type="slidenum">
              <a:rPr lang="en-US" sz="2000" smtClean="0">
                <a:solidFill>
                  <a:schemeClr val="bg1"/>
                </a:solidFill>
              </a:rPr>
              <a:pPr/>
              <a:t>4</a:t>
            </a:fld>
            <a:endParaRPr lang="en-US" sz="2000">
              <a:solidFill>
                <a:schemeClr val="bg1"/>
              </a:solidFill>
            </a:endParaRPr>
          </a:p>
        </p:txBody>
      </p:sp>
    </p:spTree>
    <p:extLst>
      <p:ext uri="{BB962C8B-B14F-4D97-AF65-F5344CB8AC3E}">
        <p14:creationId xmlns:p14="http://schemas.microsoft.com/office/powerpoint/2010/main" val="482084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Theory: A hypnogram of sleep processes</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8200" y="1316040"/>
            <a:ext cx="4832674" cy="4782681"/>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82229" y="1316040"/>
            <a:ext cx="4771571" cy="4771571"/>
          </a:xfrm>
          <a:prstGeom prst="rect">
            <a:avLst/>
          </a:prstGeom>
        </p:spPr>
      </p:pic>
      <p:sp>
        <p:nvSpPr>
          <p:cNvPr id="7" name="Slide Number Placeholder 6">
            <a:extLst>
              <a:ext uri="{FF2B5EF4-FFF2-40B4-BE49-F238E27FC236}">
                <a16:creationId xmlns:a16="http://schemas.microsoft.com/office/drawing/2014/main" id="{2CD9ACDE-4873-8243-B11F-6DFB2100046A}"/>
              </a:ext>
            </a:extLst>
          </p:cNvPr>
          <p:cNvSpPr>
            <a:spLocks noGrp="1"/>
          </p:cNvSpPr>
          <p:nvPr>
            <p:ph type="sldNum" sz="quarter" idx="12"/>
          </p:nvPr>
        </p:nvSpPr>
        <p:spPr/>
        <p:txBody>
          <a:bodyPr/>
          <a:lstStyle/>
          <a:p>
            <a:r>
              <a:rPr lang="en-US" sz="2000" dirty="0">
                <a:solidFill>
                  <a:schemeClr val="bg1"/>
                </a:solidFill>
              </a:rPr>
              <a:t>Appendix XII</a:t>
            </a:r>
          </a:p>
        </p:txBody>
      </p:sp>
    </p:spTree>
    <p:extLst>
      <p:ext uri="{BB962C8B-B14F-4D97-AF65-F5344CB8AC3E}">
        <p14:creationId xmlns:p14="http://schemas.microsoft.com/office/powerpoint/2010/main" val="2211300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25D62-88AC-8145-A886-2EB8775B2D20}"/>
              </a:ext>
            </a:extLst>
          </p:cNvPr>
          <p:cNvSpPr>
            <a:spLocks noGrp="1"/>
          </p:cNvSpPr>
          <p:nvPr>
            <p:ph type="title"/>
          </p:nvPr>
        </p:nvSpPr>
        <p:spPr/>
        <p:txBody>
          <a:bodyPr/>
          <a:lstStyle/>
          <a:p>
            <a:r>
              <a:rPr lang="en-US" dirty="0"/>
              <a:t>Sleep </a:t>
            </a:r>
            <a:r>
              <a:rPr lang="en-US" dirty="0">
                <a:solidFill>
                  <a:srgbClr val="C75B12"/>
                </a:solidFill>
              </a:rPr>
              <a:t>quantity &amp; quality </a:t>
            </a:r>
            <a:r>
              <a:rPr lang="en-US" dirty="0"/>
              <a:t>in the OB literature</a:t>
            </a:r>
          </a:p>
        </p:txBody>
      </p:sp>
      <p:sp>
        <p:nvSpPr>
          <p:cNvPr id="3" name="Content Placeholder 2">
            <a:extLst>
              <a:ext uri="{FF2B5EF4-FFF2-40B4-BE49-F238E27FC236}">
                <a16:creationId xmlns:a16="http://schemas.microsoft.com/office/drawing/2014/main" id="{D189B457-1A5F-8B43-864B-B7020F529C8A}"/>
              </a:ext>
            </a:extLst>
          </p:cNvPr>
          <p:cNvSpPr>
            <a:spLocks noGrp="1"/>
          </p:cNvSpPr>
          <p:nvPr>
            <p:ph idx="1"/>
          </p:nvPr>
        </p:nvSpPr>
        <p:spPr/>
        <p:txBody>
          <a:bodyPr>
            <a:normAutofit/>
          </a:bodyPr>
          <a:lstStyle/>
          <a:p>
            <a:r>
              <a:rPr lang="en-US" sz="2400" dirty="0"/>
              <a:t>Sleep quantity - length</a:t>
            </a:r>
          </a:p>
          <a:p>
            <a:pPr lvl="1"/>
            <a:r>
              <a:rPr lang="en-US" sz="2200" dirty="0"/>
              <a:t>The amount of time an individual spends in a sleeping state </a:t>
            </a:r>
            <a:br>
              <a:rPr lang="en-US" sz="2000" dirty="0"/>
            </a:br>
            <a:r>
              <a:rPr lang="en-US" sz="1600" dirty="0">
                <a:solidFill>
                  <a:schemeClr val="bg1">
                    <a:lumMod val="65000"/>
                  </a:schemeClr>
                </a:solidFill>
              </a:rPr>
              <a:t>(Barnes &amp; Wagner, 2009)</a:t>
            </a:r>
            <a:br>
              <a:rPr lang="en-US" sz="1600" dirty="0"/>
            </a:br>
            <a:endParaRPr lang="en-US" sz="1600" dirty="0"/>
          </a:p>
          <a:p>
            <a:r>
              <a:rPr lang="en-US" sz="2400" dirty="0"/>
              <a:t>Sleep quality - experience</a:t>
            </a:r>
          </a:p>
          <a:p>
            <a:pPr lvl="1"/>
            <a:r>
              <a:rPr lang="en-US" sz="2200" dirty="0"/>
              <a:t>Difficulty of falling asleep, staying asleep, and the number of awakenings </a:t>
            </a:r>
            <a:r>
              <a:rPr lang="en-US" sz="2200" i="1" dirty="0"/>
              <a:t>experienced</a:t>
            </a:r>
            <a:r>
              <a:rPr lang="en-US" sz="2200" dirty="0"/>
              <a:t> in the night </a:t>
            </a:r>
            <a:br>
              <a:rPr lang="en-US" sz="2000" dirty="0"/>
            </a:br>
            <a:r>
              <a:rPr lang="en-US" sz="1600" dirty="0">
                <a:solidFill>
                  <a:schemeClr val="bg1">
                    <a:lumMod val="65000"/>
                  </a:schemeClr>
                </a:solidFill>
              </a:rPr>
              <a:t>(Harvey, Stinson, Whitaker, Moskovitz, &amp; Virk, 2008; Scott &amp; Judge, 2006) </a:t>
            </a:r>
          </a:p>
          <a:p>
            <a:pPr lvl="1"/>
            <a:endParaRPr lang="en-US" sz="1600" dirty="0"/>
          </a:p>
          <a:p>
            <a:endParaRPr lang="en-US" sz="2400" dirty="0"/>
          </a:p>
          <a:p>
            <a:endParaRPr lang="en-US" sz="2400" dirty="0"/>
          </a:p>
        </p:txBody>
      </p:sp>
      <p:sp>
        <p:nvSpPr>
          <p:cNvPr id="4" name="Slide Number Placeholder 3">
            <a:extLst>
              <a:ext uri="{FF2B5EF4-FFF2-40B4-BE49-F238E27FC236}">
                <a16:creationId xmlns:a16="http://schemas.microsoft.com/office/drawing/2014/main" id="{AEDAA815-AC1A-CC4E-A1B7-7D2045DD5F46}"/>
              </a:ext>
            </a:extLst>
          </p:cNvPr>
          <p:cNvSpPr>
            <a:spLocks noGrp="1"/>
          </p:cNvSpPr>
          <p:nvPr>
            <p:ph type="sldNum" sz="quarter" idx="12"/>
          </p:nvPr>
        </p:nvSpPr>
        <p:spPr/>
        <p:txBody>
          <a:bodyPr/>
          <a:lstStyle/>
          <a:p>
            <a:fld id="{C68DACDF-E1A9-A04C-A5FF-FC2443684BF5}" type="slidenum">
              <a:rPr lang="en-US" sz="2000" smtClean="0">
                <a:solidFill>
                  <a:schemeClr val="bg1"/>
                </a:solidFill>
              </a:rPr>
              <a:pPr/>
              <a:t>5</a:t>
            </a:fld>
            <a:endParaRPr lang="en-US" sz="2000" dirty="0">
              <a:solidFill>
                <a:schemeClr val="bg1"/>
              </a:solidFill>
            </a:endParaRPr>
          </a:p>
        </p:txBody>
      </p:sp>
    </p:spTree>
    <p:extLst>
      <p:ext uri="{BB962C8B-B14F-4D97-AF65-F5344CB8AC3E}">
        <p14:creationId xmlns:p14="http://schemas.microsoft.com/office/powerpoint/2010/main" val="625037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02168-E05B-5A49-9823-E14B30AF701A}"/>
              </a:ext>
            </a:extLst>
          </p:cNvPr>
          <p:cNvSpPr>
            <a:spLocks noGrp="1"/>
          </p:cNvSpPr>
          <p:nvPr>
            <p:ph type="title"/>
          </p:nvPr>
        </p:nvSpPr>
        <p:spPr>
          <a:xfrm>
            <a:off x="838200" y="365127"/>
            <a:ext cx="10515600" cy="1325563"/>
          </a:xfrm>
        </p:spPr>
        <p:txBody>
          <a:bodyPr/>
          <a:lstStyle/>
          <a:p>
            <a:r>
              <a:rPr lang="en-US" dirty="0"/>
              <a:t>Sleep </a:t>
            </a:r>
            <a:r>
              <a:rPr lang="en-US" dirty="0">
                <a:solidFill>
                  <a:srgbClr val="C75B12"/>
                </a:solidFill>
              </a:rPr>
              <a:t>quantity &amp; quality </a:t>
            </a:r>
            <a:r>
              <a:rPr lang="en-US" dirty="0"/>
              <a:t>in the OB literature</a:t>
            </a:r>
          </a:p>
        </p:txBody>
      </p:sp>
      <p:sp>
        <p:nvSpPr>
          <p:cNvPr id="3" name="Content Placeholder 2">
            <a:extLst>
              <a:ext uri="{FF2B5EF4-FFF2-40B4-BE49-F238E27FC236}">
                <a16:creationId xmlns:a16="http://schemas.microsoft.com/office/drawing/2014/main" id="{2D7298D7-2F1C-BB48-A8E1-62BAEAE29A84}"/>
              </a:ext>
            </a:extLst>
          </p:cNvPr>
          <p:cNvSpPr>
            <a:spLocks noGrp="1"/>
          </p:cNvSpPr>
          <p:nvPr>
            <p:ph idx="1"/>
          </p:nvPr>
        </p:nvSpPr>
        <p:spPr>
          <a:xfrm>
            <a:off x="838200" y="1368109"/>
            <a:ext cx="5257800" cy="4802183"/>
          </a:xfrm>
        </p:spPr>
        <p:txBody>
          <a:bodyPr numCol="1">
            <a:normAutofit lnSpcReduction="10000"/>
          </a:bodyPr>
          <a:lstStyle/>
          <a:p>
            <a:pPr marL="0" indent="0" algn="ctr">
              <a:buNone/>
            </a:pPr>
            <a:r>
              <a:rPr lang="en-US" sz="2400" u="sng" dirty="0"/>
              <a:t>Influence of low sleep quantity </a:t>
            </a:r>
          </a:p>
          <a:p>
            <a:pPr marL="0" indent="0" algn="ctr">
              <a:buNone/>
            </a:pPr>
            <a:endParaRPr lang="en-US" sz="2400" dirty="0"/>
          </a:p>
          <a:p>
            <a:pPr marL="685800" lvl="2" indent="0">
              <a:buNone/>
            </a:pPr>
            <a:r>
              <a:rPr lang="en-US" sz="1700" i="1" dirty="0"/>
              <a:t>Decreases</a:t>
            </a:r>
            <a:r>
              <a:rPr lang="en-US" sz="1700" dirty="0"/>
              <a:t>:</a:t>
            </a:r>
          </a:p>
          <a:p>
            <a:pPr lvl="1"/>
            <a:r>
              <a:rPr lang="en-US" sz="2000" dirty="0"/>
              <a:t>Critical reasoning and flexible decision-making </a:t>
            </a:r>
            <a:r>
              <a:rPr lang="en-US" sz="1600" dirty="0">
                <a:solidFill>
                  <a:schemeClr val="bg2">
                    <a:lumMod val="75000"/>
                  </a:schemeClr>
                </a:solidFill>
              </a:rPr>
              <a:t>(Harrison &amp; Horne, 1999) </a:t>
            </a:r>
          </a:p>
          <a:p>
            <a:pPr lvl="1"/>
            <a:r>
              <a:rPr lang="en-US" sz="2000" dirty="0"/>
              <a:t>Task performance </a:t>
            </a:r>
            <a:br>
              <a:rPr lang="en-US" sz="2000" dirty="0"/>
            </a:br>
            <a:r>
              <a:rPr lang="en-US" sz="1600" dirty="0">
                <a:solidFill>
                  <a:schemeClr val="bg2">
                    <a:lumMod val="75000"/>
                  </a:schemeClr>
                </a:solidFill>
              </a:rPr>
              <a:t>(</a:t>
            </a:r>
            <a:r>
              <a:rPr lang="en-US" sz="1600" dirty="0" err="1">
                <a:solidFill>
                  <a:schemeClr val="bg2">
                    <a:lumMod val="75000"/>
                  </a:schemeClr>
                </a:solidFill>
              </a:rPr>
              <a:t>Kobbeltvedt</a:t>
            </a:r>
            <a:r>
              <a:rPr lang="en-US" sz="1600" dirty="0">
                <a:solidFill>
                  <a:schemeClr val="bg2">
                    <a:lumMod val="75000"/>
                  </a:schemeClr>
                </a:solidFill>
              </a:rPr>
              <a:t>, Brun &amp; </a:t>
            </a:r>
            <a:r>
              <a:rPr lang="en-US" sz="1600" dirty="0" err="1">
                <a:solidFill>
                  <a:schemeClr val="bg2">
                    <a:lumMod val="75000"/>
                  </a:schemeClr>
                </a:solidFill>
              </a:rPr>
              <a:t>Laberg</a:t>
            </a:r>
            <a:r>
              <a:rPr lang="en-US" sz="1600" dirty="0">
                <a:solidFill>
                  <a:schemeClr val="bg2">
                    <a:lumMod val="75000"/>
                  </a:schemeClr>
                </a:solidFill>
              </a:rPr>
              <a:t>, 2005)</a:t>
            </a:r>
          </a:p>
          <a:p>
            <a:pPr lvl="1"/>
            <a:r>
              <a:rPr lang="en-US" sz="2000" dirty="0"/>
              <a:t>Reaction time </a:t>
            </a:r>
            <a:br>
              <a:rPr lang="en-US" sz="2000" dirty="0"/>
            </a:br>
            <a:r>
              <a:rPr lang="en-US" sz="1600" dirty="0">
                <a:solidFill>
                  <a:schemeClr val="bg2">
                    <a:lumMod val="75000"/>
                  </a:schemeClr>
                </a:solidFill>
              </a:rPr>
              <a:t>(Rupp, </a:t>
            </a:r>
            <a:r>
              <a:rPr lang="en-US" sz="1600" dirty="0" err="1">
                <a:solidFill>
                  <a:schemeClr val="bg2">
                    <a:lumMod val="75000"/>
                  </a:schemeClr>
                </a:solidFill>
              </a:rPr>
              <a:t>Wesensten</a:t>
            </a:r>
            <a:r>
              <a:rPr lang="en-US" sz="1600" dirty="0">
                <a:solidFill>
                  <a:schemeClr val="bg2">
                    <a:lumMod val="75000"/>
                  </a:schemeClr>
                </a:solidFill>
              </a:rPr>
              <a:t>, Bliese, &amp; </a:t>
            </a:r>
            <a:r>
              <a:rPr lang="en-US" sz="1600" dirty="0" err="1">
                <a:solidFill>
                  <a:schemeClr val="bg2">
                    <a:lumMod val="75000"/>
                  </a:schemeClr>
                </a:solidFill>
              </a:rPr>
              <a:t>Balkin</a:t>
            </a:r>
            <a:r>
              <a:rPr lang="en-US" sz="1600" dirty="0">
                <a:solidFill>
                  <a:schemeClr val="bg2">
                    <a:lumMod val="75000"/>
                  </a:schemeClr>
                </a:solidFill>
              </a:rPr>
              <a:t>, 2009)</a:t>
            </a:r>
            <a:endParaRPr lang="en-US" sz="2000" dirty="0">
              <a:solidFill>
                <a:schemeClr val="bg2">
                  <a:lumMod val="75000"/>
                </a:schemeClr>
              </a:solidFill>
            </a:endParaRPr>
          </a:p>
          <a:p>
            <a:pPr lvl="1"/>
            <a:r>
              <a:rPr lang="en-US" sz="2000" dirty="0"/>
              <a:t>Moral awareness </a:t>
            </a:r>
            <a:r>
              <a:rPr lang="en-US" sz="1600" dirty="0">
                <a:solidFill>
                  <a:schemeClr val="bg2">
                    <a:lumMod val="75000"/>
                  </a:schemeClr>
                </a:solidFill>
              </a:rPr>
              <a:t>(Barnes, </a:t>
            </a:r>
            <a:r>
              <a:rPr lang="en-US" sz="1600" dirty="0" err="1">
                <a:solidFill>
                  <a:schemeClr val="bg2">
                    <a:lumMod val="75000"/>
                  </a:schemeClr>
                </a:solidFill>
              </a:rPr>
              <a:t>Gunia</a:t>
            </a:r>
            <a:r>
              <a:rPr lang="en-US" sz="1600" dirty="0">
                <a:solidFill>
                  <a:schemeClr val="bg2">
                    <a:lumMod val="75000"/>
                  </a:schemeClr>
                </a:solidFill>
              </a:rPr>
              <a:t> &amp; Wagner, 2015)</a:t>
            </a:r>
          </a:p>
          <a:p>
            <a:pPr lvl="1"/>
            <a:r>
              <a:rPr lang="en-US" sz="2000" dirty="0"/>
              <a:t>Attributions of leader charisma </a:t>
            </a:r>
            <a:br>
              <a:rPr lang="en-US" sz="2000" dirty="0"/>
            </a:br>
            <a:r>
              <a:rPr lang="en-US" sz="1600" dirty="0">
                <a:solidFill>
                  <a:schemeClr val="bg2">
                    <a:lumMod val="75000"/>
                  </a:schemeClr>
                </a:solidFill>
              </a:rPr>
              <a:t>(Barnes, Guarana, Nauman &amp; Kong, 2017)</a:t>
            </a:r>
            <a:br>
              <a:rPr lang="en-US" sz="1600" dirty="0">
                <a:solidFill>
                  <a:schemeClr val="bg2">
                    <a:lumMod val="75000"/>
                  </a:schemeClr>
                </a:solidFill>
              </a:rPr>
            </a:br>
            <a:endParaRPr lang="en-US" sz="1600" dirty="0">
              <a:solidFill>
                <a:schemeClr val="bg2">
                  <a:lumMod val="75000"/>
                </a:schemeClr>
              </a:solidFill>
            </a:endParaRPr>
          </a:p>
          <a:p>
            <a:pPr marL="685800" lvl="2" indent="0">
              <a:buNone/>
            </a:pPr>
            <a:r>
              <a:rPr lang="en-US" sz="1700" i="1" dirty="0"/>
              <a:t>Increases</a:t>
            </a:r>
            <a:r>
              <a:rPr lang="en-US" sz="1700" dirty="0"/>
              <a:t>:</a:t>
            </a:r>
          </a:p>
          <a:p>
            <a:pPr lvl="1"/>
            <a:r>
              <a:rPr lang="en-US" sz="2000" dirty="0"/>
              <a:t>Workplace injury </a:t>
            </a:r>
            <a:r>
              <a:rPr lang="en-US" sz="1600" dirty="0">
                <a:solidFill>
                  <a:schemeClr val="bg2">
                    <a:lumMod val="75000"/>
                  </a:schemeClr>
                </a:solidFill>
              </a:rPr>
              <a:t>(Barnes &amp; Wagner, 2009)</a:t>
            </a:r>
          </a:p>
          <a:p>
            <a:pPr lvl="1"/>
            <a:r>
              <a:rPr lang="en-US" sz="2000" dirty="0"/>
              <a:t>Workplace deviance</a:t>
            </a:r>
            <a:endParaRPr lang="en-US" sz="2000" dirty="0">
              <a:solidFill>
                <a:schemeClr val="bg2">
                  <a:lumMod val="75000"/>
                </a:schemeClr>
              </a:solidFill>
            </a:endParaRPr>
          </a:p>
          <a:p>
            <a:pPr lvl="1"/>
            <a:r>
              <a:rPr lang="en-US" sz="2000" dirty="0" err="1"/>
              <a:t>Cyberloafing</a:t>
            </a:r>
            <a:endParaRPr lang="en-US" sz="1600" dirty="0">
              <a:solidFill>
                <a:schemeClr val="bg2">
                  <a:lumMod val="75000"/>
                </a:schemeClr>
              </a:solidFill>
            </a:endParaRPr>
          </a:p>
          <a:p>
            <a:pPr lvl="1"/>
            <a:endParaRPr lang="en-US" sz="1400" dirty="0">
              <a:solidFill>
                <a:schemeClr val="bg2">
                  <a:lumMod val="75000"/>
                </a:schemeClr>
              </a:solidFill>
            </a:endParaRPr>
          </a:p>
          <a:p>
            <a:pPr lvl="1"/>
            <a:endParaRPr lang="en-US" sz="1400" dirty="0">
              <a:solidFill>
                <a:schemeClr val="bg2">
                  <a:lumMod val="75000"/>
                </a:schemeClr>
              </a:solidFill>
            </a:endParaRPr>
          </a:p>
          <a:p>
            <a:pPr lvl="1"/>
            <a:endParaRPr lang="en-US" sz="1400" dirty="0">
              <a:solidFill>
                <a:schemeClr val="bg2">
                  <a:lumMod val="75000"/>
                </a:schemeClr>
              </a:solidFill>
            </a:endParaRPr>
          </a:p>
          <a:p>
            <a:pPr lvl="1"/>
            <a:endParaRPr lang="en-US" sz="1400" dirty="0">
              <a:solidFill>
                <a:schemeClr val="bg2">
                  <a:lumMod val="75000"/>
                </a:schemeClr>
              </a:solidFill>
            </a:endParaRPr>
          </a:p>
          <a:p>
            <a:pPr lvl="1"/>
            <a:endParaRPr lang="en-US" sz="1400" dirty="0">
              <a:solidFill>
                <a:schemeClr val="bg2">
                  <a:lumMod val="75000"/>
                </a:schemeClr>
              </a:solidFill>
            </a:endParaRPr>
          </a:p>
          <a:p>
            <a:pPr lvl="1"/>
            <a:endParaRPr lang="en-US" sz="1400" dirty="0">
              <a:solidFill>
                <a:schemeClr val="bg2">
                  <a:lumMod val="75000"/>
                </a:schemeClr>
              </a:solidFill>
            </a:endParaRPr>
          </a:p>
          <a:p>
            <a:pPr marL="342900" lvl="1" indent="0">
              <a:buNone/>
            </a:pPr>
            <a:endParaRPr lang="en-US" sz="1400" dirty="0">
              <a:solidFill>
                <a:schemeClr val="bg2">
                  <a:lumMod val="75000"/>
                </a:schemeClr>
              </a:solidFill>
            </a:endParaRPr>
          </a:p>
        </p:txBody>
      </p:sp>
      <p:sp>
        <p:nvSpPr>
          <p:cNvPr id="7" name="Slide Number Placeholder 6">
            <a:extLst>
              <a:ext uri="{FF2B5EF4-FFF2-40B4-BE49-F238E27FC236}">
                <a16:creationId xmlns:a16="http://schemas.microsoft.com/office/drawing/2014/main" id="{E0653D94-F2E0-0147-8994-19221EDF224F}"/>
              </a:ext>
            </a:extLst>
          </p:cNvPr>
          <p:cNvSpPr>
            <a:spLocks noGrp="1"/>
          </p:cNvSpPr>
          <p:nvPr>
            <p:ph type="sldNum" sz="quarter" idx="12"/>
          </p:nvPr>
        </p:nvSpPr>
        <p:spPr/>
        <p:txBody>
          <a:bodyPr/>
          <a:lstStyle/>
          <a:p>
            <a:fld id="{C68DACDF-E1A9-A04C-A5FF-FC2443684BF5}" type="slidenum">
              <a:rPr lang="en-US" sz="2000" smtClean="0">
                <a:solidFill>
                  <a:schemeClr val="bg1"/>
                </a:solidFill>
              </a:rPr>
              <a:pPr/>
              <a:t>6</a:t>
            </a:fld>
            <a:endParaRPr lang="en-US" sz="2000" dirty="0">
              <a:solidFill>
                <a:schemeClr val="bg1"/>
              </a:solidFill>
            </a:endParaRPr>
          </a:p>
        </p:txBody>
      </p:sp>
      <p:sp>
        <p:nvSpPr>
          <p:cNvPr id="5" name="Content Placeholder 2">
            <a:extLst>
              <a:ext uri="{FF2B5EF4-FFF2-40B4-BE49-F238E27FC236}">
                <a16:creationId xmlns:a16="http://schemas.microsoft.com/office/drawing/2014/main" id="{7FCBEC7E-5DE5-4221-A326-93D6BFFE68B3}"/>
              </a:ext>
            </a:extLst>
          </p:cNvPr>
          <p:cNvSpPr txBox="1">
            <a:spLocks/>
          </p:cNvSpPr>
          <p:nvPr/>
        </p:nvSpPr>
        <p:spPr>
          <a:xfrm>
            <a:off x="6096000" y="1368110"/>
            <a:ext cx="5257800" cy="4351338"/>
          </a:xfrm>
          <a:prstGeom prst="rect">
            <a:avLst/>
          </a:prstGeom>
        </p:spPr>
        <p:txBody>
          <a:bodyPr vert="horz" lIns="91440" tIns="45720" rIns="91440" bIns="45720" numCol="1"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sz="2400" u="sng" dirty="0"/>
              <a:t>Influence of low sleep quality</a:t>
            </a:r>
          </a:p>
          <a:p>
            <a:pPr marL="0" indent="0" algn="ctr">
              <a:buNone/>
            </a:pPr>
            <a:endParaRPr lang="en-US" sz="2400" dirty="0"/>
          </a:p>
          <a:p>
            <a:pPr lvl="1"/>
            <a:r>
              <a:rPr lang="en-US" sz="2000" dirty="0"/>
              <a:t>Increases negative affect </a:t>
            </a:r>
            <a:br>
              <a:rPr lang="en-US" sz="2000" dirty="0"/>
            </a:br>
            <a:r>
              <a:rPr lang="en-US" sz="1600" dirty="0">
                <a:solidFill>
                  <a:schemeClr val="bg2">
                    <a:lumMod val="75000"/>
                  </a:schemeClr>
                </a:solidFill>
              </a:rPr>
              <a:t>(</a:t>
            </a:r>
            <a:r>
              <a:rPr lang="en-US" sz="1600" dirty="0" err="1">
                <a:solidFill>
                  <a:schemeClr val="bg2">
                    <a:lumMod val="75000"/>
                  </a:schemeClr>
                </a:solidFill>
              </a:rPr>
              <a:t>Sonnentag</a:t>
            </a:r>
            <a:r>
              <a:rPr lang="en-US" sz="1600" dirty="0">
                <a:solidFill>
                  <a:schemeClr val="bg2">
                    <a:lumMod val="75000"/>
                  </a:schemeClr>
                </a:solidFill>
              </a:rPr>
              <a:t>, </a:t>
            </a:r>
            <a:r>
              <a:rPr lang="en-US" sz="1600" dirty="0" err="1">
                <a:solidFill>
                  <a:schemeClr val="bg2">
                    <a:lumMod val="75000"/>
                  </a:schemeClr>
                </a:solidFill>
              </a:rPr>
              <a:t>Binnewies</a:t>
            </a:r>
            <a:r>
              <a:rPr lang="en-US" sz="1600" dirty="0">
                <a:solidFill>
                  <a:schemeClr val="bg2">
                    <a:lumMod val="75000"/>
                  </a:schemeClr>
                </a:solidFill>
              </a:rPr>
              <a:t>, &amp; </a:t>
            </a:r>
            <a:r>
              <a:rPr lang="en-US" sz="1600" dirty="0" err="1">
                <a:solidFill>
                  <a:schemeClr val="bg2">
                    <a:lumMod val="75000"/>
                  </a:schemeClr>
                </a:solidFill>
              </a:rPr>
              <a:t>Mojza</a:t>
            </a:r>
            <a:r>
              <a:rPr lang="en-US" sz="1600" dirty="0">
                <a:solidFill>
                  <a:schemeClr val="bg2">
                    <a:lumMod val="75000"/>
                  </a:schemeClr>
                </a:solidFill>
              </a:rPr>
              <a:t>, 2008)</a:t>
            </a:r>
            <a:endParaRPr lang="en-US" sz="2000" dirty="0">
              <a:solidFill>
                <a:schemeClr val="bg2">
                  <a:lumMod val="75000"/>
                </a:schemeClr>
              </a:solidFill>
            </a:endParaRPr>
          </a:p>
          <a:p>
            <a:pPr lvl="1"/>
            <a:r>
              <a:rPr lang="en-US" sz="2000" dirty="0"/>
              <a:t>Decreases job satisfaction </a:t>
            </a:r>
            <a:r>
              <a:rPr lang="en-US" sz="1600" dirty="0">
                <a:solidFill>
                  <a:schemeClr val="bg2">
                    <a:lumMod val="75000"/>
                  </a:schemeClr>
                </a:solidFill>
              </a:rPr>
              <a:t>(Scott &amp; Judge, 2006)</a:t>
            </a:r>
            <a:endParaRPr lang="en-US" sz="2000" dirty="0">
              <a:solidFill>
                <a:schemeClr val="bg2">
                  <a:lumMod val="75000"/>
                </a:schemeClr>
              </a:solidFill>
            </a:endParaRPr>
          </a:p>
          <a:p>
            <a:pPr marL="342900" lvl="1" indent="0">
              <a:buFont typeface="Arial" panose="020B0604020202020204" pitchFamily="34" charset="0"/>
              <a:buNone/>
            </a:pPr>
            <a:endParaRPr lang="en-US" sz="1400" dirty="0">
              <a:solidFill>
                <a:schemeClr val="bg2">
                  <a:lumMod val="75000"/>
                </a:schemeClr>
              </a:solidFill>
            </a:endParaRPr>
          </a:p>
        </p:txBody>
      </p:sp>
      <p:sp>
        <p:nvSpPr>
          <p:cNvPr id="6" name="Content Placeholder 2">
            <a:extLst>
              <a:ext uri="{FF2B5EF4-FFF2-40B4-BE49-F238E27FC236}">
                <a16:creationId xmlns:a16="http://schemas.microsoft.com/office/drawing/2014/main" id="{B83CAF72-DD24-4078-ABF8-61D9E000C8FC}"/>
              </a:ext>
            </a:extLst>
          </p:cNvPr>
          <p:cNvSpPr txBox="1">
            <a:spLocks/>
          </p:cNvSpPr>
          <p:nvPr/>
        </p:nvSpPr>
        <p:spPr>
          <a:xfrm>
            <a:off x="6096000" y="3807357"/>
            <a:ext cx="5257800" cy="4351338"/>
          </a:xfrm>
          <a:prstGeom prst="rect">
            <a:avLst/>
          </a:prstGeom>
        </p:spPr>
        <p:txBody>
          <a:bodyPr vert="horz" lIns="91440" tIns="45720" rIns="91440" bIns="45720" numCol="1"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sz="2400" u="sng" dirty="0"/>
              <a:t>Low quantity AND quality</a:t>
            </a:r>
          </a:p>
          <a:p>
            <a:pPr marL="0" indent="0" algn="ctr">
              <a:buNone/>
            </a:pPr>
            <a:endParaRPr lang="en-US" sz="2400" dirty="0"/>
          </a:p>
          <a:p>
            <a:pPr lvl="1"/>
            <a:r>
              <a:rPr lang="en-US" sz="2000" dirty="0"/>
              <a:t>Decrease OCB </a:t>
            </a:r>
            <a:r>
              <a:rPr lang="en-US" sz="1600" dirty="0">
                <a:solidFill>
                  <a:schemeClr val="bg2">
                    <a:lumMod val="75000"/>
                  </a:schemeClr>
                </a:solidFill>
              </a:rPr>
              <a:t>(Barnes, </a:t>
            </a:r>
            <a:r>
              <a:rPr lang="en-US" sz="1600" dirty="0" err="1">
                <a:solidFill>
                  <a:schemeClr val="bg2">
                    <a:lumMod val="75000"/>
                  </a:schemeClr>
                </a:solidFill>
              </a:rPr>
              <a:t>Ghumman</a:t>
            </a:r>
            <a:r>
              <a:rPr lang="en-US" sz="1600" dirty="0">
                <a:solidFill>
                  <a:schemeClr val="bg2">
                    <a:lumMod val="75000"/>
                  </a:schemeClr>
                </a:solidFill>
              </a:rPr>
              <a:t>, &amp; Scott, 2013)</a:t>
            </a:r>
            <a:endParaRPr lang="en-US" sz="2000" dirty="0">
              <a:solidFill>
                <a:schemeClr val="bg2">
                  <a:lumMod val="75000"/>
                </a:schemeClr>
              </a:solidFill>
            </a:endParaRPr>
          </a:p>
          <a:p>
            <a:pPr marL="342900" lvl="1" indent="0">
              <a:buFont typeface="Arial" panose="020B0604020202020204" pitchFamily="34" charset="0"/>
              <a:buNone/>
            </a:pPr>
            <a:endParaRPr lang="en-US" sz="1400" dirty="0">
              <a:solidFill>
                <a:schemeClr val="bg2">
                  <a:lumMod val="75000"/>
                </a:schemeClr>
              </a:solidFill>
            </a:endParaRPr>
          </a:p>
        </p:txBody>
      </p:sp>
    </p:spTree>
    <p:extLst>
      <p:ext uri="{BB962C8B-B14F-4D97-AF65-F5344CB8AC3E}">
        <p14:creationId xmlns:p14="http://schemas.microsoft.com/office/powerpoint/2010/main" val="3170771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0" end="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
                                            <p:txEl>
                                              <p:pRg st="2" end="2"/>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uiExpand="1" build="p"/>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D6A58-EA9B-034C-9FCD-540EB8AECD27}"/>
              </a:ext>
            </a:extLst>
          </p:cNvPr>
          <p:cNvSpPr>
            <a:spLocks noGrp="1"/>
          </p:cNvSpPr>
          <p:nvPr>
            <p:ph type="title"/>
          </p:nvPr>
        </p:nvSpPr>
        <p:spPr/>
        <p:txBody>
          <a:bodyPr/>
          <a:lstStyle/>
          <a:p>
            <a:r>
              <a:rPr lang="en-US" dirty="0"/>
              <a:t>Assumptions of our literature on sleep</a:t>
            </a:r>
          </a:p>
        </p:txBody>
      </p:sp>
      <p:sp>
        <p:nvSpPr>
          <p:cNvPr id="3" name="Content Placeholder 2">
            <a:extLst>
              <a:ext uri="{FF2B5EF4-FFF2-40B4-BE49-F238E27FC236}">
                <a16:creationId xmlns:a16="http://schemas.microsoft.com/office/drawing/2014/main" id="{6C11F076-69CA-824F-B8E9-6CC06A6BFB8A}"/>
              </a:ext>
            </a:extLst>
          </p:cNvPr>
          <p:cNvSpPr>
            <a:spLocks noGrp="1"/>
          </p:cNvSpPr>
          <p:nvPr>
            <p:ph idx="1"/>
          </p:nvPr>
        </p:nvSpPr>
        <p:spPr/>
        <p:txBody>
          <a:bodyPr>
            <a:normAutofit/>
          </a:bodyPr>
          <a:lstStyle/>
          <a:p>
            <a:r>
              <a:rPr lang="en-US" sz="2400" dirty="0"/>
              <a:t>Sleep is a homogeneous phenomenon</a:t>
            </a:r>
          </a:p>
          <a:p>
            <a:pPr lvl="1"/>
            <a:r>
              <a:rPr lang="en-US" sz="2000" i="1" dirty="0"/>
              <a:t>vs.</a:t>
            </a:r>
            <a:r>
              <a:rPr lang="en-US" sz="2000" dirty="0"/>
              <a:t> Sleep is a dramatically diverse collection of different brain states</a:t>
            </a:r>
          </a:p>
          <a:p>
            <a:pPr lvl="1"/>
            <a:r>
              <a:rPr lang="en-US" sz="2000" i="1" dirty="0"/>
              <a:t>vs. </a:t>
            </a:r>
            <a:r>
              <a:rPr lang="en-US" sz="2000" dirty="0"/>
              <a:t>There is both between- and within-person variance in sleep</a:t>
            </a:r>
          </a:p>
          <a:p>
            <a:pPr lvl="1"/>
            <a:endParaRPr lang="en-US" sz="2000" dirty="0"/>
          </a:p>
          <a:p>
            <a:r>
              <a:rPr lang="en-US" sz="2400" dirty="0"/>
              <a:t>All aspects of sleep are accurately assessed by individual employees</a:t>
            </a:r>
          </a:p>
          <a:p>
            <a:pPr lvl="1"/>
            <a:r>
              <a:rPr lang="en-US" sz="2000" i="1" dirty="0"/>
              <a:t>vs. </a:t>
            </a:r>
            <a:r>
              <a:rPr lang="en-US" sz="2000" dirty="0"/>
              <a:t>Sleep is largely an unconscious behavior </a:t>
            </a:r>
          </a:p>
          <a:p>
            <a:pPr lvl="1"/>
            <a:r>
              <a:rPr lang="en-US" sz="2000" i="1" dirty="0"/>
              <a:t>vs. </a:t>
            </a:r>
            <a:r>
              <a:rPr lang="en-US" sz="2000" dirty="0"/>
              <a:t>Employees have limited or no sense of awareness of their psychological during sleep </a:t>
            </a:r>
          </a:p>
        </p:txBody>
      </p:sp>
      <p:sp>
        <p:nvSpPr>
          <p:cNvPr id="4" name="Slide Number Placeholder 3">
            <a:extLst>
              <a:ext uri="{FF2B5EF4-FFF2-40B4-BE49-F238E27FC236}">
                <a16:creationId xmlns:a16="http://schemas.microsoft.com/office/drawing/2014/main" id="{5684A251-9FEB-0A43-A015-26FBD2374A4B}"/>
              </a:ext>
            </a:extLst>
          </p:cNvPr>
          <p:cNvSpPr>
            <a:spLocks noGrp="1"/>
          </p:cNvSpPr>
          <p:nvPr>
            <p:ph type="sldNum" sz="quarter" idx="12"/>
          </p:nvPr>
        </p:nvSpPr>
        <p:spPr/>
        <p:txBody>
          <a:bodyPr/>
          <a:lstStyle/>
          <a:p>
            <a:fld id="{C68DACDF-E1A9-A04C-A5FF-FC2443684BF5}" type="slidenum">
              <a:rPr lang="en-US" sz="2000" smtClean="0">
                <a:solidFill>
                  <a:schemeClr val="bg1"/>
                </a:solidFill>
              </a:rPr>
              <a:pPr/>
              <a:t>7</a:t>
            </a:fld>
            <a:endParaRPr lang="en-US" sz="2000" dirty="0">
              <a:solidFill>
                <a:schemeClr val="bg1"/>
              </a:solidFill>
            </a:endParaRPr>
          </a:p>
        </p:txBody>
      </p:sp>
    </p:spTree>
    <p:extLst>
      <p:ext uri="{BB962C8B-B14F-4D97-AF65-F5344CB8AC3E}">
        <p14:creationId xmlns:p14="http://schemas.microsoft.com/office/powerpoint/2010/main" val="490060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E80AB-E5F1-CD4E-A53A-B75C8F706A96}"/>
              </a:ext>
            </a:extLst>
          </p:cNvPr>
          <p:cNvSpPr>
            <a:spLocks noGrp="1"/>
          </p:cNvSpPr>
          <p:nvPr>
            <p:ph type="title"/>
          </p:nvPr>
        </p:nvSpPr>
        <p:spPr/>
        <p:txBody>
          <a:bodyPr/>
          <a:lstStyle/>
          <a:p>
            <a:r>
              <a:rPr lang="en-US" dirty="0"/>
              <a:t>In this paper…</a:t>
            </a:r>
          </a:p>
        </p:txBody>
      </p:sp>
      <p:sp>
        <p:nvSpPr>
          <p:cNvPr id="3" name="Content Placeholder 2">
            <a:extLst>
              <a:ext uri="{FF2B5EF4-FFF2-40B4-BE49-F238E27FC236}">
                <a16:creationId xmlns:a16="http://schemas.microsoft.com/office/drawing/2014/main" id="{BC2C80CA-34A8-D24B-88FE-22EFB8006717}"/>
              </a:ext>
            </a:extLst>
          </p:cNvPr>
          <p:cNvSpPr>
            <a:spLocks noGrp="1"/>
          </p:cNvSpPr>
          <p:nvPr>
            <p:ph idx="1"/>
          </p:nvPr>
        </p:nvSpPr>
        <p:spPr/>
        <p:txBody>
          <a:bodyPr>
            <a:normAutofit/>
          </a:bodyPr>
          <a:lstStyle/>
          <a:p>
            <a:r>
              <a:rPr lang="en-US" sz="2400" i="1" dirty="0"/>
              <a:t>What is the process through which sleep reduces job burnout?</a:t>
            </a:r>
          </a:p>
          <a:p>
            <a:pPr marL="0" indent="0">
              <a:buNone/>
            </a:pPr>
            <a:endParaRPr lang="en-US" sz="2400" dirty="0"/>
          </a:p>
          <a:p>
            <a:r>
              <a:rPr lang="en-US" sz="2400" dirty="0"/>
              <a:t>Theoretically</a:t>
            </a:r>
          </a:p>
          <a:p>
            <a:pPr lvl="1"/>
            <a:r>
              <a:rPr lang="en-US" sz="2000" dirty="0"/>
              <a:t>Draw on the neuroscience of sleep</a:t>
            </a:r>
          </a:p>
          <a:p>
            <a:pPr lvl="1"/>
            <a:r>
              <a:rPr lang="en-US" sz="2000" dirty="0"/>
              <a:t>Theorize about sleep processes and resource generation</a:t>
            </a:r>
          </a:p>
          <a:p>
            <a:pPr lvl="1"/>
            <a:r>
              <a:rPr lang="en-US" sz="2000" dirty="0"/>
              <a:t>Examine employee strategies promoting/hindering their resources</a:t>
            </a:r>
          </a:p>
          <a:p>
            <a:pPr marL="342900" lvl="1" indent="0">
              <a:buNone/>
            </a:pPr>
            <a:endParaRPr lang="en-US" sz="2000" dirty="0"/>
          </a:p>
          <a:p>
            <a:r>
              <a:rPr lang="en-US" sz="2400" dirty="0"/>
              <a:t>Empirically</a:t>
            </a:r>
          </a:p>
          <a:p>
            <a:pPr lvl="1"/>
            <a:r>
              <a:rPr lang="en-US" sz="2000" dirty="0"/>
              <a:t>Capture aspects of sleep objectively and in-situ</a:t>
            </a:r>
          </a:p>
        </p:txBody>
      </p:sp>
      <p:sp>
        <p:nvSpPr>
          <p:cNvPr id="4" name="Slide Number Placeholder 3">
            <a:extLst>
              <a:ext uri="{FF2B5EF4-FFF2-40B4-BE49-F238E27FC236}">
                <a16:creationId xmlns:a16="http://schemas.microsoft.com/office/drawing/2014/main" id="{63611BC3-92BC-004D-9D19-42D30374164C}"/>
              </a:ext>
            </a:extLst>
          </p:cNvPr>
          <p:cNvSpPr>
            <a:spLocks noGrp="1"/>
          </p:cNvSpPr>
          <p:nvPr>
            <p:ph type="sldNum" sz="quarter" idx="12"/>
          </p:nvPr>
        </p:nvSpPr>
        <p:spPr/>
        <p:txBody>
          <a:bodyPr/>
          <a:lstStyle/>
          <a:p>
            <a:fld id="{C68DACDF-E1A9-A04C-A5FF-FC2443684BF5}" type="slidenum">
              <a:rPr lang="en-US" sz="2000" smtClean="0">
                <a:solidFill>
                  <a:schemeClr val="bg1"/>
                </a:solidFill>
              </a:rPr>
              <a:pPr/>
              <a:t>8</a:t>
            </a:fld>
            <a:endParaRPr lang="en-US" sz="2000">
              <a:solidFill>
                <a:schemeClr val="bg1"/>
              </a:solidFill>
            </a:endParaRPr>
          </a:p>
        </p:txBody>
      </p:sp>
    </p:spTree>
    <p:extLst>
      <p:ext uri="{BB962C8B-B14F-4D97-AF65-F5344CB8AC3E}">
        <p14:creationId xmlns:p14="http://schemas.microsoft.com/office/powerpoint/2010/main" val="1125697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11781</TotalTime>
  <Words>4623</Words>
  <Application>Microsoft Macintosh PowerPoint</Application>
  <PresentationFormat>Widescreen</PresentationFormat>
  <Paragraphs>1233</Paragraphs>
  <Slides>50</Slides>
  <Notes>41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50</vt:i4>
      </vt:variant>
    </vt:vector>
  </HeadingPairs>
  <TitlesOfParts>
    <vt:vector size="55" baseType="lpstr">
      <vt:lpstr>Arial</vt:lpstr>
      <vt:lpstr>Calibri</vt:lpstr>
      <vt:lpstr>Calibri Light</vt:lpstr>
      <vt:lpstr>Times New Roman</vt:lpstr>
      <vt:lpstr>1_Office Theme</vt:lpstr>
      <vt:lpstr>REM Sleep &amp; Job Burnout:  A Conservation of Resources Perspective</vt:lpstr>
      <vt:lpstr>The origins of my research interests</vt:lpstr>
      <vt:lpstr>PowerPoint Presentation</vt:lpstr>
      <vt:lpstr>Job burnout</vt:lpstr>
      <vt:lpstr>Sleep &amp; organizations</vt:lpstr>
      <vt:lpstr>Sleep quantity &amp; quality in the OB literature</vt:lpstr>
      <vt:lpstr>Sleep quantity &amp; quality in the OB literature</vt:lpstr>
      <vt:lpstr>Assumptions of our literature on sleep</vt:lpstr>
      <vt:lpstr>In this paper…</vt:lpstr>
      <vt:lpstr>Sleep processes</vt:lpstr>
      <vt:lpstr>PowerPoint Presentation</vt:lpstr>
      <vt:lpstr>REM sleep: A COR perspective</vt:lpstr>
      <vt:lpstr>Theoretical model</vt:lpstr>
      <vt:lpstr>Hypotheses: REM sleep &amp; state recovery</vt:lpstr>
      <vt:lpstr>Hypotheses: State recovery &amp; job burnout</vt:lpstr>
      <vt:lpstr>Hypotheses: REM sleep, recovery, &amp; job burnout</vt:lpstr>
      <vt:lpstr>Hypotheses: Moderating roles of emotional labor</vt:lpstr>
      <vt:lpstr>Hypotheses: Moderating roles of emotional labor</vt:lpstr>
      <vt:lpstr>Hypotheses: Conditional-indirect relationship</vt:lpstr>
      <vt:lpstr>Method overview</vt:lpstr>
      <vt:lpstr>Sample</vt:lpstr>
      <vt:lpstr>Procedure</vt:lpstr>
      <vt:lpstr>Primary measures</vt:lpstr>
      <vt:lpstr>Primary measures</vt:lpstr>
      <vt:lpstr>Control measures</vt:lpstr>
      <vt:lpstr>Analytical procedure</vt:lpstr>
      <vt:lpstr>Results: Test of hypotheses (H1 &amp; H2)</vt:lpstr>
      <vt:lpstr>Results: Indirect effect (H3)</vt:lpstr>
      <vt:lpstr>Results: Test of hypotheses (H4)  </vt:lpstr>
      <vt:lpstr>Results: Conditional effect of deep acting (H4b)</vt:lpstr>
      <vt:lpstr>Results: Conditional-indirect effects (H5)</vt:lpstr>
      <vt:lpstr>Supplementary analyses</vt:lpstr>
      <vt:lpstr>Theoretical contributions</vt:lpstr>
      <vt:lpstr>Practical implications</vt:lpstr>
      <vt:lpstr>Limitations &amp; future research</vt:lpstr>
      <vt:lpstr>PowerPoint Presentation</vt:lpstr>
      <vt:lpstr>Thank you!  O. Dorian Boncoeur University of Texas at Dallas Dorian.Boncoeur@utdallas.edu (917) 504 2549</vt:lpstr>
      <vt:lpstr>Appendix</vt:lpstr>
      <vt:lpstr>Results: Variance decomposition</vt:lpstr>
      <vt:lpstr>PowerPoint Presentation</vt:lpstr>
      <vt:lpstr>PowerPoint Presentation</vt:lpstr>
      <vt:lpstr>Confirmatory Factor Analyses</vt:lpstr>
      <vt:lpstr>Results: Surface acting (conditional effect)</vt:lpstr>
      <vt:lpstr>Results: Test of hypotheses</vt:lpstr>
      <vt:lpstr>Results: Conditional-indirect effect (Monte Carlo)</vt:lpstr>
      <vt:lpstr>Theoretical model</vt:lpstr>
      <vt:lpstr>PowerPoint Presentation</vt:lpstr>
      <vt:lpstr>PowerPoint Presentation</vt:lpstr>
      <vt:lpstr>PowerPoint Presentation</vt:lpstr>
      <vt:lpstr>Theory: A hypnogram of sleep processes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REM Sleep &amp; Job Burnout:  A Conservation of Resources Perspective</dc:title>
  <dc:creator>Boncoeur, Olivier Dorian</dc:creator>
  <cp:lastModifiedBy>Boncoeur, Olivier Dorian</cp:lastModifiedBy>
  <cp:revision>28</cp:revision>
  <dcterms:created xsi:type="dcterms:W3CDTF">2020-09-16T14:38:04Z</dcterms:created>
  <dcterms:modified xsi:type="dcterms:W3CDTF">2020-09-24T21:28:20Z</dcterms:modified>
</cp:coreProperties>
</file>